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36" r:id="rId2"/>
    <p:sldMasterId id="2147483748" r:id="rId3"/>
    <p:sldMasterId id="2147483772" r:id="rId4"/>
    <p:sldMasterId id="2147483784" r:id="rId5"/>
    <p:sldMasterId id="2147483796" r:id="rId6"/>
  </p:sldMasterIdLst>
  <p:notesMasterIdLst>
    <p:notesMasterId r:id="rId63"/>
  </p:notesMasterIdLst>
  <p:sldIdLst>
    <p:sldId id="508" r:id="rId7"/>
    <p:sldId id="509" r:id="rId8"/>
    <p:sldId id="391" r:id="rId9"/>
    <p:sldId id="258" r:id="rId10"/>
    <p:sldId id="359" r:id="rId11"/>
    <p:sldId id="633" r:id="rId12"/>
    <p:sldId id="634" r:id="rId13"/>
    <p:sldId id="635" r:id="rId14"/>
    <p:sldId id="636" r:id="rId15"/>
    <p:sldId id="637" r:id="rId16"/>
    <p:sldId id="638" r:id="rId17"/>
    <p:sldId id="639" r:id="rId18"/>
    <p:sldId id="640" r:id="rId19"/>
    <p:sldId id="641" r:id="rId20"/>
    <p:sldId id="642" r:id="rId21"/>
    <p:sldId id="643" r:id="rId22"/>
    <p:sldId id="644" r:id="rId23"/>
    <p:sldId id="645" r:id="rId24"/>
    <p:sldId id="646" r:id="rId25"/>
    <p:sldId id="647" r:id="rId26"/>
    <p:sldId id="648" r:id="rId27"/>
    <p:sldId id="649" r:id="rId28"/>
    <p:sldId id="650" r:id="rId29"/>
    <p:sldId id="653" r:id="rId30"/>
    <p:sldId id="658" r:id="rId31"/>
    <p:sldId id="659" r:id="rId32"/>
    <p:sldId id="660" r:id="rId33"/>
    <p:sldId id="651" r:id="rId34"/>
    <p:sldId id="654" r:id="rId35"/>
    <p:sldId id="661" r:id="rId36"/>
    <p:sldId id="662" r:id="rId37"/>
    <p:sldId id="663" r:id="rId38"/>
    <p:sldId id="664" r:id="rId39"/>
    <p:sldId id="665" r:id="rId40"/>
    <p:sldId id="667" r:id="rId41"/>
    <p:sldId id="669" r:id="rId42"/>
    <p:sldId id="668" r:id="rId43"/>
    <p:sldId id="652" r:id="rId44"/>
    <p:sldId id="655" r:id="rId45"/>
    <p:sldId id="683" r:id="rId46"/>
    <p:sldId id="670" r:id="rId47"/>
    <p:sldId id="671" r:id="rId48"/>
    <p:sldId id="672" r:id="rId49"/>
    <p:sldId id="673" r:id="rId50"/>
    <p:sldId id="656" r:id="rId51"/>
    <p:sldId id="657" r:id="rId52"/>
    <p:sldId id="674" r:id="rId53"/>
    <p:sldId id="675" r:id="rId54"/>
    <p:sldId id="676" r:id="rId55"/>
    <p:sldId id="678" r:id="rId56"/>
    <p:sldId id="677" r:id="rId57"/>
    <p:sldId id="679" r:id="rId58"/>
    <p:sldId id="680" r:id="rId59"/>
    <p:sldId id="681" r:id="rId60"/>
    <p:sldId id="682" r:id="rId61"/>
    <p:sldId id="632" r:id="rId6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252"/>
    <a:srgbClr val="0099FF"/>
    <a:srgbClr val="FFFFFF"/>
    <a:srgbClr val="FFFF00"/>
    <a:srgbClr val="FF3300"/>
    <a:srgbClr val="999100"/>
    <a:srgbClr val="99C1DA"/>
    <a:srgbClr val="7492AF"/>
    <a:srgbClr val="D1DBE4"/>
    <a:srgbClr val="778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25" autoAdjust="0"/>
  </p:normalViewPr>
  <p:slideViewPr>
    <p:cSldViewPr snapToGrid="0">
      <p:cViewPr varScale="1">
        <p:scale>
          <a:sx n="83" d="100"/>
          <a:sy n="83" d="100"/>
        </p:scale>
        <p:origin x="643"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D4AB4-4058-45D2-9991-3F95F9D64E36}" type="datetimeFigureOut">
              <a:rPr lang="zh-CN" altLang="en-US" smtClean="0"/>
              <a:t>2025/8/10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26A60-A884-47AE-B54F-A1D5431B02DB}" type="slidenum">
              <a:rPr lang="zh-CN" altLang="en-US" smtClean="0"/>
              <a:t>‹#›</a:t>
            </a:fld>
            <a:endParaRPr lang="zh-CN" altLang="en-US"/>
          </a:p>
        </p:txBody>
      </p:sp>
    </p:spTree>
    <p:extLst>
      <p:ext uri="{BB962C8B-B14F-4D97-AF65-F5344CB8AC3E}">
        <p14:creationId xmlns:p14="http://schemas.microsoft.com/office/powerpoint/2010/main" val="138641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0" y="533400"/>
            <a:ext cx="12192000" cy="762000"/>
          </a:xfrm>
        </p:spPr>
        <p:txBody>
          <a:bodyPr/>
          <a:lstStyle/>
          <a:p>
            <a:r>
              <a:rPr lang="zh-CN" altLang="en-US"/>
              <a:t>单击此处编辑母版标题样式</a:t>
            </a:r>
          </a:p>
        </p:txBody>
      </p:sp>
      <p:sp>
        <p:nvSpPr>
          <p:cNvPr id="3" name="文本占位符 2"/>
          <p:cNvSpPr>
            <a:spLocks noGrp="1"/>
          </p:cNvSpPr>
          <p:nvPr>
            <p:ph type="body" sz="half" idx="1"/>
          </p:nvPr>
        </p:nvSpPr>
        <p:spPr>
          <a:xfrm>
            <a:off x="137584" y="1524000"/>
            <a:ext cx="5822949"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63733" y="1524000"/>
            <a:ext cx="5825067" cy="4800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3"/>
          <p:cNvSpPr>
            <a:spLocks noGrp="1"/>
          </p:cNvSpPr>
          <p:nvPr>
            <p:ph type="dt" sz="half" idx="10"/>
          </p:nvPr>
        </p:nvSpPr>
        <p:spPr>
          <a:xfrm>
            <a:off x="8782051" y="612775"/>
            <a:ext cx="1276349" cy="457200"/>
          </a:xfrm>
          <a:prstGeom prst="rect">
            <a:avLst/>
          </a:prstGeom>
        </p:spPr>
        <p:txBody>
          <a:bodyPr/>
          <a:lstStyle>
            <a:lvl1pPr>
              <a:defRPr/>
            </a:lvl1pPr>
          </a:lstStyle>
          <a:p>
            <a:pPr>
              <a:defRPr/>
            </a:pPr>
            <a:endParaRPr lang="en-US" altLang="zh-CN"/>
          </a:p>
        </p:txBody>
      </p:sp>
      <p:sp>
        <p:nvSpPr>
          <p:cNvPr id="6" name="页脚占位符 2"/>
          <p:cNvSpPr>
            <a:spLocks noGrp="1"/>
          </p:cNvSpPr>
          <p:nvPr>
            <p:ph type="ftr" sz="quarter" idx="11"/>
          </p:nvPr>
        </p:nvSpPr>
        <p:spPr>
          <a:xfrm>
            <a:off x="7010401" y="612775"/>
            <a:ext cx="1767417" cy="457200"/>
          </a:xfrm>
          <a:prstGeom prst="rect">
            <a:avLst/>
          </a:prstGeom>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a:xfrm>
            <a:off x="10898717" y="1588"/>
            <a:ext cx="1016000" cy="366712"/>
          </a:xfrm>
          <a:prstGeom prst="rect">
            <a:avLst/>
          </a:prstGeom>
        </p:spPr>
        <p:txBody>
          <a:bodyPr/>
          <a:lstStyle>
            <a:lvl1pPr>
              <a:defRPr/>
            </a:lvl1pPr>
          </a:lstStyle>
          <a:p>
            <a:pPr>
              <a:defRPr/>
            </a:pPr>
            <a:fld id="{33368538-CA6D-4E0B-AA8D-ABCEC6A770D3}" type="slidenum">
              <a:rPr lang="zh-CN" altLang="en-US"/>
              <a:pPr>
                <a:defRPr/>
              </a:pPr>
              <a:t>‹#›</a:t>
            </a:fld>
            <a:endParaRPr lang="en-US" altLang="zh-CN"/>
          </a:p>
        </p:txBody>
      </p:sp>
      <p:sp>
        <p:nvSpPr>
          <p:cNvPr id="8" name="文本框 7">
            <a:extLst>
              <a:ext uri="{FF2B5EF4-FFF2-40B4-BE49-F238E27FC236}">
                <a16:creationId xmlns:a16="http://schemas.microsoft.com/office/drawing/2014/main" id="{9FBF4B76-6FB4-4537-B67B-42B571F28607}"/>
              </a:ext>
            </a:extLst>
          </p:cNvPr>
          <p:cNvSpPr txBox="1"/>
          <p:nvPr userDrawn="1"/>
        </p:nvSpPr>
        <p:spPr>
          <a:xfrm>
            <a:off x="9349506" y="6245225"/>
            <a:ext cx="2492990" cy="369332"/>
          </a:xfrm>
          <a:prstGeom prst="rect">
            <a:avLst/>
          </a:prstGeom>
          <a:noFill/>
        </p:spPr>
        <p:txBody>
          <a:bodyPr wrap="none" rtlCol="0">
            <a:spAutoFit/>
          </a:bodyPr>
          <a:lstStyle/>
          <a:p>
            <a:r>
              <a:rPr lang="zh-CN" altLang="en-US" dirty="0"/>
              <a:t>大学计算机与人工智能</a:t>
            </a:r>
          </a:p>
        </p:txBody>
      </p:sp>
    </p:spTree>
    <p:extLst>
      <p:ext uri="{BB962C8B-B14F-4D97-AF65-F5344CB8AC3E}">
        <p14:creationId xmlns:p14="http://schemas.microsoft.com/office/powerpoint/2010/main" val="566726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8826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1898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7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9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4030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8204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3"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67370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6008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089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5153" y="72168"/>
            <a:ext cx="10515600" cy="828460"/>
          </a:xfrm>
        </p:spPr>
        <p:txBody>
          <a:bodyPr/>
          <a:lstStyle/>
          <a:p>
            <a:r>
              <a:rPr lang="zh-CN" altLang="en-US" dirty="0"/>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5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923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2409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52430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3"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3419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3606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53803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7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9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8224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6593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3"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1913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885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11339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5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5429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5032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0454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3"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1518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756904" y="6457569"/>
            <a:ext cx="2743200" cy="365125"/>
          </a:xfrm>
        </p:spPr>
        <p:txBody>
          <a:bodyPr/>
          <a:lstStyle/>
          <a:p>
            <a:fld id="{9079CB58-C6F7-4E3C-8D77-B086E326EC8F}" type="datetime1">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252984" y="6329870"/>
            <a:ext cx="438912" cy="365125"/>
          </a:xfrm>
        </p:spPr>
        <p:txBody>
          <a:bodyPr/>
          <a:lstStyle>
            <a:lvl1pPr>
              <a:defRPr sz="1600">
                <a:solidFill>
                  <a:srgbClr val="002060"/>
                </a:solidFill>
              </a:defRPr>
            </a:lvl1pPr>
          </a:lstStyle>
          <a:p>
            <a:fld id="{8248C227-E1A4-4016-88D7-6959F8482E43}" type="slidenum">
              <a:rPr lang="zh-CN" altLang="en-US" smtClean="0"/>
              <a:pPr/>
              <a:t>‹#›</a:t>
            </a:fld>
            <a:endParaRPr lang="zh-CN" altLang="en-US" dirty="0"/>
          </a:p>
        </p:txBody>
      </p:sp>
    </p:spTree>
    <p:extLst>
      <p:ext uri="{BB962C8B-B14F-4D97-AF65-F5344CB8AC3E}">
        <p14:creationId xmlns:p14="http://schemas.microsoft.com/office/powerpoint/2010/main" val="2687200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hasCustomPrompt="1"/>
          </p:nvPr>
        </p:nvSpPr>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4BFBECB3-0719-40A8-AD6A-61D87FF10BAC}" type="datetime1">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8601805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C6F8E16-0989-4C78-9928-6EAB4577C472}" type="datetime1">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141927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D1EDCCE-81F0-422A-9226-35A71E730716}" type="datetime1">
              <a:rPr lang="zh-CN" altLang="en-US" smtClean="0"/>
              <a:t>2025/8/10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1552905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4D2B425-71DE-4248-BAC5-BA5C000AB523}" type="datetime1">
              <a:rPr lang="zh-CN" altLang="en-US" smtClean="0"/>
              <a:t>2025/8/10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1017629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1C9CF3F-4023-4A93-8A21-2F3BEBC9D4F2}" type="datetime1">
              <a:rPr lang="zh-CN" altLang="en-US" smtClean="0"/>
              <a:t>2025/8/10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050090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2029AC8-AEED-4B09-B717-113AB0C87790}" type="datetime1">
              <a:rPr lang="zh-CN" altLang="en-US" smtClean="0"/>
              <a:t>2025/8/10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3413558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F588F99-54AB-4AF3-B893-2CBA73A6894E}" type="datetime1">
              <a:rPr lang="zh-CN" altLang="en-US" smtClean="0"/>
              <a:t>2025/8/10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3998196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5645BBD-0534-4A37-BE4B-C1E51F095151}" type="datetime1">
              <a:rPr lang="zh-CN" altLang="en-US" smtClean="0"/>
              <a:t>2025/8/10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324487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A4683A-2E80-4AD4-9427-CF0EDA3948AF}" type="datetime1">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42029267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AAF23-2944-48A8-A0CB-0DDF620E9383}" type="datetime1">
              <a:rPr lang="zh-CN" altLang="en-US" smtClean="0"/>
              <a:t>2025/8/10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48C227-E1A4-4016-88D7-6959F8482E43}" type="slidenum">
              <a:rPr lang="zh-CN" altLang="en-US" smtClean="0"/>
              <a:t>‹#›</a:t>
            </a:fld>
            <a:endParaRPr lang="zh-CN" altLang="en-US"/>
          </a:p>
        </p:txBody>
      </p:sp>
    </p:spTree>
    <p:extLst>
      <p:ext uri="{BB962C8B-B14F-4D97-AF65-F5344CB8AC3E}">
        <p14:creationId xmlns:p14="http://schemas.microsoft.com/office/powerpoint/2010/main" val="22861436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57714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627893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58453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021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21418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21756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1167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0385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71529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91153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90992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7991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5154" y="487807"/>
            <a:ext cx="10954599" cy="828460"/>
          </a:xfrm>
        </p:spPr>
        <p:txBody>
          <a:bodyPr/>
          <a:lstStyle>
            <a:lvl1pPr>
              <a:defRPr spc="300" baseline="0"/>
            </a:lvl1pPr>
          </a:lstStyle>
          <a:p>
            <a:r>
              <a:rPr lang="zh-CN" altLang="en-US" dirty="0"/>
              <a:t>单击此处编辑母版标题样式</a:t>
            </a:r>
          </a:p>
        </p:txBody>
      </p:sp>
      <p:sp>
        <p:nvSpPr>
          <p:cNvPr id="3" name="内容占位符 2"/>
          <p:cNvSpPr>
            <a:spLocks noGrp="1"/>
          </p:cNvSpPr>
          <p:nvPr>
            <p:ph idx="1" hasCustomPrompt="1"/>
          </p:nvPr>
        </p:nvSpPr>
        <p:spPr>
          <a:xfrm>
            <a:off x="575153" y="1487980"/>
            <a:ext cx="10954600" cy="4688985"/>
          </a:xfrm>
        </p:spPr>
        <p:txBody>
          <a:bodyPr/>
          <a:lstStyle>
            <a:lvl1pPr marL="432000" indent="-432000" algn="just">
              <a:lnSpc>
                <a:spcPct val="120000"/>
              </a:lnSpc>
              <a:spcBef>
                <a:spcPts val="600"/>
              </a:spcBef>
              <a:buClr>
                <a:srgbClr val="0070C0"/>
              </a:buClr>
              <a:buFont typeface="Wingdings" panose="05000000000000000000" pitchFamily="2" charset="2"/>
              <a:buChar char="Ø"/>
              <a:defRPr sz="3200" b="1" i="0" spc="100" baseline="0">
                <a:solidFill>
                  <a:srgbClr val="002060"/>
                </a:solidFill>
                <a:latin typeface="微软雅黑" panose="020B0503020204020204" pitchFamily="34" charset="-122"/>
                <a:ea typeface="微软雅黑" panose="020B0503020204020204" pitchFamily="34" charset="-122"/>
              </a:defRPr>
            </a:lvl1pPr>
            <a:lvl2pPr marL="864000" indent="-432000" algn="just">
              <a:lnSpc>
                <a:spcPct val="110000"/>
              </a:lnSpc>
              <a:buClr>
                <a:srgbClr val="C00000"/>
              </a:buClr>
              <a:buFont typeface="Wingdings" panose="05000000000000000000" pitchFamily="2" charset="2"/>
              <a:buChar char="Ø"/>
              <a:defRPr sz="3000" b="1" spc="100" baseline="0">
                <a:solidFill>
                  <a:srgbClr val="002060"/>
                </a:solidFill>
                <a:latin typeface="微软雅黑" panose="020B0503020204020204" pitchFamily="34" charset="-122"/>
                <a:ea typeface="微软雅黑" panose="020B0503020204020204" pitchFamily="34" charset="-122"/>
              </a:defRPr>
            </a:lvl2pPr>
            <a:lvl3pPr marL="1143000" indent="-228600" algn="just">
              <a:buFont typeface="Wingdings" panose="05000000000000000000" pitchFamily="2" charset="2"/>
              <a:buChar char="Ø"/>
              <a:defRPr/>
            </a:lvl3pPr>
            <a:lvl4pPr marL="1600200" indent="-228600" algn="just">
              <a:buFont typeface="Wingdings" panose="05000000000000000000" pitchFamily="2" charset="2"/>
              <a:buChar char="Ø"/>
              <a:defRPr/>
            </a:lvl4pPr>
            <a:lvl5pPr marL="2057400" indent="-228600" algn="just">
              <a:buFont typeface="Wingdings" panose="05000000000000000000" pitchFamily="2" charset="2"/>
              <a:buChar char="Ø"/>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7819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hasCustomPrompt="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295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55339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05706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60955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31468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2350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5747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54193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733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48602A-4E84-4B91-BF8B-91B2F8F63C7B}" type="datetimeFigureOut">
              <a:rPr lang="zh-CN" altLang="en-US" smtClean="0"/>
              <a:t>2025/8/10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48C227-E1A4-4016-88D7-6959F8482E4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3466" y="359424"/>
            <a:ext cx="10515600" cy="828460"/>
          </a:xfrm>
          <a:prstGeom prst="rect">
            <a:avLst/>
          </a:prstGeom>
        </p:spPr>
        <p:txBody>
          <a:bodyPr vert="horz" lIns="91440" tIns="45720" rIns="91440" bIns="45720" rtlCol="0" anchor="ctr">
            <a:normAutofit/>
          </a:bodyPr>
          <a:lstStyle/>
          <a:p>
            <a:pPr marL="0" lvl="0" indent="0" algn="l" defTabSz="914400" rtl="0" eaLnBrk="1" latinLnBrk="0" hangingPunct="1">
              <a:lnSpc>
                <a:spcPct val="120000"/>
              </a:lnSpc>
              <a:spcBef>
                <a:spcPct val="0"/>
              </a:spcBef>
              <a:buFontTx/>
              <a:buNone/>
            </a:pPr>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t>2025/8/10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t>‹#›</a:t>
            </a:fld>
            <a:endParaRPr lang="zh-CN" altLang="en-US"/>
          </a:p>
        </p:txBody>
      </p:sp>
      <p:cxnSp>
        <p:nvCxnSpPr>
          <p:cNvPr id="8" name="直接连接符 7">
            <a:extLst>
              <a:ext uri="{FF2B5EF4-FFF2-40B4-BE49-F238E27FC236}">
                <a16:creationId xmlns:a16="http://schemas.microsoft.com/office/drawing/2014/main" id="{9944AB35-3016-4C45-89CA-0013140850F3}"/>
              </a:ext>
            </a:extLst>
          </p:cNvPr>
          <p:cNvCxnSpPr>
            <a:cxnSpLocks/>
          </p:cNvCxnSpPr>
          <p:nvPr/>
        </p:nvCxnSpPr>
        <p:spPr>
          <a:xfrm>
            <a:off x="667028" y="1299639"/>
            <a:ext cx="7850671"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6" r:id="rId12"/>
  </p:sldLayoutIdLst>
  <p:txStyles>
    <p:titleStyle>
      <a:lvl1pPr algn="l" defTabSz="914400" rtl="0" eaLnBrk="1" latinLnBrk="0" hangingPunct="1">
        <a:lnSpc>
          <a:spcPct val="90000"/>
        </a:lnSpc>
        <a:spcBef>
          <a:spcPct val="0"/>
        </a:spcBef>
        <a:buNone/>
        <a:defRPr lang="zh-CN" altLang="en-US" sz="4400" b="1" kern="1200" spc="800" dirty="0">
          <a:solidFill>
            <a:schemeClr val="tx2">
              <a:lumMod val="7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79376" y="260649"/>
            <a:ext cx="111760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79379" y="1700808"/>
            <a:ext cx="11141124" cy="4484092"/>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8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8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877300" y="631828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4098"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186671" y="715995"/>
            <a:ext cx="1358900"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186672" y="332106"/>
            <a:ext cx="1290637" cy="121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6672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51384" y="332659"/>
            <a:ext cx="11158016"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59308" y="1787527"/>
            <a:ext cx="11137392" cy="4308475"/>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8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8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8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55589" y="372745"/>
            <a:ext cx="12922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09052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51384" y="332656"/>
            <a:ext cx="11158016"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59308" y="1787525"/>
            <a:ext cx="11137392" cy="4308475"/>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953500" y="635762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F867F-41C1-4E32-995C-A2D9EB44DC86}" type="datetime1">
              <a:rPr lang="zh-CN" altLang="en-US" smtClean="0"/>
              <a:t>2025/8/10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43256" y="6342781"/>
            <a:ext cx="515112" cy="365125"/>
          </a:xfrm>
          <a:prstGeom prst="rect">
            <a:avLst/>
          </a:prstGeom>
        </p:spPr>
        <p:txBody>
          <a:bodyPr vert="horz" lIns="91440" tIns="45720" rIns="91440" bIns="45720" rtlCol="0" anchor="ctr"/>
          <a:lstStyle>
            <a:lvl1pPr algn="r">
              <a:defRPr sz="1600">
                <a:solidFill>
                  <a:srgbClr val="002060"/>
                </a:solidFill>
              </a:defRPr>
            </a:lvl1pPr>
          </a:lstStyle>
          <a:p>
            <a:fld id="{8248C227-E1A4-4016-88D7-6959F8482E43}" type="slidenum">
              <a:rPr lang="zh-CN" altLang="en-US" smtClean="0"/>
              <a:pPr/>
              <a:t>‹#›</a:t>
            </a:fld>
            <a:endParaRPr lang="zh-CN" altLang="en-US" dirty="0"/>
          </a:p>
        </p:txBody>
      </p:sp>
    </p:spTree>
    <p:extLst>
      <p:ext uri="{BB962C8B-B14F-4D97-AF65-F5344CB8AC3E}">
        <p14:creationId xmlns:p14="http://schemas.microsoft.com/office/powerpoint/2010/main" val="266914399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051697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83467" y="359424"/>
            <a:ext cx="10515600" cy="828460"/>
          </a:xfrm>
          <a:prstGeom prst="rect">
            <a:avLst/>
          </a:prstGeom>
        </p:spPr>
        <p:txBody>
          <a:bodyPr vert="horz" lIns="91440" tIns="45720" rIns="91440" bIns="45720" rtlCol="0" anchor="ctr">
            <a:normAutofit/>
          </a:bodyPr>
          <a:lstStyle/>
          <a:p>
            <a:pPr marL="0" lvl="0" indent="0" algn="l" defTabSz="914400" rtl="0" eaLnBrk="1" latinLnBrk="0" hangingPunct="1">
              <a:lnSpc>
                <a:spcPct val="120000"/>
              </a:lnSpc>
              <a:spcBef>
                <a:spcPct val="0"/>
              </a:spcBef>
              <a:buFontTx/>
              <a:buNone/>
            </a:pPr>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602A-4E84-4B91-BF8B-91B2F8F63C7B}" type="datetimeFigureOut">
              <a:rPr lang="zh-CN" altLang="en-US" smtClean="0">
                <a:solidFill>
                  <a:prstClr val="black">
                    <a:tint val="75000"/>
                  </a:prstClr>
                </a:solidFill>
              </a:rPr>
              <a:pPr/>
              <a:t>2025/8/10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8C227-E1A4-4016-88D7-6959F8482E4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542960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lnSpc>
          <a:spcPct val="90000"/>
        </a:lnSpc>
        <a:spcBef>
          <a:spcPct val="0"/>
        </a:spcBef>
        <a:buNone/>
        <a:defRPr lang="zh-CN" altLang="en-US" sz="4400" b="1" kern="1200" spc="800" dirty="0">
          <a:solidFill>
            <a:schemeClr val="tx2">
              <a:lumMod val="75000"/>
            </a:schemeClr>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6.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6.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6.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6.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6.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7" name="文本框 6"/>
          <p:cNvSpPr txBox="1"/>
          <p:nvPr/>
        </p:nvSpPr>
        <p:spPr>
          <a:xfrm>
            <a:off x="4335357" y="3298728"/>
            <a:ext cx="6883523" cy="200054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CN" altLang="en-US" sz="4800" b="1" kern="0" dirty="0">
                <a:solidFill>
                  <a:srgbClr val="FFFF00"/>
                </a:solidFill>
                <a:latin typeface="Courier New"/>
                <a:ea typeface="微软雅黑"/>
                <a:cs typeface="Courier New"/>
                <a:sym typeface="Helvetica Light"/>
              </a:rPr>
              <a:t>大学</a:t>
            </a:r>
            <a:r>
              <a:rPr kumimoji="0" lang="zh-CN" altLang="en-US" sz="4800" b="1" i="0" u="none" strike="noStrike" kern="0" cap="none" normalizeH="0" baseline="0" noProof="0" dirty="0">
                <a:ln>
                  <a:noFill/>
                </a:ln>
                <a:solidFill>
                  <a:srgbClr val="FFFF00"/>
                </a:solidFill>
                <a:effectLst/>
                <a:uLnTx/>
                <a:uFillTx/>
                <a:latin typeface="Courier New"/>
                <a:ea typeface="微软雅黑"/>
                <a:cs typeface="Courier New"/>
                <a:sym typeface="Helvetica Light"/>
              </a:rPr>
              <a:t>计算机与人工智能</a:t>
            </a:r>
            <a:endParaRPr kumimoji="0" lang="en-US" altLang="zh-CN" sz="4800" b="1" i="0" u="none" strike="noStrike" kern="0" cap="none" normalizeH="0" baseline="0" noProof="0" dirty="0">
              <a:ln>
                <a:noFill/>
              </a:ln>
              <a:solidFill>
                <a:srgbClr val="FFFF00"/>
              </a:solidFill>
              <a:effectLst/>
              <a:uLnTx/>
              <a:uFillTx/>
              <a:latin typeface="Courier New"/>
              <a:ea typeface="微软雅黑"/>
              <a:cs typeface="Courier New"/>
              <a:sym typeface="Helvetica Light"/>
            </a:endParaRPr>
          </a:p>
          <a:p>
            <a:pPr marL="0" marR="0" lvl="0" indent="0" algn="r" defTabSz="914400" rtl="0" eaLnBrk="1" fontAlgn="auto" latinLnBrk="0" hangingPunct="1">
              <a:lnSpc>
                <a:spcPct val="100000"/>
              </a:lnSpc>
              <a:spcBef>
                <a:spcPts val="1200"/>
              </a:spcBef>
              <a:spcAft>
                <a:spcPts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袁方 李海峰 主编  高等教育出版社出版</a:t>
            </a:r>
            <a:endParaRPr kumimoji="0" lang="en-US" altLang="zh-CN" sz="2800" b="1"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a:p>
            <a:pPr marL="0" marR="0" lvl="0" indent="0" algn="r" defTabSz="914400" rtl="0" eaLnBrk="1" fontAlgn="auto" latinLnBrk="0" hangingPunct="1">
              <a:lnSpc>
                <a:spcPct val="100000"/>
              </a:lnSpc>
              <a:spcBef>
                <a:spcPts val="1200"/>
              </a:spcBef>
              <a:spcAft>
                <a:spcPts val="0"/>
              </a:spcAft>
              <a:buClrTx/>
              <a:buSzTx/>
              <a:buFontTx/>
              <a:buNone/>
              <a:tabLst/>
              <a:defRPr/>
            </a:pPr>
            <a:r>
              <a:rPr kumimoji="0" lang="en-US" altLang="zh-CN" sz="2800" b="1" i="0" u="none" strike="noStrike" kern="1200" cap="none" spc="40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100" normalizeH="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大学</a:t>
            </a:r>
            <a:r>
              <a:rPr kumimoji="0" lang="zh-CN" altLang="en-US" sz="2800" b="1" i="0" u="none" strike="noStrike" kern="1200" cap="none" spc="-100" normalizeH="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sym typeface="Helvetica Light"/>
              </a:rPr>
              <a:t>计算机与人工智能</a:t>
            </a:r>
            <a:r>
              <a:rPr kumimoji="0" lang="en-US" altLang="zh-CN" sz="2800" b="1" i="0" u="none" strike="noStrike" kern="1200" cap="none" spc="-100" normalizeH="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800" b="1" i="0" u="none" strike="noStrike" kern="1200" cap="none" spc="-100" normalizeH="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rPr>
              <a:t>配套课件</a:t>
            </a:r>
          </a:p>
        </p:txBody>
      </p:sp>
      <p:cxnSp>
        <p:nvCxnSpPr>
          <p:cNvPr id="12" name="直接连接符 11"/>
          <p:cNvCxnSpPr/>
          <p:nvPr/>
        </p:nvCxnSpPr>
        <p:spPr>
          <a:xfrm>
            <a:off x="6561285" y="3147300"/>
            <a:ext cx="45915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495245" y="5302242"/>
            <a:ext cx="45915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文本框 6"/>
          <p:cNvSpPr txBox="1"/>
          <p:nvPr/>
        </p:nvSpPr>
        <p:spPr>
          <a:xfrm>
            <a:off x="164577" y="1887480"/>
            <a:ext cx="4731975"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400" normalizeH="0" baseline="0" noProof="0" dirty="0">
              <a:ln>
                <a:noFill/>
              </a:ln>
              <a:solidFill>
                <a:srgbClr val="FFC000">
                  <a:lumMod val="40000"/>
                  <a:lumOff val="60000"/>
                </a:srgb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450566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12CF286-6CF9-7C17-CA91-BD0E2C83A9D4}"/>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D0C4873E-F2BE-D13B-2F75-A49F89CCDE91}"/>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知识表示与推理</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2B406CB1-54A2-4CDD-1DFE-1F729B415484}"/>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r>
              <a:rPr lang="zh-CN" altLang="en-US" sz="3200" dirty="0"/>
              <a:t>知识表示方法</a:t>
            </a:r>
            <a:r>
              <a:rPr lang="en-US" altLang="zh-CN" dirty="0"/>
              <a:t>—</a:t>
            </a:r>
            <a:r>
              <a:rPr lang="zh-CN" altLang="en-US" dirty="0"/>
              <a:t>命题逻辑</a:t>
            </a:r>
            <a:endParaRPr lang="zh-CN" altLang="zh-CN" dirty="0"/>
          </a:p>
          <a:p>
            <a:pPr marL="828000" lvl="1" indent="-396000"/>
            <a:r>
              <a:rPr lang="zh-CN" altLang="en-US" sz="2800" dirty="0">
                <a:latin typeface="微软雅黑 Light" panose="020B0502040204020203" pitchFamily="34" charset="-122"/>
                <a:ea typeface="微软雅黑 Light" panose="020B0502040204020203" pitchFamily="34" charset="-122"/>
              </a:rPr>
              <a:t>基于命题逻辑的推理示例：</a:t>
            </a:r>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p:txBody>
      </p:sp>
      <p:pic>
        <p:nvPicPr>
          <p:cNvPr id="5" name="图片 4">
            <a:extLst>
              <a:ext uri="{FF2B5EF4-FFF2-40B4-BE49-F238E27FC236}">
                <a16:creationId xmlns:a16="http://schemas.microsoft.com/office/drawing/2014/main" id="{548AB9B4-B6ED-65E7-D42E-AC5E13EE04B1}"/>
              </a:ext>
            </a:extLst>
          </p:cNvPr>
          <p:cNvPicPr>
            <a:picLocks noChangeAspect="1"/>
          </p:cNvPicPr>
          <p:nvPr/>
        </p:nvPicPr>
        <p:blipFill>
          <a:blip r:embed="rId2"/>
          <a:stretch>
            <a:fillRect/>
          </a:stretch>
        </p:blipFill>
        <p:spPr>
          <a:xfrm>
            <a:off x="1235796" y="2926339"/>
            <a:ext cx="10255595" cy="2735552"/>
          </a:xfrm>
          <a:prstGeom prst="rect">
            <a:avLst/>
          </a:prstGeom>
        </p:spPr>
      </p:pic>
    </p:spTree>
    <p:extLst>
      <p:ext uri="{BB962C8B-B14F-4D97-AF65-F5344CB8AC3E}">
        <p14:creationId xmlns:p14="http://schemas.microsoft.com/office/powerpoint/2010/main" val="230352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C834794-51FD-AB39-C542-3EB8FE058925}"/>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7FD8320A-48F2-54E2-47BB-0598C61DFC2D}"/>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知识表示与推理</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BAFDB805-12BC-1F19-62C5-68E7319313A0}"/>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r>
              <a:rPr lang="zh-CN" altLang="en-US" sz="3200" dirty="0"/>
              <a:t>知识表示方法</a:t>
            </a:r>
            <a:r>
              <a:rPr lang="en-US" altLang="zh-CN" dirty="0"/>
              <a:t>—</a:t>
            </a:r>
            <a:r>
              <a:rPr lang="zh-CN" altLang="en-US" dirty="0"/>
              <a:t>谓词逻辑</a:t>
            </a:r>
            <a:endParaRPr lang="zh-CN" altLang="zh-CN" dirty="0"/>
          </a:p>
          <a:p>
            <a:pPr marL="828000" lvl="1" indent="-396000"/>
            <a:r>
              <a:rPr lang="zh-CN" altLang="en-US" sz="2400" dirty="0">
                <a:latin typeface="微软雅黑 Light" panose="020B0502040204020203" pitchFamily="34" charset="-122"/>
                <a:ea typeface="微软雅黑 Light" panose="020B0502040204020203" pitchFamily="34" charset="-122"/>
              </a:rPr>
              <a:t>谓词逻辑具有更强的表达能力和推理能力，能够表达</a:t>
            </a:r>
            <a:r>
              <a:rPr lang="zh-CN" altLang="en-US" sz="2400" dirty="0">
                <a:solidFill>
                  <a:srgbClr val="C00000"/>
                </a:solidFill>
                <a:latin typeface="微软雅黑 Light" panose="020B0502040204020203" pitchFamily="34" charset="-122"/>
                <a:ea typeface="微软雅黑 Light" panose="020B0502040204020203" pitchFamily="34" charset="-122"/>
              </a:rPr>
              <a:t>局部与整体</a:t>
            </a:r>
            <a:r>
              <a:rPr lang="zh-CN" altLang="en-US" sz="2400" dirty="0">
                <a:latin typeface="微软雅黑 Light" panose="020B0502040204020203" pitchFamily="34" charset="-122"/>
                <a:ea typeface="微软雅黑 Light" panose="020B0502040204020203" pitchFamily="34" charset="-122"/>
              </a:rPr>
              <a:t>、</a:t>
            </a:r>
            <a:r>
              <a:rPr lang="zh-CN" altLang="en-US" sz="2400" dirty="0">
                <a:solidFill>
                  <a:srgbClr val="00B050"/>
                </a:solidFill>
                <a:latin typeface="微软雅黑 Light" panose="020B0502040204020203" pitchFamily="34" charset="-122"/>
                <a:ea typeface="微软雅黑 Light" panose="020B0502040204020203" pitchFamily="34" charset="-122"/>
              </a:rPr>
              <a:t>一般与个别</a:t>
            </a:r>
            <a:r>
              <a:rPr lang="zh-CN" altLang="en-US" sz="2400" dirty="0">
                <a:latin typeface="微软雅黑 Light" panose="020B0502040204020203" pitchFamily="34" charset="-122"/>
                <a:ea typeface="微软雅黑 Light" panose="020B0502040204020203" pitchFamily="34" charset="-122"/>
              </a:rPr>
              <a:t>等关系。</a:t>
            </a:r>
            <a:endParaRPr lang="en-US" altLang="zh-CN" sz="2400" dirty="0">
              <a:latin typeface="微软雅黑 Light" panose="020B0502040204020203" pitchFamily="34" charset="-122"/>
              <a:ea typeface="微软雅黑 Light" panose="020B0502040204020203" pitchFamily="34" charset="-122"/>
            </a:endParaRPr>
          </a:p>
          <a:p>
            <a:pPr marL="828000" lvl="1" indent="-396000"/>
            <a:r>
              <a:rPr lang="zh-CN" altLang="en-US" sz="2400" dirty="0">
                <a:latin typeface="微软雅黑 Light" panose="020B0502040204020203" pitchFamily="34" charset="-122"/>
                <a:ea typeface="微软雅黑 Light" panose="020B0502040204020203" pitchFamily="34" charset="-122"/>
              </a:rPr>
              <a:t>个体：研究领域中可以</a:t>
            </a:r>
            <a:r>
              <a:rPr lang="zh-CN" altLang="en-US" sz="2400" dirty="0">
                <a:solidFill>
                  <a:srgbClr val="C00000"/>
                </a:solidFill>
                <a:latin typeface="微软雅黑 Light" panose="020B0502040204020203" pitchFamily="34" charset="-122"/>
                <a:ea typeface="微软雅黑 Light" panose="020B0502040204020203" pitchFamily="34" charset="-122"/>
              </a:rPr>
              <a:t>独立存在的具体或抽象的概念</a:t>
            </a:r>
            <a:r>
              <a:rPr lang="zh-CN" altLang="en-US" sz="2400" dirty="0">
                <a:latin typeface="微软雅黑 Light" panose="020B0502040204020203" pitchFamily="34" charset="-122"/>
                <a:ea typeface="微软雅黑 Light" panose="020B0502040204020203" pitchFamily="34" charset="-122"/>
              </a:rPr>
              <a:t>称为个体。</a:t>
            </a:r>
          </a:p>
          <a:p>
            <a:pPr marL="828000" lvl="1" indent="-396000"/>
            <a:r>
              <a:rPr lang="zh-CN" altLang="en-US" sz="2400" dirty="0">
                <a:latin typeface="微软雅黑 Light" panose="020B0502040204020203" pitchFamily="34" charset="-122"/>
                <a:ea typeface="微软雅黑 Light" panose="020B0502040204020203" pitchFamily="34" charset="-122"/>
              </a:rPr>
              <a:t>谓词：用来</a:t>
            </a:r>
            <a:r>
              <a:rPr lang="zh-CN" altLang="en-US" sz="2400" dirty="0">
                <a:solidFill>
                  <a:srgbClr val="00B050"/>
                </a:solidFill>
                <a:latin typeface="微软雅黑 Light" panose="020B0502040204020203" pitchFamily="34" charset="-122"/>
                <a:ea typeface="微软雅黑 Light" panose="020B0502040204020203" pitchFamily="34" charset="-122"/>
              </a:rPr>
              <a:t>刻画个体属性或者描述个体之间关系存在性的元素</a:t>
            </a:r>
            <a:r>
              <a:rPr lang="zh-CN" altLang="en-US" sz="2400" dirty="0">
                <a:latin typeface="微软雅黑 Light" panose="020B0502040204020203" pitchFamily="34" charset="-122"/>
                <a:ea typeface="微软雅黑 Light" panose="020B0502040204020203" pitchFamily="34" charset="-122"/>
              </a:rPr>
              <a:t>称为谓词，其值为真或假。</a:t>
            </a:r>
          </a:p>
          <a:p>
            <a:pPr marL="828000" lvl="1" indent="-396000"/>
            <a:r>
              <a:rPr lang="zh-CN" altLang="en-US" sz="2400" dirty="0">
                <a:solidFill>
                  <a:srgbClr val="C00000"/>
                </a:solidFill>
                <a:latin typeface="微软雅黑 Light" panose="020B0502040204020203" pitchFamily="34" charset="-122"/>
                <a:ea typeface="微软雅黑 Light" panose="020B0502040204020203" pitchFamily="34" charset="-122"/>
              </a:rPr>
              <a:t>一元谓词</a:t>
            </a:r>
            <a:r>
              <a:rPr lang="zh-CN" altLang="en-US" sz="2400" dirty="0">
                <a:latin typeface="微软雅黑 Light" panose="020B0502040204020203" pitchFamily="34" charset="-122"/>
                <a:ea typeface="微软雅黑 Light" panose="020B0502040204020203" pitchFamily="34" charset="-122"/>
              </a:rPr>
              <a:t>：包含一个参数的谓词称为一元谓词，表示一元关系。</a:t>
            </a:r>
          </a:p>
          <a:p>
            <a:pPr marL="828000" lvl="1" indent="-396000"/>
            <a:r>
              <a:rPr lang="zh-CN" altLang="en-US" sz="2400" dirty="0">
                <a:solidFill>
                  <a:srgbClr val="00B050"/>
                </a:solidFill>
                <a:latin typeface="微软雅黑 Light" panose="020B0502040204020203" pitchFamily="34" charset="-122"/>
                <a:ea typeface="微软雅黑 Light" panose="020B0502040204020203" pitchFamily="34" charset="-122"/>
              </a:rPr>
              <a:t>多元谓词</a:t>
            </a:r>
            <a:r>
              <a:rPr lang="zh-CN" altLang="en-US" sz="2400" dirty="0">
                <a:latin typeface="微软雅黑 Light" panose="020B0502040204020203" pitchFamily="34" charset="-122"/>
                <a:ea typeface="微软雅黑 Light" panose="020B0502040204020203" pitchFamily="34" charset="-122"/>
              </a:rPr>
              <a:t>：包含多个参数的谓词称为多元谓词，表示个体之间的多元关系。</a:t>
            </a: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72143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AF1DEE4-C14C-5AA2-0137-BD5C7674122F}"/>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FDFC9A1E-1EE6-C2C8-9F62-4E4DB638563F}"/>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知识表示与推理</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4B930F4B-51CA-B396-2A88-1E0193729B1D}"/>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r>
              <a:rPr lang="zh-CN" altLang="en-US" sz="3200" dirty="0"/>
              <a:t>知识表示方法</a:t>
            </a:r>
            <a:r>
              <a:rPr lang="en-US" altLang="zh-CN" dirty="0"/>
              <a:t>—</a:t>
            </a:r>
            <a:r>
              <a:rPr lang="zh-CN" altLang="en-US" dirty="0"/>
              <a:t>谓词逻辑</a:t>
            </a:r>
            <a:endParaRPr lang="zh-CN" altLang="zh-CN" dirty="0"/>
          </a:p>
          <a:p>
            <a:pPr marL="828000" lvl="1" indent="-396000"/>
            <a:r>
              <a:rPr lang="zh-CN" altLang="en-US" sz="2400" dirty="0">
                <a:latin typeface="微软雅黑 Light" panose="020B0502040204020203" pitchFamily="34" charset="-122"/>
                <a:ea typeface="微软雅黑 Light" panose="020B0502040204020203" pitchFamily="34" charset="-122"/>
              </a:rPr>
              <a:t>谓词示例：</a:t>
            </a:r>
            <a:endParaRPr lang="en-US" altLang="zh-CN" sz="24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432000" lvl="1" indent="0">
              <a:buNone/>
            </a:pPr>
            <a:endParaRPr lang="zh-CN" altLang="en-US" sz="2400" dirty="0">
              <a:latin typeface="微软雅黑 Light" panose="020B0502040204020203" pitchFamily="34" charset="-122"/>
              <a:ea typeface="微软雅黑 Light" panose="020B0502040204020203" pitchFamily="34" charset="-122"/>
            </a:endParaRPr>
          </a:p>
          <a:p>
            <a:pPr marL="828000" lvl="1" indent="-396000"/>
            <a:r>
              <a:rPr lang="zh-CN" altLang="en-US" sz="2400" dirty="0">
                <a:latin typeface="微软雅黑 Light" panose="020B0502040204020203" pitchFamily="34" charset="-122"/>
                <a:ea typeface="微软雅黑 Light" panose="020B0502040204020203" pitchFamily="34" charset="-122"/>
              </a:rPr>
              <a:t>全称量词：表示个体域中的</a:t>
            </a:r>
            <a:r>
              <a:rPr lang="zh-CN" altLang="en-US" sz="2400" dirty="0">
                <a:solidFill>
                  <a:srgbClr val="C00000"/>
                </a:solidFill>
                <a:latin typeface="微软雅黑 Light" panose="020B0502040204020203" pitchFamily="34" charset="-122"/>
                <a:ea typeface="微软雅黑 Light" panose="020B0502040204020203" pitchFamily="34" charset="-122"/>
              </a:rPr>
              <a:t>所有个体或任何一个个体</a:t>
            </a:r>
            <a:r>
              <a:rPr lang="zh-CN" altLang="en-US" sz="2400" dirty="0">
                <a:latin typeface="微软雅黑 Light" panose="020B0502040204020203" pitchFamily="34" charset="-122"/>
                <a:ea typeface="微软雅黑 Light" panose="020B0502040204020203" pitchFamily="34" charset="-122"/>
              </a:rPr>
              <a:t>，用符号∀表示。</a:t>
            </a:r>
          </a:p>
          <a:p>
            <a:pPr marL="828000" lvl="1" indent="-396000"/>
            <a:r>
              <a:rPr lang="zh-CN" altLang="en-US" sz="2400" dirty="0">
                <a:latin typeface="微软雅黑 Light" panose="020B0502040204020203" pitchFamily="34" charset="-122"/>
                <a:ea typeface="微软雅黑 Light" panose="020B0502040204020203" pitchFamily="34" charset="-122"/>
              </a:rPr>
              <a:t>存在量词：表示在个体域中</a:t>
            </a:r>
            <a:r>
              <a:rPr lang="zh-CN" altLang="en-US" sz="2400" dirty="0">
                <a:solidFill>
                  <a:srgbClr val="00B050"/>
                </a:solidFill>
                <a:latin typeface="微软雅黑 Light" panose="020B0502040204020203" pitchFamily="34" charset="-122"/>
                <a:ea typeface="微软雅黑 Light" panose="020B0502040204020203" pitchFamily="34" charset="-122"/>
              </a:rPr>
              <a:t>存在某个个体</a:t>
            </a:r>
            <a:r>
              <a:rPr lang="zh-CN" altLang="en-US" sz="2400" dirty="0">
                <a:latin typeface="微软雅黑 Light" panose="020B0502040204020203" pitchFamily="34" charset="-122"/>
                <a:ea typeface="微软雅黑 Light" panose="020B0502040204020203" pitchFamily="34" charset="-122"/>
              </a:rPr>
              <a:t>，用符号∃表示。</a:t>
            </a: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p:txBody>
      </p:sp>
      <p:pic>
        <p:nvPicPr>
          <p:cNvPr id="3" name="图片 2">
            <a:extLst>
              <a:ext uri="{FF2B5EF4-FFF2-40B4-BE49-F238E27FC236}">
                <a16:creationId xmlns:a16="http://schemas.microsoft.com/office/drawing/2014/main" id="{716F4CE9-CBE9-8C5C-B6CE-52AF74E28318}"/>
              </a:ext>
            </a:extLst>
          </p:cNvPr>
          <p:cNvPicPr>
            <a:picLocks noChangeAspect="1"/>
          </p:cNvPicPr>
          <p:nvPr/>
        </p:nvPicPr>
        <p:blipFill>
          <a:blip r:embed="rId2"/>
          <a:stretch>
            <a:fillRect/>
          </a:stretch>
        </p:blipFill>
        <p:spPr>
          <a:xfrm>
            <a:off x="1352550" y="2801648"/>
            <a:ext cx="7658100" cy="1613333"/>
          </a:xfrm>
          <a:prstGeom prst="rect">
            <a:avLst/>
          </a:prstGeom>
        </p:spPr>
      </p:pic>
    </p:spTree>
    <p:extLst>
      <p:ext uri="{BB962C8B-B14F-4D97-AF65-F5344CB8AC3E}">
        <p14:creationId xmlns:p14="http://schemas.microsoft.com/office/powerpoint/2010/main" val="17011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1000"/>
                                        <p:tgtEl>
                                          <p:spTgt spid="4">
                                            <p:txEl>
                                              <p:pRg st="6" end="6"/>
                                            </p:txEl>
                                          </p:spTgt>
                                        </p:tgtEl>
                                      </p:cBhvr>
                                    </p:animEffect>
                                    <p:anim calcmode="lin" valueType="num">
                                      <p:cBhvr>
                                        <p:cTn id="2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1000"/>
                                        <p:tgtEl>
                                          <p:spTgt spid="4">
                                            <p:txEl>
                                              <p:pRg st="7" end="7"/>
                                            </p:txEl>
                                          </p:spTgt>
                                        </p:tgtEl>
                                      </p:cBhvr>
                                    </p:animEffect>
                                    <p:anim calcmode="lin" valueType="num">
                                      <p:cBhvr>
                                        <p:cTn id="2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C7F2584-0532-0395-F798-186B1E40E81F}"/>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4A798D6E-8653-8298-CA71-67442A5ACE0F}"/>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知识表示与推理</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11825137-F6E8-33BA-E1FF-2408F7CFAB2A}"/>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r>
              <a:rPr lang="zh-CN" altLang="en-US" sz="3200" dirty="0"/>
              <a:t>知识表示方法</a:t>
            </a:r>
            <a:r>
              <a:rPr lang="en-US" altLang="zh-CN" dirty="0"/>
              <a:t>—</a:t>
            </a:r>
            <a:r>
              <a:rPr lang="zh-CN" altLang="en-US" dirty="0"/>
              <a:t>谓词逻辑</a:t>
            </a:r>
            <a:endParaRPr lang="zh-CN" altLang="zh-CN" dirty="0"/>
          </a:p>
          <a:p>
            <a:pPr marL="828000" lvl="1" indent="-396000"/>
            <a:r>
              <a:rPr lang="zh-CN" altLang="en-US" sz="2800" dirty="0">
                <a:latin typeface="微软雅黑 Light" panose="020B0502040204020203" pitchFamily="34" charset="-122"/>
                <a:ea typeface="微软雅黑 Light" panose="020B0502040204020203" pitchFamily="34" charset="-122"/>
              </a:rPr>
              <a:t>量词示例：</a:t>
            </a:r>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432000" lvl="1" indent="0">
              <a:buNone/>
            </a:pPr>
            <a:endParaRPr lang="zh-CN" altLang="en-US" sz="2400" dirty="0">
              <a:latin typeface="微软雅黑 Light" panose="020B0502040204020203" pitchFamily="34" charset="-122"/>
              <a:ea typeface="微软雅黑 Light" panose="020B0502040204020203" pitchFamily="34" charset="-122"/>
            </a:endParaRPr>
          </a:p>
          <a:p>
            <a:pPr marL="432000" lvl="1" indent="0">
              <a:buNone/>
            </a:pPr>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p:txBody>
      </p:sp>
      <p:pic>
        <p:nvPicPr>
          <p:cNvPr id="5" name="图片 4">
            <a:extLst>
              <a:ext uri="{FF2B5EF4-FFF2-40B4-BE49-F238E27FC236}">
                <a16:creationId xmlns:a16="http://schemas.microsoft.com/office/drawing/2014/main" id="{C5756D82-1014-F6C1-E6F6-CB0ABC2A5965}"/>
              </a:ext>
            </a:extLst>
          </p:cNvPr>
          <p:cNvPicPr>
            <a:picLocks noChangeAspect="1"/>
          </p:cNvPicPr>
          <p:nvPr/>
        </p:nvPicPr>
        <p:blipFill>
          <a:blip r:embed="rId2"/>
          <a:stretch>
            <a:fillRect/>
          </a:stretch>
        </p:blipFill>
        <p:spPr>
          <a:xfrm>
            <a:off x="1354137" y="2901804"/>
            <a:ext cx="10193155" cy="2390631"/>
          </a:xfrm>
          <a:prstGeom prst="rect">
            <a:avLst/>
          </a:prstGeom>
        </p:spPr>
      </p:pic>
    </p:spTree>
    <p:extLst>
      <p:ext uri="{BB962C8B-B14F-4D97-AF65-F5344CB8AC3E}">
        <p14:creationId xmlns:p14="http://schemas.microsoft.com/office/powerpoint/2010/main" val="288277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7ECE168-C06F-6798-E181-D20DEC3D6BB0}"/>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0CD3A77F-A8ED-D6A8-FCFC-04A72FDFA2DE}"/>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知识表示与推理</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494C6210-B093-89B4-0428-69B6226947D3}"/>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113000"/>
              </a:lnSpc>
              <a:spcBef>
                <a:spcPts val="0"/>
              </a:spcBef>
            </a:pPr>
            <a:r>
              <a:rPr lang="zh-CN" altLang="en-US" sz="3200" dirty="0"/>
              <a:t>知识表示方法</a:t>
            </a:r>
            <a:r>
              <a:rPr lang="en-US" altLang="zh-CN" dirty="0"/>
              <a:t>—</a:t>
            </a:r>
            <a:r>
              <a:rPr lang="zh-CN" altLang="en-US" dirty="0"/>
              <a:t>谓词逻辑</a:t>
            </a:r>
            <a:endParaRPr lang="zh-CN" altLang="zh-CN" dirty="0"/>
          </a:p>
          <a:p>
            <a:pPr marL="828000" lvl="1" indent="-396000">
              <a:lnSpc>
                <a:spcPct val="113000"/>
              </a:lnSpc>
              <a:spcBef>
                <a:spcPts val="0"/>
              </a:spcBef>
            </a:pPr>
            <a:r>
              <a:rPr lang="zh-CN" altLang="en-US" sz="2800" dirty="0">
                <a:latin typeface="微软雅黑 Light" panose="020B0502040204020203" pitchFamily="34" charset="-122"/>
                <a:ea typeface="微软雅黑 Light" panose="020B0502040204020203" pitchFamily="34" charset="-122"/>
              </a:rPr>
              <a:t>基于谓词逻辑的推理示例：证明</a:t>
            </a:r>
            <a:r>
              <a:rPr lang="zh-CN" altLang="en-US" sz="2800" dirty="0">
                <a:solidFill>
                  <a:srgbClr val="C00000"/>
                </a:solidFill>
                <a:latin typeface="微软雅黑 Light" panose="020B0502040204020203" pitchFamily="34" charset="-122"/>
                <a:ea typeface="微软雅黑 Light" panose="020B0502040204020203" pitchFamily="34" charset="-122"/>
              </a:rPr>
              <a:t>面包是有保质期的</a:t>
            </a:r>
            <a:r>
              <a:rPr lang="zh-CN" altLang="en-US" sz="2800" dirty="0">
                <a:latin typeface="微软雅黑 Light" panose="020B0502040204020203" pitchFamily="34" charset="-122"/>
                <a:ea typeface="微软雅黑 Light" panose="020B0502040204020203" pitchFamily="34" charset="-122"/>
              </a:rPr>
              <a:t>，前提条件：</a:t>
            </a:r>
            <a:r>
              <a:rPr lang="zh-CN" altLang="en-US" sz="2800" dirty="0">
                <a:solidFill>
                  <a:srgbClr val="00B050"/>
                </a:solidFill>
                <a:latin typeface="微软雅黑 Light" panose="020B0502040204020203" pitchFamily="34" charset="-122"/>
                <a:ea typeface="微软雅黑 Light" panose="020B0502040204020203" pitchFamily="34" charset="-122"/>
              </a:rPr>
              <a:t>所有的食品都是有保质期的</a:t>
            </a:r>
            <a:r>
              <a:rPr lang="zh-CN" altLang="en-US" sz="2800" dirty="0">
                <a:latin typeface="微软雅黑 Light" panose="020B0502040204020203" pitchFamily="34" charset="-122"/>
                <a:ea typeface="微软雅黑 Light" panose="020B0502040204020203" pitchFamily="34" charset="-122"/>
              </a:rPr>
              <a:t>、</a:t>
            </a:r>
            <a:r>
              <a:rPr lang="zh-CN" altLang="en-US" sz="2800" dirty="0">
                <a:solidFill>
                  <a:srgbClr val="00B050"/>
                </a:solidFill>
                <a:latin typeface="微软雅黑 Light" panose="020B0502040204020203" pitchFamily="34" charset="-122"/>
                <a:ea typeface="微软雅黑 Light" panose="020B0502040204020203" pitchFamily="34" charset="-122"/>
              </a:rPr>
              <a:t>面包是一种食品</a:t>
            </a:r>
            <a:r>
              <a:rPr lang="zh-CN" altLang="en-US" sz="2800" dirty="0">
                <a:latin typeface="微软雅黑 Light" panose="020B0502040204020203" pitchFamily="34" charset="-122"/>
                <a:ea typeface="微软雅黑 Light" panose="020B0502040204020203" pitchFamily="34" charset="-122"/>
              </a:rPr>
              <a:t>。</a:t>
            </a: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432000" lvl="1" indent="0">
              <a:buNone/>
            </a:pPr>
            <a:endParaRPr lang="zh-CN" altLang="en-US" sz="2400" dirty="0">
              <a:latin typeface="微软雅黑 Light" panose="020B0502040204020203" pitchFamily="34" charset="-122"/>
              <a:ea typeface="微软雅黑 Light" panose="020B0502040204020203" pitchFamily="34" charset="-122"/>
            </a:endParaRPr>
          </a:p>
          <a:p>
            <a:pPr marL="432000" lvl="1" indent="0">
              <a:buNone/>
            </a:pPr>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p:txBody>
      </p:sp>
      <p:pic>
        <p:nvPicPr>
          <p:cNvPr id="3" name="图片 2">
            <a:extLst>
              <a:ext uri="{FF2B5EF4-FFF2-40B4-BE49-F238E27FC236}">
                <a16:creationId xmlns:a16="http://schemas.microsoft.com/office/drawing/2014/main" id="{34662B68-BEEB-DE8E-6DF9-A83EC72AB40E}"/>
              </a:ext>
            </a:extLst>
          </p:cNvPr>
          <p:cNvPicPr>
            <a:picLocks noChangeAspect="1"/>
          </p:cNvPicPr>
          <p:nvPr/>
        </p:nvPicPr>
        <p:blipFill>
          <a:blip r:embed="rId2"/>
          <a:stretch>
            <a:fillRect/>
          </a:stretch>
        </p:blipFill>
        <p:spPr>
          <a:xfrm>
            <a:off x="834448" y="3033258"/>
            <a:ext cx="10677885" cy="2868778"/>
          </a:xfrm>
          <a:prstGeom prst="rect">
            <a:avLst/>
          </a:prstGeom>
        </p:spPr>
      </p:pic>
    </p:spTree>
    <p:extLst>
      <p:ext uri="{BB962C8B-B14F-4D97-AF65-F5344CB8AC3E}">
        <p14:creationId xmlns:p14="http://schemas.microsoft.com/office/powerpoint/2010/main" val="254604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204282B-050C-560E-C4A8-DCC19E026615}"/>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07A4E384-E853-FF5B-E5C7-98A563F7D2CE}"/>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知识表示与推理</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50D09BB7-700D-0FA0-0273-394DFE220D8D}"/>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113000"/>
              </a:lnSpc>
              <a:spcBef>
                <a:spcPts val="0"/>
              </a:spcBef>
            </a:pPr>
            <a:r>
              <a:rPr lang="zh-CN" altLang="en-US" sz="3200" dirty="0"/>
              <a:t>知识表示方法</a:t>
            </a:r>
            <a:r>
              <a:rPr lang="en-US" altLang="zh-CN" dirty="0"/>
              <a:t>—</a:t>
            </a:r>
            <a:r>
              <a:rPr lang="zh-CN" altLang="en-US" dirty="0"/>
              <a:t>谓词逻辑</a:t>
            </a:r>
            <a:endParaRPr lang="zh-CN" altLang="zh-CN" dirty="0"/>
          </a:p>
          <a:p>
            <a:pPr marL="828000" lvl="1" indent="-396000">
              <a:lnSpc>
                <a:spcPct val="113000"/>
              </a:lnSpc>
              <a:spcBef>
                <a:spcPts val="0"/>
              </a:spcBef>
            </a:pPr>
            <a:r>
              <a:rPr lang="zh-CN" altLang="en-US" sz="2800" dirty="0">
                <a:latin typeface="微软雅黑 Light" panose="020B0502040204020203" pitchFamily="34" charset="-122"/>
                <a:ea typeface="微软雅黑 Light" panose="020B0502040204020203" pitchFamily="34" charset="-122"/>
              </a:rPr>
              <a:t>基于谓词逻辑的推理示例。证明面包是有保质期的，前提条件：所有的食品都是有保质期的，面包是一种食品。</a:t>
            </a: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432000" lvl="1" indent="0">
              <a:buNone/>
            </a:pPr>
            <a:endParaRPr lang="zh-CN" altLang="en-US" sz="2400" dirty="0">
              <a:latin typeface="微软雅黑 Light" panose="020B0502040204020203" pitchFamily="34" charset="-122"/>
              <a:ea typeface="微软雅黑 Light" panose="020B0502040204020203" pitchFamily="34" charset="-122"/>
            </a:endParaRPr>
          </a:p>
          <a:p>
            <a:pPr marL="432000" lvl="1" indent="0">
              <a:buNone/>
            </a:pPr>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p:txBody>
      </p:sp>
      <p:pic>
        <p:nvPicPr>
          <p:cNvPr id="5" name="图片 4">
            <a:extLst>
              <a:ext uri="{FF2B5EF4-FFF2-40B4-BE49-F238E27FC236}">
                <a16:creationId xmlns:a16="http://schemas.microsoft.com/office/drawing/2014/main" id="{A70A71D6-1422-23DC-31C2-15618A0E7B33}"/>
              </a:ext>
            </a:extLst>
          </p:cNvPr>
          <p:cNvPicPr>
            <a:picLocks noChangeAspect="1"/>
          </p:cNvPicPr>
          <p:nvPr/>
        </p:nvPicPr>
        <p:blipFill>
          <a:blip r:embed="rId2"/>
          <a:stretch>
            <a:fillRect/>
          </a:stretch>
        </p:blipFill>
        <p:spPr>
          <a:xfrm>
            <a:off x="1416771" y="3086822"/>
            <a:ext cx="9352829" cy="3106160"/>
          </a:xfrm>
          <a:prstGeom prst="rect">
            <a:avLst/>
          </a:prstGeom>
        </p:spPr>
      </p:pic>
    </p:spTree>
    <p:extLst>
      <p:ext uri="{BB962C8B-B14F-4D97-AF65-F5344CB8AC3E}">
        <p14:creationId xmlns:p14="http://schemas.microsoft.com/office/powerpoint/2010/main" val="2504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AB8D71A-9117-6274-6E9B-684110186386}"/>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BE5D85C7-6F7F-3FA4-535B-816A48C84C87}"/>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知识表示与推理</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908A949B-8A9C-8473-9F6A-6555B0C9C08A}"/>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113000"/>
              </a:lnSpc>
              <a:spcBef>
                <a:spcPts val="0"/>
              </a:spcBef>
            </a:pPr>
            <a:r>
              <a:rPr lang="zh-CN" altLang="en-US" sz="3200" dirty="0"/>
              <a:t>知识表示方法</a:t>
            </a:r>
            <a:r>
              <a:rPr lang="en-US" altLang="zh-CN" dirty="0"/>
              <a:t>—</a:t>
            </a:r>
            <a:r>
              <a:rPr lang="zh-CN" altLang="en-US" dirty="0"/>
              <a:t>知识图谱</a:t>
            </a:r>
            <a:endParaRPr lang="zh-CN" altLang="zh-CN" dirty="0"/>
          </a:p>
          <a:p>
            <a:pPr marL="828000" lvl="1" indent="-396000">
              <a:lnSpc>
                <a:spcPct val="113000"/>
              </a:lnSpc>
              <a:spcBef>
                <a:spcPts val="0"/>
              </a:spcBef>
            </a:pPr>
            <a:r>
              <a:rPr lang="zh-CN" altLang="en-US" sz="2800" dirty="0">
                <a:solidFill>
                  <a:srgbClr val="C00000"/>
                </a:solidFill>
                <a:latin typeface="微软雅黑 Light" panose="020B0502040204020203" pitchFamily="34" charset="-122"/>
                <a:ea typeface="微软雅黑 Light" panose="020B0502040204020203" pitchFamily="34" charset="-122"/>
              </a:rPr>
              <a:t>知识图谱</a:t>
            </a:r>
            <a:r>
              <a:rPr lang="zh-CN" altLang="en-US" sz="2800" dirty="0">
                <a:latin typeface="微软雅黑 Light" panose="020B0502040204020203" pitchFamily="34" charset="-122"/>
                <a:ea typeface="微软雅黑 Light" panose="020B0502040204020203" pitchFamily="34" charset="-122"/>
              </a:rPr>
              <a:t>定义：</a:t>
            </a:r>
            <a:r>
              <a:rPr lang="zh-CN" altLang="en-US" sz="2800" dirty="0">
                <a:solidFill>
                  <a:srgbClr val="00B050"/>
                </a:solidFill>
                <a:latin typeface="微软雅黑 Light" panose="020B0502040204020203" pitchFamily="34" charset="-122"/>
                <a:ea typeface="微软雅黑 Light" panose="020B0502040204020203" pitchFamily="34" charset="-122"/>
              </a:rPr>
              <a:t>利用图表示事物之间的关系和属性</a:t>
            </a:r>
            <a:r>
              <a:rPr lang="zh-CN" altLang="en-US" sz="2800" dirty="0">
                <a:latin typeface="微软雅黑 Light" panose="020B0502040204020203" pitchFamily="34" charset="-122"/>
                <a:ea typeface="微软雅黑 Light" panose="020B0502040204020203" pitchFamily="34" charset="-122"/>
              </a:rPr>
              <a:t>。图中，每个结点表示现实世界中的实体或概念，两个结点之间的连线（边）表示属性或关系。</a:t>
            </a:r>
            <a:endParaRPr lang="en-US" altLang="zh-CN" sz="2800" dirty="0">
              <a:latin typeface="微软雅黑 Light" panose="020B0502040204020203" pitchFamily="34" charset="-122"/>
              <a:ea typeface="微软雅黑 Light" panose="020B0502040204020203" pitchFamily="34" charset="-122"/>
            </a:endParaRPr>
          </a:p>
          <a:p>
            <a:pPr marL="828000" lvl="1" indent="-396000">
              <a:lnSpc>
                <a:spcPct val="113000"/>
              </a:lnSpc>
              <a:spcBef>
                <a:spcPts val="0"/>
              </a:spcBef>
            </a:pPr>
            <a:r>
              <a:rPr lang="zh-CN" altLang="en-US" sz="2800" dirty="0">
                <a:latin typeface="微软雅黑 Light" panose="020B0502040204020203" pitchFamily="34" charset="-122"/>
                <a:ea typeface="微软雅黑 Light" panose="020B0502040204020203" pitchFamily="34" charset="-122"/>
              </a:rPr>
              <a:t>实体：</a:t>
            </a:r>
            <a:r>
              <a:rPr lang="zh-CN" altLang="en-US" sz="2800" dirty="0">
                <a:solidFill>
                  <a:srgbClr val="C00000"/>
                </a:solidFill>
                <a:latin typeface="微软雅黑 Light" panose="020B0502040204020203" pitchFamily="34" charset="-122"/>
                <a:ea typeface="微软雅黑 Light" panose="020B0502040204020203" pitchFamily="34" charset="-122"/>
              </a:rPr>
              <a:t>独立存在且可区分的事务</a:t>
            </a:r>
            <a:r>
              <a:rPr lang="zh-CN" altLang="en-US" sz="2800" dirty="0">
                <a:latin typeface="微软雅黑 Light" panose="020B0502040204020203" pitchFamily="34" charset="-122"/>
                <a:ea typeface="微软雅黑 Light" panose="020B0502040204020203" pitchFamily="34" charset="-122"/>
              </a:rPr>
              <a:t>。例如：张小明老师。</a:t>
            </a:r>
          </a:p>
          <a:p>
            <a:pPr marL="828000" lvl="1" indent="-396000">
              <a:lnSpc>
                <a:spcPct val="113000"/>
              </a:lnSpc>
              <a:spcBef>
                <a:spcPts val="0"/>
              </a:spcBef>
            </a:pPr>
            <a:r>
              <a:rPr lang="zh-CN" altLang="en-US" sz="2800" dirty="0">
                <a:latin typeface="微软雅黑 Light" panose="020B0502040204020203" pitchFamily="34" charset="-122"/>
                <a:ea typeface="微软雅黑 Light" panose="020B0502040204020203" pitchFamily="34" charset="-122"/>
              </a:rPr>
              <a:t>概念：具有共同特征的实体构成的集合。例如：教师。</a:t>
            </a:r>
          </a:p>
          <a:p>
            <a:pPr marL="828000" lvl="1" indent="-396000">
              <a:lnSpc>
                <a:spcPct val="113000"/>
              </a:lnSpc>
              <a:spcBef>
                <a:spcPts val="0"/>
              </a:spcBef>
            </a:pPr>
            <a:r>
              <a:rPr lang="zh-CN" altLang="en-US" sz="2800" dirty="0">
                <a:latin typeface="微软雅黑 Light" panose="020B0502040204020203" pitchFamily="34" charset="-122"/>
                <a:ea typeface="微软雅黑 Light" panose="020B0502040204020203" pitchFamily="34" charset="-122"/>
              </a:rPr>
              <a:t>内容：一般指</a:t>
            </a:r>
            <a:r>
              <a:rPr lang="zh-CN" altLang="en-US" sz="2800" dirty="0">
                <a:solidFill>
                  <a:srgbClr val="C00000"/>
                </a:solidFill>
                <a:latin typeface="微软雅黑 Light" panose="020B0502040204020203" pitchFamily="34" charset="-122"/>
                <a:ea typeface="微软雅黑 Light" panose="020B0502040204020203" pitchFamily="34" charset="-122"/>
              </a:rPr>
              <a:t>实体和概念的名字、描述、解释</a:t>
            </a:r>
            <a:r>
              <a:rPr lang="zh-CN" altLang="en-US" sz="2800" dirty="0">
                <a:latin typeface="微软雅黑 Light" panose="020B0502040204020203" pitchFamily="34" charset="-122"/>
                <a:ea typeface="微软雅黑 Light" panose="020B0502040204020203" pitchFamily="34" charset="-122"/>
              </a:rPr>
              <a:t>等。</a:t>
            </a:r>
          </a:p>
          <a:p>
            <a:pPr marL="828000" lvl="1" indent="-396000">
              <a:lnSpc>
                <a:spcPct val="113000"/>
              </a:lnSpc>
              <a:spcBef>
                <a:spcPts val="0"/>
              </a:spcBef>
            </a:pPr>
            <a:r>
              <a:rPr lang="zh-CN" altLang="en-US" sz="2800" dirty="0">
                <a:latin typeface="微软雅黑 Light" panose="020B0502040204020203" pitchFamily="34" charset="-122"/>
                <a:ea typeface="微软雅黑 Light" panose="020B0502040204020203" pitchFamily="34" charset="-122"/>
              </a:rPr>
              <a:t>关系：表示图的结点之间的联系或属性，</a:t>
            </a:r>
            <a:r>
              <a:rPr lang="zh-CN" altLang="en-US" sz="2800" dirty="0">
                <a:solidFill>
                  <a:srgbClr val="00B050"/>
                </a:solidFill>
                <a:latin typeface="微软雅黑 Light" panose="020B0502040204020203" pitchFamily="34" charset="-122"/>
                <a:ea typeface="微软雅黑 Light" panose="020B0502040204020203" pitchFamily="34" charset="-122"/>
              </a:rPr>
              <a:t>实体和实体之间是联系</a:t>
            </a:r>
            <a:r>
              <a:rPr lang="zh-CN" altLang="en-US" sz="2800" dirty="0">
                <a:latin typeface="微软雅黑 Light" panose="020B0502040204020203" pitchFamily="34" charset="-122"/>
                <a:ea typeface="微软雅黑 Light" panose="020B0502040204020203" pitchFamily="34" charset="-122"/>
              </a:rPr>
              <a:t>，</a:t>
            </a:r>
            <a:r>
              <a:rPr lang="zh-CN" altLang="en-US" sz="2800" dirty="0">
                <a:solidFill>
                  <a:srgbClr val="00B050"/>
                </a:solidFill>
                <a:latin typeface="微软雅黑 Light" panose="020B0502040204020203" pitchFamily="34" charset="-122"/>
                <a:ea typeface="微软雅黑 Light" panose="020B0502040204020203" pitchFamily="34" charset="-122"/>
              </a:rPr>
              <a:t>实体和概念之间是属性</a:t>
            </a:r>
            <a:r>
              <a:rPr lang="zh-CN" altLang="en-US" sz="2800" dirty="0">
                <a:latin typeface="微软雅黑 Light" panose="020B0502040204020203" pitchFamily="34" charset="-122"/>
                <a:ea typeface="微软雅黑 Light" panose="020B0502040204020203" pitchFamily="34" charset="-122"/>
              </a:rPr>
              <a:t>。</a:t>
            </a:r>
          </a:p>
          <a:p>
            <a:pPr marL="828000" lvl="1" indent="-396000">
              <a:lnSpc>
                <a:spcPct val="113000"/>
              </a:lnSpc>
              <a:spcBef>
                <a:spcPts val="0"/>
              </a:spcBef>
            </a:pPr>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432000" lvl="1" indent="0">
              <a:buNone/>
            </a:pPr>
            <a:endParaRPr lang="zh-CN" altLang="en-US" sz="2400" dirty="0">
              <a:latin typeface="微软雅黑 Light" panose="020B0502040204020203" pitchFamily="34" charset="-122"/>
              <a:ea typeface="微软雅黑 Light" panose="020B0502040204020203" pitchFamily="34" charset="-122"/>
            </a:endParaRPr>
          </a:p>
          <a:p>
            <a:pPr marL="432000" lvl="1" indent="0">
              <a:buNone/>
            </a:pPr>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8892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764DFA8-71A5-FF0B-1B5E-C31386B083E9}"/>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FDCCF839-5061-B751-5FB9-B1AB9D600CE5}"/>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知识表示与推理</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2E04E1CC-63CE-25E3-5913-1DA11664283C}"/>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113000"/>
              </a:lnSpc>
              <a:spcBef>
                <a:spcPts val="0"/>
              </a:spcBef>
            </a:pPr>
            <a:r>
              <a:rPr lang="zh-CN" altLang="en-US" sz="3200" dirty="0"/>
              <a:t>知识表示方法</a:t>
            </a:r>
            <a:r>
              <a:rPr lang="en-US" altLang="zh-CN" dirty="0"/>
              <a:t>—</a:t>
            </a:r>
            <a:r>
              <a:rPr lang="zh-CN" altLang="en-US" dirty="0"/>
              <a:t>知识图谱</a:t>
            </a:r>
            <a:endParaRPr lang="zh-CN" altLang="zh-CN" dirty="0"/>
          </a:p>
          <a:p>
            <a:pPr marL="828000" lvl="1" indent="-396000">
              <a:lnSpc>
                <a:spcPct val="113000"/>
              </a:lnSpc>
              <a:spcBef>
                <a:spcPts val="0"/>
              </a:spcBef>
            </a:pPr>
            <a:r>
              <a:rPr lang="zh-CN" altLang="en-US" sz="2800" dirty="0">
                <a:latin typeface="微软雅黑 Light" panose="020B0502040204020203" pitchFamily="34" charset="-122"/>
                <a:ea typeface="微软雅黑 Light" panose="020B0502040204020203" pitchFamily="34" charset="-122"/>
              </a:rPr>
              <a:t>知识图谱示例：</a:t>
            </a:r>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432000" lvl="1" indent="0">
              <a:buNone/>
            </a:pPr>
            <a:endParaRPr lang="zh-CN" altLang="en-US" sz="2400" dirty="0">
              <a:latin typeface="微软雅黑 Light" panose="020B0502040204020203" pitchFamily="34" charset="-122"/>
              <a:ea typeface="微软雅黑 Light" panose="020B0502040204020203" pitchFamily="34" charset="-122"/>
            </a:endParaRPr>
          </a:p>
          <a:p>
            <a:pPr marL="432000" lvl="1" indent="0">
              <a:buNone/>
            </a:pPr>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p:txBody>
      </p:sp>
      <p:pic>
        <p:nvPicPr>
          <p:cNvPr id="3" name="图片 2">
            <a:extLst>
              <a:ext uri="{FF2B5EF4-FFF2-40B4-BE49-F238E27FC236}">
                <a16:creationId xmlns:a16="http://schemas.microsoft.com/office/drawing/2014/main" id="{A7DAB12E-A75C-A186-6D0E-E8AE5B950053}"/>
              </a:ext>
            </a:extLst>
          </p:cNvPr>
          <p:cNvPicPr>
            <a:picLocks noChangeAspect="1"/>
          </p:cNvPicPr>
          <p:nvPr/>
        </p:nvPicPr>
        <p:blipFill>
          <a:blip r:embed="rId2"/>
          <a:stretch>
            <a:fillRect/>
          </a:stretch>
        </p:blipFill>
        <p:spPr>
          <a:xfrm>
            <a:off x="1422400" y="2570198"/>
            <a:ext cx="9190614" cy="3622784"/>
          </a:xfrm>
          <a:prstGeom prst="rect">
            <a:avLst/>
          </a:prstGeom>
        </p:spPr>
      </p:pic>
    </p:spTree>
    <p:extLst>
      <p:ext uri="{BB962C8B-B14F-4D97-AF65-F5344CB8AC3E}">
        <p14:creationId xmlns:p14="http://schemas.microsoft.com/office/powerpoint/2010/main" val="35504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B97B1C6-B815-7EEA-8A38-8567709E6DDD}"/>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02894B61-7E1D-D99E-2D64-F29C2598A83E}"/>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知识表示与推理</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9017CC56-F984-78CB-CF5C-BB79ED60CC6A}"/>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114000"/>
              </a:lnSpc>
              <a:spcBef>
                <a:spcPts val="600"/>
              </a:spcBef>
            </a:pPr>
            <a:r>
              <a:rPr lang="zh-CN" altLang="en-US" sz="3200" dirty="0"/>
              <a:t>知识表示方法</a:t>
            </a:r>
            <a:r>
              <a:rPr lang="en-US" altLang="zh-CN" dirty="0"/>
              <a:t>—</a:t>
            </a:r>
            <a:r>
              <a:rPr lang="zh-CN" altLang="en-US" dirty="0"/>
              <a:t>知识图谱</a:t>
            </a:r>
            <a:endParaRPr lang="zh-CN" altLang="zh-CN" dirty="0"/>
          </a:p>
          <a:p>
            <a:pPr marL="828000" lvl="1" indent="-396000">
              <a:lnSpc>
                <a:spcPct val="114000"/>
              </a:lnSpc>
              <a:spcBef>
                <a:spcPts val="600"/>
              </a:spcBef>
            </a:pPr>
            <a:r>
              <a:rPr lang="zh-CN" altLang="en-US" sz="2800" dirty="0">
                <a:latin typeface="微软雅黑 Light" panose="020B0502040204020203" pitchFamily="34" charset="-122"/>
                <a:ea typeface="微软雅黑 Light" panose="020B0502040204020203" pitchFamily="34" charset="-122"/>
              </a:rPr>
              <a:t>知识图谱的存储和表示的常用形式是三元组，主要形式有两种：</a:t>
            </a:r>
          </a:p>
          <a:p>
            <a:pPr marL="432000" lvl="1" indent="0">
              <a:lnSpc>
                <a:spcPct val="114000"/>
              </a:lnSpc>
              <a:spcBef>
                <a:spcPts val="600"/>
              </a:spcBef>
              <a:buNone/>
            </a:pPr>
            <a:r>
              <a:rPr lang="zh-CN" altLang="en-US" sz="2800" dirty="0">
                <a:latin typeface="微软雅黑 Light" panose="020B0502040204020203" pitchFamily="34" charset="-122"/>
                <a:ea typeface="微软雅黑 Light" panose="020B0502040204020203" pitchFamily="34" charset="-122"/>
              </a:rPr>
              <a:t>    形式</a:t>
            </a:r>
            <a:r>
              <a:rPr lang="en-US" altLang="zh-CN" sz="2800" dirty="0">
                <a:latin typeface="微软雅黑 Light" panose="020B0502040204020203" pitchFamily="34" charset="-122"/>
                <a:ea typeface="微软雅黑 Light" panose="020B0502040204020203" pitchFamily="34" charset="-122"/>
              </a:rPr>
              <a:t>1</a:t>
            </a:r>
            <a:r>
              <a:rPr lang="zh-CN" altLang="en-US" sz="2800" dirty="0">
                <a:latin typeface="微软雅黑 Light" panose="020B0502040204020203" pitchFamily="34" charset="-122"/>
                <a:ea typeface="微软雅黑 Light" panose="020B0502040204020203" pitchFamily="34" charset="-122"/>
              </a:rPr>
              <a:t>：</a:t>
            </a:r>
            <a:r>
              <a:rPr lang="en-US" altLang="zh-CN" sz="2800" dirty="0">
                <a:solidFill>
                  <a:srgbClr val="C00000"/>
                </a:solidFill>
                <a:latin typeface="微软雅黑 Light" panose="020B0502040204020203" pitchFamily="34" charset="-122"/>
                <a:ea typeface="微软雅黑 Light" panose="020B0502040204020203" pitchFamily="34" charset="-122"/>
              </a:rPr>
              <a:t>&lt;</a:t>
            </a:r>
            <a:r>
              <a:rPr lang="zh-CN" altLang="en-US" sz="2800" dirty="0">
                <a:solidFill>
                  <a:srgbClr val="C00000"/>
                </a:solidFill>
                <a:latin typeface="微软雅黑 Light" panose="020B0502040204020203" pitchFamily="34" charset="-122"/>
                <a:ea typeface="微软雅黑 Light" panose="020B0502040204020203" pitchFamily="34" charset="-122"/>
              </a:rPr>
              <a:t>实体</a:t>
            </a:r>
            <a:r>
              <a:rPr lang="en-US" altLang="zh-CN" sz="2800" dirty="0">
                <a:solidFill>
                  <a:srgbClr val="C00000"/>
                </a:solidFill>
                <a:latin typeface="微软雅黑 Light" panose="020B0502040204020203" pitchFamily="34" charset="-122"/>
                <a:ea typeface="微软雅黑 Light" panose="020B0502040204020203" pitchFamily="34" charset="-122"/>
              </a:rPr>
              <a:t>1</a:t>
            </a:r>
            <a:r>
              <a:rPr lang="zh-CN" altLang="en-US" sz="2800" dirty="0">
                <a:solidFill>
                  <a:srgbClr val="C00000"/>
                </a:solidFill>
                <a:latin typeface="微软雅黑 Light" panose="020B0502040204020203" pitchFamily="34" charset="-122"/>
                <a:ea typeface="微软雅黑 Light" panose="020B0502040204020203" pitchFamily="34" charset="-122"/>
              </a:rPr>
              <a:t>，关系，实体</a:t>
            </a:r>
            <a:r>
              <a:rPr lang="en-US" altLang="zh-CN" sz="2800" dirty="0">
                <a:solidFill>
                  <a:srgbClr val="C00000"/>
                </a:solidFill>
                <a:latin typeface="微软雅黑 Light" panose="020B0502040204020203" pitchFamily="34" charset="-122"/>
                <a:ea typeface="微软雅黑 Light" panose="020B0502040204020203" pitchFamily="34" charset="-122"/>
              </a:rPr>
              <a:t>2&gt;</a:t>
            </a:r>
          </a:p>
          <a:p>
            <a:pPr marL="828000" lvl="1" indent="-396000">
              <a:lnSpc>
                <a:spcPct val="114000"/>
              </a:lnSpc>
              <a:spcBef>
                <a:spcPts val="600"/>
              </a:spcBef>
            </a:pPr>
            <a:r>
              <a:rPr lang="zh-CN" altLang="en-US" sz="2800" dirty="0">
                <a:latin typeface="微软雅黑 Light" panose="020B0502040204020203" pitchFamily="34" charset="-122"/>
                <a:ea typeface="微软雅黑 Light" panose="020B0502040204020203" pitchFamily="34" charset="-122"/>
              </a:rPr>
              <a:t>用于表示两个实体之间的关系，如</a:t>
            </a:r>
            <a:r>
              <a:rPr lang="en-US" altLang="zh-CN" sz="2800" dirty="0">
                <a:latin typeface="微软雅黑 Light" panose="020B0502040204020203" pitchFamily="34" charset="-122"/>
                <a:ea typeface="微软雅黑 Light" panose="020B0502040204020203" pitchFamily="34" charset="-122"/>
              </a:rPr>
              <a:t>&lt;</a:t>
            </a:r>
            <a:r>
              <a:rPr lang="zh-CN" altLang="en-US" sz="2800" dirty="0">
                <a:latin typeface="微软雅黑 Light" panose="020B0502040204020203" pitchFamily="34" charset="-122"/>
                <a:ea typeface="微软雅黑 Light" panose="020B0502040204020203" pitchFamily="34" charset="-122"/>
              </a:rPr>
              <a:t>张小明，讲授，计算机导论</a:t>
            </a:r>
            <a:r>
              <a:rPr lang="en-US" altLang="zh-CN" sz="2800" dirty="0">
                <a:latin typeface="微软雅黑 Light" panose="020B0502040204020203" pitchFamily="34" charset="-122"/>
                <a:ea typeface="微软雅黑 Light" panose="020B0502040204020203" pitchFamily="34" charset="-122"/>
              </a:rPr>
              <a:t>&gt;</a:t>
            </a:r>
            <a:r>
              <a:rPr lang="zh-CN" altLang="en-US" sz="2800" dirty="0">
                <a:latin typeface="微软雅黑 Light" panose="020B0502040204020203" pitchFamily="34" charset="-122"/>
                <a:ea typeface="微软雅黑 Light" panose="020B0502040204020203" pitchFamily="34" charset="-122"/>
              </a:rPr>
              <a:t>。</a:t>
            </a:r>
          </a:p>
          <a:p>
            <a:pPr marL="432000" lvl="1" indent="0">
              <a:lnSpc>
                <a:spcPct val="114000"/>
              </a:lnSpc>
              <a:spcBef>
                <a:spcPts val="600"/>
              </a:spcBef>
              <a:buNone/>
            </a:pPr>
            <a:r>
              <a:rPr lang="zh-CN" altLang="en-US" sz="2800" dirty="0">
                <a:latin typeface="微软雅黑 Light" panose="020B0502040204020203" pitchFamily="34" charset="-122"/>
                <a:ea typeface="微软雅黑 Light" panose="020B0502040204020203" pitchFamily="34" charset="-122"/>
              </a:rPr>
              <a:t>    形式</a:t>
            </a:r>
            <a:r>
              <a:rPr lang="en-US" altLang="zh-CN" sz="2800" dirty="0">
                <a:latin typeface="微软雅黑 Light" panose="020B0502040204020203" pitchFamily="34" charset="-122"/>
                <a:ea typeface="微软雅黑 Light" panose="020B0502040204020203" pitchFamily="34" charset="-122"/>
              </a:rPr>
              <a:t>2</a:t>
            </a:r>
            <a:r>
              <a:rPr lang="zh-CN" altLang="en-US" sz="2800" dirty="0">
                <a:latin typeface="微软雅黑 Light" panose="020B0502040204020203" pitchFamily="34" charset="-122"/>
                <a:ea typeface="微软雅黑 Light" panose="020B0502040204020203" pitchFamily="34" charset="-122"/>
              </a:rPr>
              <a:t>：</a:t>
            </a:r>
            <a:r>
              <a:rPr lang="en-US" altLang="zh-CN" sz="2800" dirty="0">
                <a:solidFill>
                  <a:srgbClr val="C00000"/>
                </a:solidFill>
                <a:latin typeface="微软雅黑 Light" panose="020B0502040204020203" pitchFamily="34" charset="-122"/>
                <a:ea typeface="微软雅黑 Light" panose="020B0502040204020203" pitchFamily="34" charset="-122"/>
              </a:rPr>
              <a:t>&lt;</a:t>
            </a:r>
            <a:r>
              <a:rPr lang="zh-CN" altLang="en-US" sz="2800" dirty="0">
                <a:solidFill>
                  <a:srgbClr val="C00000"/>
                </a:solidFill>
                <a:latin typeface="微软雅黑 Light" panose="020B0502040204020203" pitchFamily="34" charset="-122"/>
                <a:ea typeface="微软雅黑 Light" panose="020B0502040204020203" pitchFamily="34" charset="-122"/>
              </a:rPr>
              <a:t>实体，属性，属性值</a:t>
            </a:r>
            <a:r>
              <a:rPr lang="en-US" altLang="zh-CN" sz="2800" dirty="0">
                <a:solidFill>
                  <a:srgbClr val="C00000"/>
                </a:solidFill>
                <a:latin typeface="微软雅黑 Light" panose="020B0502040204020203" pitchFamily="34" charset="-122"/>
                <a:ea typeface="微软雅黑 Light" panose="020B0502040204020203" pitchFamily="34" charset="-122"/>
              </a:rPr>
              <a:t>&gt;</a:t>
            </a:r>
          </a:p>
          <a:p>
            <a:pPr marL="828000" lvl="1" indent="-396000">
              <a:lnSpc>
                <a:spcPct val="114000"/>
              </a:lnSpc>
              <a:spcBef>
                <a:spcPts val="600"/>
              </a:spcBef>
            </a:pPr>
            <a:r>
              <a:rPr lang="zh-CN" altLang="en-US" sz="2800" dirty="0">
                <a:latin typeface="微软雅黑 Light" panose="020B0502040204020203" pitchFamily="34" charset="-122"/>
                <a:ea typeface="微软雅黑 Light" panose="020B0502040204020203" pitchFamily="34" charset="-122"/>
              </a:rPr>
              <a:t>用于表示实体的某个属性值，如</a:t>
            </a:r>
            <a:r>
              <a:rPr lang="en-US" altLang="zh-CN" sz="2800" dirty="0">
                <a:latin typeface="微软雅黑 Light" panose="020B0502040204020203" pitchFamily="34" charset="-122"/>
                <a:ea typeface="微软雅黑 Light" panose="020B0502040204020203" pitchFamily="34" charset="-122"/>
              </a:rPr>
              <a:t>&lt;</a:t>
            </a:r>
            <a:r>
              <a:rPr lang="zh-CN" altLang="en-US" sz="2800" dirty="0">
                <a:latin typeface="微软雅黑 Light" panose="020B0502040204020203" pitchFamily="34" charset="-122"/>
                <a:ea typeface="微软雅黑 Light" panose="020B0502040204020203" pitchFamily="34" charset="-122"/>
              </a:rPr>
              <a:t>张小明，职称，教授</a:t>
            </a:r>
            <a:r>
              <a:rPr lang="en-US" altLang="zh-CN" sz="2800" dirty="0">
                <a:latin typeface="微软雅黑 Light" panose="020B0502040204020203" pitchFamily="34" charset="-122"/>
                <a:ea typeface="微软雅黑 Light" panose="020B0502040204020203" pitchFamily="34" charset="-122"/>
              </a:rPr>
              <a:t>&gt;</a:t>
            </a:r>
            <a:r>
              <a:rPr lang="zh-CN" altLang="en-US" sz="2800" dirty="0">
                <a:latin typeface="微软雅黑 Light" panose="020B0502040204020203" pitchFamily="34" charset="-122"/>
                <a:ea typeface="微软雅黑 Light" panose="020B0502040204020203" pitchFamily="34" charset="-122"/>
              </a:rPr>
              <a:t>。</a:t>
            </a:r>
          </a:p>
          <a:p>
            <a:pPr marL="828000" lvl="1" indent="-396000">
              <a:lnSpc>
                <a:spcPct val="114000"/>
              </a:lnSpc>
              <a:spcBef>
                <a:spcPts val="600"/>
              </a:spcBef>
            </a:pPr>
            <a:r>
              <a:rPr lang="zh-CN" altLang="en-US" sz="2800" dirty="0">
                <a:solidFill>
                  <a:srgbClr val="00B050"/>
                </a:solidFill>
                <a:latin typeface="微软雅黑 Light" panose="020B0502040204020203" pitchFamily="34" charset="-122"/>
                <a:ea typeface="微软雅黑 Light" panose="020B0502040204020203" pitchFamily="34" charset="-122"/>
              </a:rPr>
              <a:t>每一个三元组可以看作是一条知识</a:t>
            </a:r>
            <a:r>
              <a:rPr lang="zh-CN" altLang="en-US" sz="2800" dirty="0">
                <a:latin typeface="微软雅黑 Light" panose="020B0502040204020203" pitchFamily="34" charset="-122"/>
                <a:ea typeface="微软雅黑 Light" panose="020B0502040204020203" pitchFamily="34" charset="-122"/>
              </a:rPr>
              <a:t>，可以把知识图谱由图转换为三元组这样的一条条知识。</a:t>
            </a:r>
          </a:p>
          <a:p>
            <a:pPr marL="828000" lvl="1" indent="-396000">
              <a:lnSpc>
                <a:spcPct val="113000"/>
              </a:lnSpc>
              <a:spcBef>
                <a:spcPts val="0"/>
              </a:spcBef>
            </a:pPr>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828000" lvl="1" indent="-396000"/>
            <a:endParaRPr lang="en-US" altLang="zh-CN" sz="2400" dirty="0">
              <a:latin typeface="微软雅黑 Light" panose="020B0502040204020203" pitchFamily="34" charset="-122"/>
              <a:ea typeface="微软雅黑 Light" panose="020B0502040204020203" pitchFamily="34" charset="-122"/>
            </a:endParaRPr>
          </a:p>
          <a:p>
            <a:pPr marL="432000" lvl="1" indent="0">
              <a:buNone/>
            </a:pPr>
            <a:endParaRPr lang="zh-CN" altLang="en-US" sz="2400" dirty="0">
              <a:latin typeface="微软雅黑 Light" panose="020B0502040204020203" pitchFamily="34" charset="-122"/>
              <a:ea typeface="微软雅黑 Light" panose="020B0502040204020203" pitchFamily="34" charset="-122"/>
            </a:endParaRPr>
          </a:p>
          <a:p>
            <a:pPr marL="432000" lvl="1" indent="0">
              <a:buNone/>
            </a:pPr>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2136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3AE45C8-1868-EA14-4AEF-93E7A2ED258B}"/>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5FAA3AE4-847A-B3BA-51CC-DA68781FF1FF}"/>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知识表示与推理</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DF5EB085-DE59-2572-D27D-E4722905D601}"/>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114000"/>
              </a:lnSpc>
              <a:spcBef>
                <a:spcPts val="600"/>
              </a:spcBef>
            </a:pPr>
            <a:r>
              <a:rPr lang="zh-CN" altLang="en-US" sz="3200" dirty="0"/>
              <a:t>知识表示方法</a:t>
            </a:r>
            <a:r>
              <a:rPr lang="en-US" altLang="zh-CN" dirty="0"/>
              <a:t>—</a:t>
            </a:r>
            <a:r>
              <a:rPr lang="zh-CN" altLang="en-US" dirty="0"/>
              <a:t>知识图谱</a:t>
            </a:r>
            <a:endParaRPr lang="zh-CN" altLang="zh-CN" dirty="0"/>
          </a:p>
          <a:p>
            <a:pPr marL="828000" lvl="1" indent="-396000">
              <a:lnSpc>
                <a:spcPct val="113000"/>
              </a:lnSpc>
              <a:spcBef>
                <a:spcPts val="600"/>
              </a:spcBef>
            </a:pPr>
            <a:r>
              <a:rPr lang="zh-CN" altLang="en-US" sz="2600" dirty="0">
                <a:latin typeface="微软雅黑 Light" panose="020B0502040204020203" pitchFamily="34" charset="-122"/>
                <a:ea typeface="微软雅黑 Light" panose="020B0502040204020203" pitchFamily="34" charset="-122"/>
              </a:rPr>
              <a:t>基于知识图谱的推理示例：</a:t>
            </a:r>
            <a:endParaRPr lang="en-US" altLang="zh-CN" sz="2600" dirty="0">
              <a:solidFill>
                <a:srgbClr val="C00000"/>
              </a:solidFill>
              <a:latin typeface="微软雅黑 Light" panose="020B0502040204020203" pitchFamily="34" charset="-122"/>
              <a:ea typeface="微软雅黑 Light" panose="020B0502040204020203" pitchFamily="34" charset="-122"/>
            </a:endParaRPr>
          </a:p>
          <a:p>
            <a:pPr marL="828000" lvl="1" indent="-396000">
              <a:lnSpc>
                <a:spcPct val="113000"/>
              </a:lnSpc>
              <a:spcBef>
                <a:spcPts val="600"/>
              </a:spcBef>
            </a:pPr>
            <a:r>
              <a:rPr lang="zh-CN" altLang="en-US" sz="2600" dirty="0">
                <a:latin typeface="微软雅黑 Light" panose="020B0502040204020203" pitchFamily="34" charset="-122"/>
                <a:ea typeface="微软雅黑 Light" panose="020B0502040204020203" pitchFamily="34" charset="-122"/>
              </a:rPr>
              <a:t>根据前面的知识图谱，可以写出三元组：</a:t>
            </a:r>
            <a:endParaRPr lang="en-US" altLang="zh-CN" sz="2600" dirty="0">
              <a:latin typeface="微软雅黑 Light" panose="020B0502040204020203" pitchFamily="34" charset="-122"/>
              <a:ea typeface="微软雅黑 Light" panose="020B0502040204020203" pitchFamily="34" charset="-122"/>
            </a:endParaRPr>
          </a:p>
          <a:p>
            <a:pPr marL="432000" lvl="1" indent="0">
              <a:lnSpc>
                <a:spcPct val="113000"/>
              </a:lnSpc>
              <a:spcBef>
                <a:spcPts val="600"/>
              </a:spcBef>
              <a:buNone/>
            </a:pPr>
            <a:r>
              <a:rPr lang="en-US" altLang="zh-CN" sz="2600" dirty="0">
                <a:latin typeface="微软雅黑 Light" panose="020B0502040204020203" pitchFamily="34" charset="-122"/>
                <a:ea typeface="微软雅黑 Light" panose="020B0502040204020203" pitchFamily="34" charset="-122"/>
              </a:rPr>
              <a:t>    </a:t>
            </a:r>
            <a:r>
              <a:rPr lang="en-US" altLang="zh-CN" sz="2600" dirty="0">
                <a:solidFill>
                  <a:srgbClr val="00B050"/>
                </a:solidFill>
                <a:latin typeface="微软雅黑 Light" panose="020B0502040204020203" pitchFamily="34" charset="-122"/>
                <a:ea typeface="微软雅黑 Light" panose="020B0502040204020203" pitchFamily="34" charset="-122"/>
              </a:rPr>
              <a:t>&lt;</a:t>
            </a:r>
            <a:r>
              <a:rPr lang="zh-CN" altLang="en-US" sz="2600" dirty="0">
                <a:solidFill>
                  <a:srgbClr val="00B050"/>
                </a:solidFill>
                <a:latin typeface="微软雅黑 Light" panose="020B0502040204020203" pitchFamily="34" charset="-122"/>
                <a:ea typeface="微软雅黑 Light" panose="020B0502040204020203" pitchFamily="34" charset="-122"/>
              </a:rPr>
              <a:t>张小明，研究领域，机器翻译</a:t>
            </a:r>
            <a:r>
              <a:rPr lang="en-US" altLang="zh-CN" sz="2600" dirty="0">
                <a:solidFill>
                  <a:srgbClr val="00B050"/>
                </a:solidFill>
                <a:latin typeface="微软雅黑 Light" panose="020B0502040204020203" pitchFamily="34" charset="-122"/>
                <a:ea typeface="微软雅黑 Light" panose="020B0502040204020203" pitchFamily="34" charset="-122"/>
              </a:rPr>
              <a:t>&gt;  &lt;</a:t>
            </a:r>
            <a:r>
              <a:rPr lang="zh-CN" altLang="en-US" sz="2600" dirty="0">
                <a:solidFill>
                  <a:srgbClr val="00B050"/>
                </a:solidFill>
                <a:latin typeface="微软雅黑 Light" panose="020B0502040204020203" pitchFamily="34" charset="-122"/>
                <a:ea typeface="微软雅黑 Light" panose="020B0502040204020203" pitchFamily="34" charset="-122"/>
              </a:rPr>
              <a:t>机器翻译，属于，人工智能</a:t>
            </a:r>
            <a:r>
              <a:rPr lang="en-US" altLang="zh-CN" sz="2600" dirty="0">
                <a:solidFill>
                  <a:srgbClr val="00B050"/>
                </a:solidFill>
                <a:latin typeface="微软雅黑 Light" panose="020B0502040204020203" pitchFamily="34" charset="-122"/>
                <a:ea typeface="微软雅黑 Light" panose="020B0502040204020203" pitchFamily="34" charset="-122"/>
              </a:rPr>
              <a:t>&gt;</a:t>
            </a:r>
          </a:p>
          <a:p>
            <a:pPr marL="432000" lvl="1" indent="0">
              <a:lnSpc>
                <a:spcPct val="113000"/>
              </a:lnSpc>
              <a:spcBef>
                <a:spcPts val="600"/>
              </a:spcBef>
              <a:buNone/>
            </a:pPr>
            <a:r>
              <a:rPr lang="zh-CN" altLang="en-US" sz="2600" dirty="0">
                <a:latin typeface="微软雅黑 Light" panose="020B0502040204020203" pitchFamily="34" charset="-122"/>
                <a:ea typeface="微软雅黑 Light" panose="020B0502040204020203" pitchFamily="34" charset="-122"/>
              </a:rPr>
              <a:t>   据此可以推导出“张小明”老师所属学科为人工智能。</a:t>
            </a:r>
          </a:p>
          <a:p>
            <a:pPr marL="828000" lvl="1" indent="-396000">
              <a:lnSpc>
                <a:spcPct val="113000"/>
              </a:lnSpc>
              <a:spcBef>
                <a:spcPts val="600"/>
              </a:spcBef>
            </a:pPr>
            <a:r>
              <a:rPr lang="zh-CN" altLang="en-US" sz="2600" dirty="0">
                <a:latin typeface="微软雅黑 Light" panose="020B0502040204020203" pitchFamily="34" charset="-122"/>
                <a:ea typeface="微软雅黑 Light" panose="020B0502040204020203" pitchFamily="34" charset="-122"/>
              </a:rPr>
              <a:t>基于所给知识图谱，还可以写出三元组</a:t>
            </a:r>
            <a:endParaRPr lang="en-US" altLang="zh-CN" sz="2600" dirty="0">
              <a:latin typeface="微软雅黑 Light" panose="020B0502040204020203" pitchFamily="34" charset="-122"/>
              <a:ea typeface="微软雅黑 Light" panose="020B0502040204020203" pitchFamily="34" charset="-122"/>
            </a:endParaRPr>
          </a:p>
          <a:p>
            <a:pPr marL="432000" lvl="1" indent="0">
              <a:lnSpc>
                <a:spcPct val="113000"/>
              </a:lnSpc>
              <a:spcBef>
                <a:spcPts val="600"/>
              </a:spcBef>
              <a:buNone/>
            </a:pPr>
            <a:r>
              <a:rPr lang="en-US" altLang="zh-CN" sz="2600" dirty="0">
                <a:latin typeface="微软雅黑 Light" panose="020B0502040204020203" pitchFamily="34" charset="-122"/>
                <a:ea typeface="微软雅黑 Light" panose="020B0502040204020203" pitchFamily="34" charset="-122"/>
              </a:rPr>
              <a:t>    </a:t>
            </a:r>
            <a:r>
              <a:rPr lang="en-US" altLang="zh-CN" sz="2600" dirty="0">
                <a:solidFill>
                  <a:srgbClr val="00B050"/>
                </a:solidFill>
                <a:latin typeface="微软雅黑 Light" panose="020B0502040204020203" pitchFamily="34" charset="-122"/>
                <a:ea typeface="微软雅黑 Light" panose="020B0502040204020203" pitchFamily="34" charset="-122"/>
              </a:rPr>
              <a:t>&lt;</a:t>
            </a:r>
            <a:r>
              <a:rPr lang="zh-CN" altLang="en-US" sz="2600" dirty="0">
                <a:solidFill>
                  <a:srgbClr val="00B050"/>
                </a:solidFill>
                <a:latin typeface="微软雅黑 Light" panose="020B0502040204020203" pitchFamily="34" charset="-122"/>
                <a:ea typeface="微软雅黑 Light" panose="020B0502040204020203" pitchFamily="34" charset="-122"/>
              </a:rPr>
              <a:t>王小亮，讲授，数据结构</a:t>
            </a:r>
            <a:r>
              <a:rPr lang="en-US" altLang="zh-CN" sz="2600" dirty="0">
                <a:solidFill>
                  <a:srgbClr val="00B050"/>
                </a:solidFill>
                <a:latin typeface="微软雅黑 Light" panose="020B0502040204020203" pitchFamily="34" charset="-122"/>
                <a:ea typeface="微软雅黑 Light" panose="020B0502040204020203" pitchFamily="34" charset="-122"/>
              </a:rPr>
              <a:t>&gt;  &lt;</a:t>
            </a:r>
            <a:r>
              <a:rPr lang="zh-CN" altLang="en-US" sz="2600" dirty="0">
                <a:solidFill>
                  <a:srgbClr val="00B050"/>
                </a:solidFill>
                <a:latin typeface="微软雅黑 Light" panose="020B0502040204020203" pitchFamily="34" charset="-122"/>
                <a:ea typeface="微软雅黑 Light" panose="020B0502040204020203" pitchFamily="34" charset="-122"/>
              </a:rPr>
              <a:t>张小明，讲授，计算机导论</a:t>
            </a:r>
            <a:r>
              <a:rPr lang="en-US" altLang="zh-CN" sz="2600" dirty="0">
                <a:solidFill>
                  <a:srgbClr val="00B050"/>
                </a:solidFill>
                <a:latin typeface="微软雅黑 Light" panose="020B0502040204020203" pitchFamily="34" charset="-122"/>
                <a:ea typeface="微软雅黑 Light" panose="020B0502040204020203" pitchFamily="34" charset="-122"/>
              </a:rPr>
              <a:t>&gt;</a:t>
            </a:r>
          </a:p>
          <a:p>
            <a:pPr marL="432000" lvl="1" indent="0">
              <a:lnSpc>
                <a:spcPct val="113000"/>
              </a:lnSpc>
              <a:spcBef>
                <a:spcPts val="600"/>
              </a:spcBef>
              <a:buNone/>
            </a:pPr>
            <a:r>
              <a:rPr lang="zh-CN" altLang="en-US" sz="2600" dirty="0">
                <a:latin typeface="微软雅黑 Light" panose="020B0502040204020203" pitchFamily="34" charset="-122"/>
                <a:ea typeface="微软雅黑 Light" panose="020B0502040204020203" pitchFamily="34" charset="-122"/>
              </a:rPr>
              <a:t>   据此可以推导出王小亮和张小明都是讲授计算机课程的老师。</a:t>
            </a:r>
          </a:p>
          <a:p>
            <a:pPr marL="432000" lvl="1" indent="0">
              <a:lnSpc>
                <a:spcPct val="113000"/>
              </a:lnSpc>
              <a:spcBef>
                <a:spcPts val="600"/>
              </a:spcBef>
              <a:buNone/>
            </a:pPr>
            <a:endParaRPr lang="en-US" altLang="zh-CN" sz="2600" dirty="0">
              <a:latin typeface="微软雅黑 Light" panose="020B0502040204020203" pitchFamily="34" charset="-122"/>
              <a:ea typeface="微软雅黑 Light" panose="020B0502040204020203" pitchFamily="34" charset="-122"/>
            </a:endParaRPr>
          </a:p>
          <a:p>
            <a:pPr marL="828000" lvl="1" indent="-396000">
              <a:lnSpc>
                <a:spcPct val="113000"/>
              </a:lnSpc>
              <a:spcBef>
                <a:spcPts val="600"/>
              </a:spcBef>
            </a:pPr>
            <a:endParaRPr lang="en-US" altLang="zh-CN" sz="26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86789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64655"/>
            <a:ext cx="12192000" cy="6858000"/>
          </a:xfrm>
          <a:prstGeom prst="rect">
            <a:avLst/>
          </a:prstGeom>
        </p:spPr>
      </p:pic>
      <p:sp>
        <p:nvSpPr>
          <p:cNvPr id="7" name="文本框 6"/>
          <p:cNvSpPr txBox="1"/>
          <p:nvPr/>
        </p:nvSpPr>
        <p:spPr>
          <a:xfrm>
            <a:off x="4152912" y="3318897"/>
            <a:ext cx="7021583" cy="1725472"/>
          </a:xfrm>
          <a:prstGeom prst="rect">
            <a:avLst/>
          </a:prstGeom>
          <a:noFill/>
        </p:spPr>
        <p:txBody>
          <a:bodyPr wrap="square" rtlCol="0">
            <a:spAutoFit/>
          </a:bodyPr>
          <a:lstStyle/>
          <a:p>
            <a:pPr marL="0" marR="0" lvl="0" indent="0" algn="r" defTabSz="914400" rtl="0" eaLnBrk="1" fontAlgn="auto" latinLnBrk="0" hangingPunct="1">
              <a:lnSpc>
                <a:spcPct val="125000"/>
              </a:lnSpc>
              <a:spcBef>
                <a:spcPts val="0"/>
              </a:spcBef>
              <a:spcAft>
                <a:spcPts val="0"/>
              </a:spcAft>
              <a:buClrTx/>
              <a:buSzTx/>
              <a:buFontTx/>
              <a:buNone/>
              <a:tabLst/>
              <a:defRPr/>
            </a:pPr>
            <a:r>
              <a:rPr kumimoji="0" lang="zh-CN" altLang="en-US" sz="4800" b="1" i="0" u="none" strike="noStrike" kern="0" cap="none" spc="-100" normalizeH="0" baseline="0" noProof="0" dirty="0">
                <a:ln>
                  <a:noFill/>
                </a:ln>
                <a:solidFill>
                  <a:srgbClr val="FFFF00"/>
                </a:solidFill>
                <a:effectLst/>
                <a:uLnTx/>
                <a:uFillTx/>
                <a:latin typeface="Courier New"/>
                <a:ea typeface="微软雅黑"/>
                <a:cs typeface="Courier New"/>
                <a:sym typeface="Helvetica Light"/>
              </a:rPr>
              <a:t>大学计算机与</a:t>
            </a:r>
            <a:r>
              <a:rPr kumimoji="0" lang="zh-CN" altLang="en-US" sz="4800" b="1" i="0" u="none" strike="noStrike" kern="0" cap="none" spc="-100" normalizeH="0" noProof="0" dirty="0">
                <a:ln>
                  <a:noFill/>
                </a:ln>
                <a:solidFill>
                  <a:srgbClr val="FFFF00"/>
                </a:solidFill>
                <a:effectLst/>
                <a:uLnTx/>
                <a:uFillTx/>
                <a:latin typeface="Courier New"/>
                <a:ea typeface="微软雅黑"/>
                <a:cs typeface="Courier New"/>
                <a:sym typeface="Helvetica Light"/>
              </a:rPr>
              <a:t>人工智能</a:t>
            </a:r>
            <a:endParaRPr kumimoji="0" lang="en-US" altLang="zh-CN" sz="4800" b="1" i="0" u="none" strike="noStrike" kern="0" cap="none" spc="-100" normalizeH="0" noProof="0" dirty="0">
              <a:ln>
                <a:noFill/>
              </a:ln>
              <a:solidFill>
                <a:srgbClr val="FFFF00"/>
              </a:solidFill>
              <a:effectLst/>
              <a:uLnTx/>
              <a:uFillTx/>
              <a:latin typeface="Courier New"/>
              <a:ea typeface="微软雅黑"/>
              <a:cs typeface="Courier New"/>
              <a:sym typeface="Helvetica Light"/>
            </a:endParaRPr>
          </a:p>
          <a:p>
            <a:pPr marL="0" marR="0" lvl="0" indent="0" algn="r" defTabSz="914400" rtl="0" eaLnBrk="1" fontAlgn="auto" latinLnBrk="0" hangingPunct="1">
              <a:lnSpc>
                <a:spcPct val="125000"/>
              </a:lnSpc>
              <a:spcBef>
                <a:spcPts val="600"/>
              </a:spcBef>
              <a:spcAft>
                <a:spcPts val="0"/>
              </a:spcAft>
              <a:buClrTx/>
              <a:buSzTx/>
              <a:buFontTx/>
              <a:buNone/>
              <a:tabLst/>
              <a:defRPr/>
            </a:pPr>
            <a:r>
              <a:rPr kumimoji="0" lang="zh-CN" altLang="en-US" sz="3600" b="1" i="0" u="none" strike="noStrike" kern="0" cap="none"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Courier New"/>
                <a:sym typeface="Helvetica Light"/>
              </a:rPr>
              <a:t>第</a:t>
            </a:r>
            <a:r>
              <a:rPr lang="en-US" altLang="zh-CN" sz="3600" b="1" kern="0" dirty="0">
                <a:solidFill>
                  <a:prstClr val="white"/>
                </a:solidFill>
                <a:latin typeface="微软雅黑 Light" panose="020B0502040204020203" pitchFamily="34" charset="-122"/>
                <a:ea typeface="微软雅黑 Light" panose="020B0502040204020203" pitchFamily="34" charset="-122"/>
                <a:cs typeface="Courier New"/>
                <a:sym typeface="Helvetica Light"/>
              </a:rPr>
              <a:t>7</a:t>
            </a:r>
            <a:r>
              <a:rPr kumimoji="0" lang="zh-CN" altLang="en-US" sz="3600" b="1" i="0" u="none" strike="noStrike" kern="0" cap="none"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Courier New"/>
                <a:sym typeface="Helvetica Light"/>
              </a:rPr>
              <a:t>章 人工智能的实现方法</a:t>
            </a:r>
            <a:endParaRPr kumimoji="0" lang="zh-CN" altLang="en-US" sz="4000" b="1" i="0" u="none" strike="noStrike" kern="1200" cap="none"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cxnSp>
        <p:nvCxnSpPr>
          <p:cNvPr id="12" name="直接连接符 11"/>
          <p:cNvCxnSpPr/>
          <p:nvPr/>
        </p:nvCxnSpPr>
        <p:spPr>
          <a:xfrm>
            <a:off x="6582929" y="3264140"/>
            <a:ext cx="45915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582929" y="5267462"/>
            <a:ext cx="4591575"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文本框 6"/>
          <p:cNvSpPr txBox="1"/>
          <p:nvPr/>
        </p:nvSpPr>
        <p:spPr>
          <a:xfrm>
            <a:off x="164577" y="1887480"/>
            <a:ext cx="4731975"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400" normalizeH="0" baseline="0" noProof="0" dirty="0">
              <a:ln>
                <a:noFill/>
              </a:ln>
              <a:solidFill>
                <a:srgbClr val="FFC000">
                  <a:lumMod val="40000"/>
                  <a:lumOff val="60000"/>
                </a:srgb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970005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3142FF1-3BF2-BFC3-BA0F-F34679F973EB}"/>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DAD00020-8440-2024-A10F-A6EC55511DF9}"/>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知识表示与推理</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4E4479B3-3ACB-AA57-62BA-B808C17E9875}"/>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114000"/>
              </a:lnSpc>
              <a:spcBef>
                <a:spcPts val="600"/>
              </a:spcBef>
            </a:pPr>
            <a:r>
              <a:rPr lang="zh-CN" altLang="en-US" sz="3200" dirty="0"/>
              <a:t>知识表示方法</a:t>
            </a:r>
            <a:r>
              <a:rPr lang="en-US" altLang="zh-CN" dirty="0"/>
              <a:t>—</a:t>
            </a:r>
            <a:r>
              <a:rPr lang="zh-CN" altLang="en-US" dirty="0"/>
              <a:t>知识图谱</a:t>
            </a:r>
            <a:endParaRPr lang="zh-CN" altLang="zh-CN" dirty="0"/>
          </a:p>
          <a:p>
            <a:pPr marL="828000" lvl="1" indent="-396000">
              <a:lnSpc>
                <a:spcPct val="113000"/>
              </a:lnSpc>
              <a:spcBef>
                <a:spcPts val="600"/>
              </a:spcBef>
            </a:pPr>
            <a:r>
              <a:rPr lang="zh-CN" altLang="en-US" sz="2600" dirty="0">
                <a:latin typeface="微软雅黑 Light" panose="020B0502040204020203" pitchFamily="34" charset="-122"/>
                <a:ea typeface="微软雅黑 Light" panose="020B0502040204020203" pitchFamily="34" charset="-122"/>
              </a:rPr>
              <a:t>知识图谱除了可以用于推理外，还可以用于搜索引擎、智能问答、个性化推荐、自然语言理解、视觉理解、数据分析等工作中，有助于提高系统性能和用户的满意度。</a:t>
            </a:r>
          </a:p>
          <a:p>
            <a:pPr marL="828000" lvl="1" indent="-396000">
              <a:lnSpc>
                <a:spcPct val="113000"/>
              </a:lnSpc>
              <a:spcBef>
                <a:spcPts val="600"/>
              </a:spcBef>
            </a:pPr>
            <a:r>
              <a:rPr lang="zh-CN" altLang="en-US" sz="2600" dirty="0">
                <a:latin typeface="微软雅黑 Light" panose="020B0502040204020203" pitchFamily="34" charset="-122"/>
                <a:ea typeface="微软雅黑 Light" panose="020B0502040204020203" pitchFamily="34" charset="-122"/>
              </a:rPr>
              <a:t>谷歌构建了用于其搜索引擎的知识图谱，百度和搜狗也分别构建了用于自己搜索引擎的知识图谱，名字分别为“</a:t>
            </a:r>
            <a:r>
              <a:rPr lang="zh-CN" altLang="en-US" sz="2600" dirty="0">
                <a:solidFill>
                  <a:srgbClr val="C00000"/>
                </a:solidFill>
                <a:latin typeface="微软雅黑 Light" panose="020B0502040204020203" pitchFamily="34" charset="-122"/>
                <a:ea typeface="微软雅黑 Light" panose="020B0502040204020203" pitchFamily="34" charset="-122"/>
              </a:rPr>
              <a:t>知心</a:t>
            </a:r>
            <a:r>
              <a:rPr lang="zh-CN" altLang="en-US" sz="2600" dirty="0">
                <a:latin typeface="微软雅黑 Light" panose="020B0502040204020203" pitchFamily="34" charset="-122"/>
                <a:ea typeface="微软雅黑 Light" panose="020B0502040204020203" pitchFamily="34" charset="-122"/>
              </a:rPr>
              <a:t>”和“</a:t>
            </a:r>
            <a:r>
              <a:rPr lang="zh-CN" altLang="en-US" sz="2600" dirty="0">
                <a:solidFill>
                  <a:srgbClr val="C00000"/>
                </a:solidFill>
                <a:latin typeface="微软雅黑 Light" panose="020B0502040204020203" pitchFamily="34" charset="-122"/>
                <a:ea typeface="微软雅黑 Light" panose="020B0502040204020203" pitchFamily="34" charset="-122"/>
              </a:rPr>
              <a:t>知立方</a:t>
            </a:r>
            <a:r>
              <a:rPr lang="zh-CN" altLang="en-US" sz="2600" dirty="0">
                <a:latin typeface="微软雅黑 Light" panose="020B0502040204020203" pitchFamily="34" charset="-122"/>
                <a:ea typeface="微软雅黑 Light" panose="020B0502040204020203" pitchFamily="34" charset="-122"/>
              </a:rPr>
              <a:t>”。</a:t>
            </a:r>
            <a:endParaRPr lang="en-US" altLang="zh-CN" sz="2600" dirty="0">
              <a:latin typeface="微软雅黑 Light" panose="020B0502040204020203" pitchFamily="34" charset="-122"/>
              <a:ea typeface="微软雅黑 Light" panose="020B0502040204020203" pitchFamily="34" charset="-122"/>
            </a:endParaRPr>
          </a:p>
          <a:p>
            <a:pPr marL="828000" lvl="1" indent="-396000">
              <a:lnSpc>
                <a:spcPct val="113000"/>
              </a:lnSpc>
              <a:spcBef>
                <a:spcPts val="600"/>
              </a:spcBef>
            </a:pPr>
            <a:r>
              <a:rPr lang="zh-CN" altLang="en-US" sz="2600" dirty="0">
                <a:latin typeface="微软雅黑 Light" panose="020B0502040204020203" pitchFamily="34" charset="-122"/>
                <a:ea typeface="微软雅黑 Light" panose="020B0502040204020203" pitchFamily="34" charset="-122"/>
              </a:rPr>
              <a:t>阿里巴巴构建了</a:t>
            </a:r>
            <a:r>
              <a:rPr lang="zh-CN" altLang="en-US" sz="2600" dirty="0">
                <a:solidFill>
                  <a:srgbClr val="C00000"/>
                </a:solidFill>
                <a:latin typeface="微软雅黑 Light" panose="020B0502040204020203" pitchFamily="34" charset="-122"/>
                <a:ea typeface="微软雅黑 Light" panose="020B0502040204020203" pitchFamily="34" charset="-122"/>
              </a:rPr>
              <a:t>商品知识图谱</a:t>
            </a:r>
            <a:r>
              <a:rPr lang="zh-CN" altLang="en-US" sz="2600" dirty="0">
                <a:latin typeface="微软雅黑 Light" panose="020B0502040204020203" pitchFamily="34" charset="-122"/>
                <a:ea typeface="微软雅黑 Light" panose="020B0502040204020203" pitchFamily="34" charset="-122"/>
              </a:rPr>
              <a:t>，涵盖了数亿个商品实体和数十亿条关系。广泛应用于搜索、前端导购、平台治理、智能问答、品牌商运营等场景。</a:t>
            </a:r>
            <a:endParaRPr lang="en-US" altLang="zh-CN" sz="2600" dirty="0">
              <a:latin typeface="微软雅黑 Light" panose="020B0502040204020203" pitchFamily="34" charset="-122"/>
              <a:ea typeface="微软雅黑 Light" panose="020B0502040204020203" pitchFamily="34" charset="-122"/>
            </a:endParaRPr>
          </a:p>
          <a:p>
            <a:pPr marL="828000" lvl="1" indent="-396000">
              <a:lnSpc>
                <a:spcPct val="113000"/>
              </a:lnSpc>
              <a:spcBef>
                <a:spcPts val="600"/>
              </a:spcBef>
            </a:pPr>
            <a:r>
              <a:rPr lang="zh-CN" altLang="en-US" sz="2600" dirty="0">
                <a:latin typeface="微软雅黑 Light" panose="020B0502040204020203" pitchFamily="34" charset="-122"/>
                <a:ea typeface="微软雅黑 Light" panose="020B0502040204020203" pitchFamily="34" charset="-122"/>
              </a:rPr>
              <a:t>构建高质量的知识图谱是很多领域实现人工智能的重要基础。</a:t>
            </a:r>
          </a:p>
          <a:p>
            <a:pPr marL="432000" lvl="1" indent="0">
              <a:lnSpc>
                <a:spcPct val="113000"/>
              </a:lnSpc>
              <a:spcBef>
                <a:spcPts val="600"/>
              </a:spcBef>
              <a:buNone/>
            </a:pPr>
            <a:endParaRPr lang="en-US" altLang="zh-CN" sz="2600" dirty="0">
              <a:latin typeface="微软雅黑 Light" panose="020B0502040204020203" pitchFamily="34" charset="-122"/>
              <a:ea typeface="微软雅黑 Light" panose="020B0502040204020203" pitchFamily="34" charset="-122"/>
            </a:endParaRPr>
          </a:p>
          <a:p>
            <a:pPr marL="828000" lvl="1" indent="-396000">
              <a:lnSpc>
                <a:spcPct val="113000"/>
              </a:lnSpc>
              <a:spcBef>
                <a:spcPts val="600"/>
              </a:spcBef>
            </a:pPr>
            <a:endParaRPr lang="en-US" altLang="zh-CN" sz="26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42625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1447FC5-B1E3-F1F5-5A6E-2909B8092ED6}"/>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FF4F74CC-433A-F581-FCD1-5AB7A1EBB05C}"/>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知识表示与推理</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4D6F2892-B63A-69B1-24E9-F95D7ABFA757}"/>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114000"/>
              </a:lnSpc>
              <a:spcBef>
                <a:spcPts val="600"/>
              </a:spcBef>
            </a:pPr>
            <a:r>
              <a:rPr lang="zh-CN" altLang="en-US" sz="3200" dirty="0"/>
              <a:t>逻辑推理</a:t>
            </a:r>
            <a:endParaRPr lang="zh-CN" altLang="zh-CN" dirty="0"/>
          </a:p>
          <a:p>
            <a:pPr marL="828000" lvl="1" indent="-396000">
              <a:lnSpc>
                <a:spcPct val="113000"/>
              </a:lnSpc>
              <a:spcBef>
                <a:spcPts val="600"/>
              </a:spcBef>
            </a:pPr>
            <a:r>
              <a:rPr lang="zh-CN" altLang="en-US" sz="2600" dirty="0">
                <a:latin typeface="微软雅黑 Light" panose="020B0502040204020203" pitchFamily="34" charset="-122"/>
                <a:ea typeface="微软雅黑 Light" panose="020B0502040204020203" pitchFamily="34" charset="-122"/>
              </a:rPr>
              <a:t>逻辑推理是</a:t>
            </a:r>
            <a:r>
              <a:rPr lang="zh-CN" altLang="en-US" sz="2600" dirty="0">
                <a:solidFill>
                  <a:srgbClr val="C00000"/>
                </a:solidFill>
                <a:latin typeface="微软雅黑 Light" panose="020B0502040204020203" pitchFamily="34" charset="-122"/>
                <a:ea typeface="微软雅黑 Light" panose="020B0502040204020203" pitchFamily="34" charset="-122"/>
              </a:rPr>
              <a:t>由一个或几个已知的判断推出一个新判断</a:t>
            </a:r>
            <a:r>
              <a:rPr lang="zh-CN" altLang="en-US" sz="2600" dirty="0">
                <a:latin typeface="微软雅黑 Light" panose="020B0502040204020203" pitchFamily="34" charset="-122"/>
                <a:ea typeface="微软雅黑 Light" panose="020B0502040204020203" pitchFamily="34" charset="-122"/>
              </a:rPr>
              <a:t>的思维形式。</a:t>
            </a:r>
            <a:endParaRPr lang="en-US" altLang="zh-CN" sz="2600" dirty="0">
              <a:latin typeface="微软雅黑 Light" panose="020B0502040204020203" pitchFamily="34" charset="-122"/>
              <a:ea typeface="微软雅黑 Light" panose="020B0502040204020203" pitchFamily="34" charset="-122"/>
            </a:endParaRPr>
          </a:p>
          <a:p>
            <a:pPr marL="828000" lvl="1" indent="-396000">
              <a:lnSpc>
                <a:spcPct val="113000"/>
              </a:lnSpc>
              <a:spcBef>
                <a:spcPts val="600"/>
              </a:spcBef>
            </a:pPr>
            <a:r>
              <a:rPr lang="zh-CN" altLang="en-US" sz="2500" dirty="0">
                <a:latin typeface="微软雅黑 Light" panose="020B0502040204020203" pitchFamily="34" charset="-122"/>
                <a:ea typeface="微软雅黑 Light" panose="020B0502040204020203" pitchFamily="34" charset="-122"/>
              </a:rPr>
              <a:t>逻辑推理能力是人类智能的重要体现，很多问题的求解是通过推理实现的。</a:t>
            </a:r>
            <a:endParaRPr lang="en-US" altLang="zh-CN" sz="2500" dirty="0">
              <a:latin typeface="微软雅黑 Light" panose="020B0502040204020203" pitchFamily="34" charset="-122"/>
              <a:ea typeface="微软雅黑 Light" panose="020B0502040204020203" pitchFamily="34" charset="-122"/>
            </a:endParaRPr>
          </a:p>
          <a:p>
            <a:pPr marL="828000" lvl="1" indent="-396000">
              <a:lnSpc>
                <a:spcPct val="113000"/>
              </a:lnSpc>
              <a:spcBef>
                <a:spcPts val="600"/>
              </a:spcBef>
            </a:pPr>
            <a:r>
              <a:rPr lang="zh-CN" altLang="en-US" sz="2600" dirty="0">
                <a:latin typeface="微软雅黑 Light" panose="020B0502040204020203" pitchFamily="34" charset="-122"/>
                <a:ea typeface="微软雅黑 Light" panose="020B0502040204020203" pitchFamily="34" charset="-122"/>
              </a:rPr>
              <a:t>逻辑推理主要包括演绎推理、归纳推理和因果推理等。</a:t>
            </a:r>
            <a:endParaRPr lang="en-US" altLang="zh-CN" sz="2600" dirty="0">
              <a:latin typeface="微软雅黑 Light" panose="020B0502040204020203" pitchFamily="34" charset="-122"/>
              <a:ea typeface="微软雅黑 Light" panose="020B0502040204020203" pitchFamily="34" charset="-122"/>
            </a:endParaRPr>
          </a:p>
          <a:p>
            <a:pPr marL="828000" lvl="1" indent="-396000">
              <a:lnSpc>
                <a:spcPct val="113000"/>
              </a:lnSpc>
              <a:spcBef>
                <a:spcPts val="600"/>
              </a:spcBef>
            </a:pPr>
            <a:r>
              <a:rPr lang="zh-CN" altLang="en-US" sz="2600" dirty="0">
                <a:solidFill>
                  <a:srgbClr val="C00000"/>
                </a:solidFill>
                <a:latin typeface="微软雅黑 Light" panose="020B0502040204020203" pitchFamily="34" charset="-122"/>
                <a:ea typeface="微软雅黑 Light" panose="020B0502040204020203" pitchFamily="34" charset="-122"/>
              </a:rPr>
              <a:t>演绎推理</a:t>
            </a:r>
            <a:r>
              <a:rPr lang="zh-CN" altLang="en-US" sz="2600" dirty="0">
                <a:latin typeface="微软雅黑 Light" panose="020B0502040204020203" pitchFamily="34" charset="-122"/>
                <a:ea typeface="微软雅黑 Light" panose="020B0502040204020203" pitchFamily="34" charset="-122"/>
              </a:rPr>
              <a:t>主要是由一般性前提推出特殊性或个别性结论的推理，它的前提蕴含结论，是一种前提与结论之间具有必然性联系的推理。演绎推理是严格的逻辑推理，一般表现为</a:t>
            </a:r>
            <a:r>
              <a:rPr lang="zh-CN" altLang="en-US" sz="2600" dirty="0">
                <a:solidFill>
                  <a:srgbClr val="00B050"/>
                </a:solidFill>
                <a:latin typeface="微软雅黑 Light" panose="020B0502040204020203" pitchFamily="34" charset="-122"/>
                <a:ea typeface="微软雅黑 Light" panose="020B0502040204020203" pitchFamily="34" charset="-122"/>
              </a:rPr>
              <a:t>大前提、小前提、结论</a:t>
            </a:r>
            <a:r>
              <a:rPr lang="zh-CN" altLang="en-US" sz="2600" dirty="0">
                <a:latin typeface="微软雅黑 Light" panose="020B0502040204020203" pitchFamily="34" charset="-122"/>
                <a:ea typeface="微软雅黑 Light" panose="020B0502040204020203" pitchFamily="34" charset="-122"/>
              </a:rPr>
              <a:t>的三段论模式。逻辑学、数学中的证明问题的证明过程一般是通过演绎推理实现的。基于命题逻辑、谓词逻辑、知识图谱的推理都属于演绎推理。</a:t>
            </a:r>
          </a:p>
          <a:p>
            <a:pPr marL="828000" lvl="1" indent="-396000"/>
            <a:endParaRPr lang="en-US" altLang="zh-CN" sz="28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3204056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A79E672-F84D-41E1-A00D-415739F09E41}"/>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276C0295-90CE-BFEC-EA99-8421F0961BC8}"/>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知识表示与推理</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C4B9EDED-2EBA-49F2-92C2-088B02706B4F}"/>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114000"/>
              </a:lnSpc>
              <a:spcBef>
                <a:spcPts val="600"/>
              </a:spcBef>
            </a:pPr>
            <a:r>
              <a:rPr lang="zh-CN" altLang="en-US" sz="3200" dirty="0"/>
              <a:t>逻辑推理</a:t>
            </a:r>
            <a:endParaRPr lang="zh-CN" altLang="zh-CN" dirty="0"/>
          </a:p>
          <a:p>
            <a:pPr marL="828000" lvl="1" indent="-396000">
              <a:lnSpc>
                <a:spcPct val="113000"/>
              </a:lnSpc>
              <a:spcBef>
                <a:spcPts val="600"/>
              </a:spcBef>
            </a:pPr>
            <a:r>
              <a:rPr lang="zh-CN" altLang="en-US" sz="2600" dirty="0">
                <a:solidFill>
                  <a:srgbClr val="C00000"/>
                </a:solidFill>
                <a:latin typeface="微软雅黑 Light" panose="020B0502040204020203" pitchFamily="34" charset="-122"/>
                <a:ea typeface="微软雅黑 Light" panose="020B0502040204020203" pitchFamily="34" charset="-122"/>
              </a:rPr>
              <a:t>归纳推理</a:t>
            </a:r>
            <a:r>
              <a:rPr lang="zh-CN" altLang="en-US" sz="2600" dirty="0">
                <a:latin typeface="微软雅黑 Light" panose="020B0502040204020203" pitchFamily="34" charset="-122"/>
                <a:ea typeface="微软雅黑 Light" panose="020B0502040204020203" pitchFamily="34" charset="-122"/>
              </a:rPr>
              <a:t>主要是由特殊性或个别性前提一般性结论的推理，它的前提不蕴含结论，是一种前提与结论之间具有或然性联系的推理。</a:t>
            </a:r>
            <a:r>
              <a:rPr lang="zh-CN" altLang="en-US" sz="2600" dirty="0">
                <a:solidFill>
                  <a:srgbClr val="00B050"/>
                </a:solidFill>
                <a:latin typeface="微软雅黑 Light" panose="020B0502040204020203" pitchFamily="34" charset="-122"/>
                <a:ea typeface="微软雅黑 Light" panose="020B0502040204020203" pitchFamily="34" charset="-122"/>
              </a:rPr>
              <a:t>归纳推理得到的结论不一定总是正确的</a:t>
            </a:r>
            <a:r>
              <a:rPr lang="zh-CN" altLang="en-US" sz="2600" dirty="0">
                <a:latin typeface="微软雅黑 Light" panose="020B0502040204020203" pitchFamily="34" charset="-122"/>
                <a:ea typeface="微软雅黑 Light" panose="020B0502040204020203" pitchFamily="34" charset="-122"/>
              </a:rPr>
              <a:t>。</a:t>
            </a:r>
          </a:p>
          <a:p>
            <a:pPr marL="828000" lvl="1" indent="-396000">
              <a:lnSpc>
                <a:spcPct val="113000"/>
              </a:lnSpc>
              <a:spcBef>
                <a:spcPts val="600"/>
              </a:spcBef>
            </a:pPr>
            <a:r>
              <a:rPr lang="zh-CN" altLang="en-US" sz="2600" dirty="0">
                <a:latin typeface="微软雅黑 Light" panose="020B0502040204020203" pitchFamily="34" charset="-122"/>
                <a:ea typeface="微软雅黑 Light" panose="020B0502040204020203" pitchFamily="34" charset="-122"/>
              </a:rPr>
              <a:t>因果推理是主要用来判断事物间存在原因和结果关系的推理，是一种前提与结论之间存在因果关系的推理。因果关系往往通过数据分析获得，需要注意的是，</a:t>
            </a:r>
            <a:r>
              <a:rPr lang="zh-CN" altLang="en-US" sz="2600" dirty="0">
                <a:solidFill>
                  <a:srgbClr val="00B050"/>
                </a:solidFill>
                <a:latin typeface="微软雅黑 Light" panose="020B0502040204020203" pitchFamily="34" charset="-122"/>
                <a:ea typeface="微软雅黑 Light" panose="020B0502040204020203" pitchFamily="34" charset="-122"/>
              </a:rPr>
              <a:t>数据相关可能是关联关系，不一定是因果关系</a:t>
            </a:r>
            <a:r>
              <a:rPr lang="zh-CN" altLang="en-US" sz="2600" dirty="0">
                <a:latin typeface="微软雅黑 Light" panose="020B0502040204020203" pitchFamily="34" charset="-122"/>
                <a:ea typeface="微软雅黑 Light" panose="020B0502040204020203" pitchFamily="34" charset="-122"/>
              </a:rPr>
              <a:t>。</a:t>
            </a:r>
            <a:endParaRPr lang="en-US" altLang="zh-CN" sz="2600" dirty="0">
              <a:latin typeface="微软雅黑 Light" panose="020B0502040204020203" pitchFamily="34" charset="-122"/>
              <a:ea typeface="微软雅黑 Light" panose="020B0502040204020203" pitchFamily="34" charset="-122"/>
            </a:endParaRPr>
          </a:p>
          <a:p>
            <a:pPr marL="828000" lvl="1" indent="-396000">
              <a:lnSpc>
                <a:spcPct val="113000"/>
              </a:lnSpc>
              <a:spcBef>
                <a:spcPts val="600"/>
              </a:spcBef>
            </a:pPr>
            <a:r>
              <a:rPr lang="zh-CN" altLang="en-US" sz="2600" dirty="0">
                <a:latin typeface="微软雅黑 Light" panose="020B0502040204020203" pitchFamily="34" charset="-122"/>
                <a:ea typeface="微软雅黑 Light" panose="020B0502040204020203" pitchFamily="34" charset="-122"/>
              </a:rPr>
              <a:t>人们常用的</a:t>
            </a:r>
            <a:r>
              <a:rPr lang="zh-CN" altLang="en-US" sz="2600" dirty="0">
                <a:solidFill>
                  <a:srgbClr val="C00000"/>
                </a:solidFill>
                <a:latin typeface="微软雅黑 Light" panose="020B0502040204020203" pitchFamily="34" charset="-122"/>
                <a:ea typeface="微软雅黑 Light" panose="020B0502040204020203" pitchFamily="34" charset="-122"/>
              </a:rPr>
              <a:t>推理方法，要符号化、形式化之后才能被计算机所用</a:t>
            </a:r>
            <a:r>
              <a:rPr lang="zh-CN" altLang="en-US" sz="2600" dirty="0">
                <a:latin typeface="微软雅黑 Light" panose="020B0502040204020203" pitchFamily="34" charset="-122"/>
                <a:ea typeface="微软雅黑 Light" panose="020B0502040204020203" pitchFamily="34" charset="-122"/>
              </a:rPr>
              <a:t>，</a:t>
            </a:r>
            <a:r>
              <a:rPr lang="zh-CN" altLang="en-US" sz="2600" dirty="0">
                <a:solidFill>
                  <a:srgbClr val="00B050"/>
                </a:solidFill>
                <a:latin typeface="微软雅黑 Light" panose="020B0502040204020203" pitchFamily="34" charset="-122"/>
                <a:ea typeface="微软雅黑 Light" panose="020B0502040204020203" pitchFamily="34" charset="-122"/>
              </a:rPr>
              <a:t>还要给出知识（推理的前提和结论）在计算机中的合理表示形式</a:t>
            </a:r>
            <a:r>
              <a:rPr lang="zh-CN" altLang="en-US" sz="2600" dirty="0">
                <a:latin typeface="微软雅黑 Light" panose="020B0502040204020203" pitchFamily="34" charset="-122"/>
                <a:ea typeface="微软雅黑 Light" panose="020B0502040204020203" pitchFamily="34" charset="-122"/>
              </a:rPr>
              <a:t>，才能编写出具有推理功能的程序。</a:t>
            </a:r>
          </a:p>
          <a:p>
            <a:pPr marL="828000" lvl="1" indent="-396000">
              <a:lnSpc>
                <a:spcPct val="113000"/>
              </a:lnSpc>
              <a:spcBef>
                <a:spcPts val="600"/>
              </a:spcBef>
            </a:pPr>
            <a:endParaRPr lang="zh-CN" altLang="en-US" sz="2600" dirty="0">
              <a:latin typeface="微软雅黑 Light" panose="020B0502040204020203" pitchFamily="34" charset="-122"/>
              <a:ea typeface="微软雅黑 Light" panose="020B0502040204020203" pitchFamily="34" charset="-122"/>
            </a:endParaRPr>
          </a:p>
          <a:p>
            <a:pPr marL="432000" lvl="1" indent="0">
              <a:lnSpc>
                <a:spcPct val="113000"/>
              </a:lnSpc>
              <a:spcBef>
                <a:spcPts val="600"/>
              </a:spcBef>
              <a:buNone/>
            </a:pPr>
            <a:endParaRPr lang="en-US" altLang="zh-CN" sz="2600" dirty="0">
              <a:latin typeface="微软雅黑 Light" panose="020B0502040204020203" pitchFamily="34" charset="-122"/>
              <a:ea typeface="微软雅黑 Light" panose="020B0502040204020203" pitchFamily="34" charset="-122"/>
            </a:endParaRPr>
          </a:p>
          <a:p>
            <a:pPr marL="828000" lvl="1" indent="-396000">
              <a:lnSpc>
                <a:spcPct val="113000"/>
              </a:lnSpc>
              <a:spcBef>
                <a:spcPts val="600"/>
              </a:spcBef>
            </a:pPr>
            <a:endParaRPr lang="en-US" altLang="zh-CN" sz="26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439606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D1627-07C3-88D7-C147-26DC78EDE4F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246736A-4269-FA9F-102B-E2386F373962}"/>
              </a:ext>
            </a:extLst>
          </p:cNvPr>
          <p:cNvSpPr>
            <a:spLocks noGrp="1"/>
          </p:cNvSpPr>
          <p:nvPr>
            <p:ph type="title"/>
          </p:nvPr>
        </p:nvSpPr>
        <p:spPr>
          <a:xfrm>
            <a:off x="1894262" y="1391493"/>
            <a:ext cx="8669694" cy="1325563"/>
          </a:xfrm>
        </p:spPr>
        <p:txBody>
          <a:bodyPr>
            <a:noAutofit/>
          </a:bodyPr>
          <a:lstStyle/>
          <a:p>
            <a:pPr lvl="0" algn="ctr">
              <a:lnSpc>
                <a:spcPct val="100000"/>
              </a:lnSpc>
              <a:spcBef>
                <a:spcPts val="0"/>
              </a:spcBef>
            </a:pPr>
            <a:r>
              <a:rPr lang="zh-CN" altLang="en-US" sz="5400" b="1" dirty="0">
                <a:solidFill>
                  <a:schemeClr val="tx2"/>
                </a:solidFill>
                <a:latin typeface="微软雅黑 Light" panose="020B0502040204020203" pitchFamily="34" charset="-122"/>
                <a:ea typeface="微软雅黑 Light" panose="020B0502040204020203" pitchFamily="34" charset="-122"/>
                <a:sym typeface="Helvetica Light"/>
              </a:rPr>
              <a:t>搜索与问题求解</a:t>
            </a:r>
            <a:endParaRPr lang="zh-CN" altLang="en-US" sz="4800" b="1"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a:extLst>
              <a:ext uri="{FF2B5EF4-FFF2-40B4-BE49-F238E27FC236}">
                <a16:creationId xmlns:a16="http://schemas.microsoft.com/office/drawing/2014/main" id="{F41E3C0C-BD8A-5B6B-536C-41F3D685E48F}"/>
              </a:ext>
            </a:extLst>
          </p:cNvPr>
          <p:cNvCxnSpPr/>
          <p:nvPr/>
        </p:nvCxnSpPr>
        <p:spPr>
          <a:xfrm>
            <a:off x="1571042" y="2717056"/>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E8DB04E7-6CA2-B1B0-FE75-A9E951A81231}"/>
              </a:ext>
            </a:extLst>
          </p:cNvPr>
          <p:cNvSpPr txBox="1"/>
          <p:nvPr/>
        </p:nvSpPr>
        <p:spPr>
          <a:xfrm>
            <a:off x="1571042" y="2867798"/>
            <a:ext cx="9407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sym typeface="Helvetica Light"/>
              </a:rPr>
              <a:t>双人完备博弈</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；博弈树；</a:t>
            </a:r>
            <a:r>
              <a:rPr kumimoji="0" lang="el-GR" altLang="zh-CN"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α-β</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剪枝算法</a:t>
            </a:r>
          </a:p>
        </p:txBody>
      </p:sp>
      <p:sp>
        <p:nvSpPr>
          <p:cNvPr id="8" name="标题 1">
            <a:extLst>
              <a:ext uri="{FF2B5EF4-FFF2-40B4-BE49-F238E27FC236}">
                <a16:creationId xmlns:a16="http://schemas.microsoft.com/office/drawing/2014/main" id="{628E6E60-C590-B922-310B-63930AD6DDC6}"/>
              </a:ext>
            </a:extLst>
          </p:cNvPr>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/02</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52D92965-2B0F-8824-1C2E-5AB57C4D30FB}"/>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33984B2A-5106-2599-0F2F-C340F84D2DAA}"/>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EE174EAC-1756-235B-93E1-757BA2B149DD}"/>
              </a:ext>
            </a:extLst>
          </p:cNvPr>
          <p:cNvPicPr>
            <a:picLocks noChangeAspect="1"/>
          </p:cNvPicPr>
          <p:nvPr/>
        </p:nvPicPr>
        <p:blipFill>
          <a:blip r:embed="rId4"/>
          <a:stretch>
            <a:fillRect/>
          </a:stretch>
        </p:blipFill>
        <p:spPr>
          <a:xfrm>
            <a:off x="5132748" y="3111980"/>
            <a:ext cx="1926503" cy="634039"/>
          </a:xfrm>
          <a:prstGeom prst="rect">
            <a:avLst/>
          </a:prstGeom>
        </p:spPr>
      </p:pic>
    </p:spTree>
    <p:extLst>
      <p:ext uri="{BB962C8B-B14F-4D97-AF65-F5344CB8AC3E}">
        <p14:creationId xmlns:p14="http://schemas.microsoft.com/office/powerpoint/2010/main" val="1601535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AE21F2A-3B61-7117-8512-7F013F8F9E2A}"/>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39BF8A86-AC32-C1B1-41B4-EDDB9746D3AF}"/>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搜索与问题求解</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3757627B-71A2-7DA0-C49B-E3318F40E721}"/>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先来看“鸡兔同笼”问题的解法</a:t>
            </a:r>
            <a:endPar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“鸡兔同笼”问题的描述</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：有若干只鸡和兔在同一个笼子里，从上面数，有</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35</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个头，从下面数，有</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94</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只脚，问笼子中鸡和兔各有几只？</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求解</a:t>
            </a:r>
            <a:r>
              <a:rPr lang="zh-CN" altLang="en-US" sz="2600" dirty="0">
                <a:latin typeface="微软雅黑 Light" panose="020B0502040204020203" pitchFamily="34" charset="-122"/>
                <a:ea typeface="微软雅黑 Light" panose="020B0502040204020203" pitchFamily="34" charset="-122"/>
              </a:rPr>
              <a:t>思路：先</a:t>
            </a:r>
            <a:r>
              <a:rPr lang="zh-CN" altLang="en-US" sz="2600" dirty="0">
                <a:solidFill>
                  <a:srgbClr val="00B050"/>
                </a:solidFill>
                <a:latin typeface="微软雅黑 Light" panose="020B0502040204020203" pitchFamily="34" charset="-122"/>
                <a:ea typeface="微软雅黑 Light" panose="020B0502040204020203" pitchFamily="34" charset="-122"/>
              </a:rPr>
              <a:t>把所有可能的解列出来（形成解空间）</a:t>
            </a:r>
            <a:r>
              <a:rPr lang="zh-CN" altLang="en-US" sz="2600" dirty="0">
                <a:latin typeface="微软雅黑 Light" panose="020B0502040204020203" pitchFamily="34" charset="-122"/>
                <a:ea typeface="微软雅黑 Light" panose="020B0502040204020203" pitchFamily="34" charset="-122"/>
              </a:rPr>
              <a:t>，然后逐一搜索到每一个可能的解，并和约束条件对比，</a:t>
            </a:r>
            <a:r>
              <a:rPr lang="zh-CN" altLang="en-US" sz="2600" dirty="0">
                <a:solidFill>
                  <a:srgbClr val="00B050"/>
                </a:solidFill>
                <a:latin typeface="微软雅黑 Light" panose="020B0502040204020203" pitchFamily="34" charset="-122"/>
                <a:ea typeface="微软雅黑 Light" panose="020B0502040204020203" pitchFamily="34" charset="-122"/>
              </a:rPr>
              <a:t>把符合条件的真正的解找出来</a:t>
            </a:r>
            <a:r>
              <a:rPr lang="zh-CN" altLang="en-US" sz="2600" dirty="0">
                <a:latin typeface="微软雅黑 Light" panose="020B0502040204020203" pitchFamily="34" charset="-122"/>
                <a:ea typeface="微软雅黑 Light" panose="020B0502040204020203" pitchFamily="34" charset="-122"/>
              </a:rPr>
              <a:t>。</a:t>
            </a:r>
            <a:endParaRPr lang="en-US" altLang="zh-CN" sz="2600" dirty="0">
              <a:latin typeface="微软雅黑 Light" panose="020B0502040204020203" pitchFamily="34" charset="-122"/>
              <a:ea typeface="微软雅黑 Light" panose="020B0502040204020203" pitchFamily="34" charset="-122"/>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求解问题的</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Python</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代码程序：</a:t>
            </a: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endPar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432000" marR="0" lvl="1" indent="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None/>
              <a:tabLst/>
              <a:defRPr/>
            </a:pP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pic>
        <p:nvPicPr>
          <p:cNvPr id="3" name="图片 2">
            <a:extLst>
              <a:ext uri="{FF2B5EF4-FFF2-40B4-BE49-F238E27FC236}">
                <a16:creationId xmlns:a16="http://schemas.microsoft.com/office/drawing/2014/main" id="{70765BB3-2E97-EBD8-B4FC-DE2A1C7B7B6F}"/>
              </a:ext>
            </a:extLst>
          </p:cNvPr>
          <p:cNvPicPr>
            <a:picLocks noChangeAspect="1"/>
          </p:cNvPicPr>
          <p:nvPr/>
        </p:nvPicPr>
        <p:blipFill>
          <a:blip r:embed="rId2"/>
          <a:stretch>
            <a:fillRect/>
          </a:stretch>
        </p:blipFill>
        <p:spPr>
          <a:xfrm>
            <a:off x="1539154" y="4484255"/>
            <a:ext cx="8551650" cy="1593272"/>
          </a:xfrm>
          <a:prstGeom prst="rect">
            <a:avLst/>
          </a:prstGeom>
        </p:spPr>
      </p:pic>
    </p:spTree>
    <p:extLst>
      <p:ext uri="{BB962C8B-B14F-4D97-AF65-F5344CB8AC3E}">
        <p14:creationId xmlns:p14="http://schemas.microsoft.com/office/powerpoint/2010/main" val="175662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EA78E04-F2F7-0501-D716-0F5313620DF5}"/>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135EA979-8201-E0D7-6D3A-E7FA94EB7B2B}"/>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搜索与问题求解</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B0CAB907-B0EE-904E-88CE-4A14B44C5C9A}"/>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lvl="0">
              <a:lnSpc>
                <a:spcPct val="114000"/>
              </a:lnSpc>
              <a:spcBef>
                <a:spcPts val="600"/>
              </a:spcBef>
              <a:defRPr/>
            </a:pPr>
            <a:r>
              <a:rPr lang="zh-CN" altLang="en-US" sz="3200" dirty="0"/>
              <a:t>双人完备博弈</a:t>
            </a:r>
            <a:endPar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lvl="1" indent="-396000">
              <a:lnSpc>
                <a:spcPct val="113000"/>
              </a:lnSpc>
              <a:spcBef>
                <a:spcPts val="600"/>
              </a:spcBef>
              <a:buClr>
                <a:srgbClr val="ED7D31"/>
              </a:buClr>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国际象棋、中国象棋、围棋等</a:t>
            </a:r>
            <a:r>
              <a:rPr lang="zh-CN" altLang="en-US" sz="2600" dirty="0">
                <a:latin typeface="微软雅黑 Light" panose="020B0502040204020203" pitchFamily="34" charset="-122"/>
                <a:ea typeface="微软雅黑 Light" panose="020B0502040204020203" pitchFamily="34" charset="-122"/>
              </a:rPr>
              <a:t>都属于双人完备博弈。</a:t>
            </a:r>
            <a:endParaRPr lang="en-US" altLang="zh-CN" sz="2600" dirty="0">
              <a:latin typeface="微软雅黑 Light" panose="020B0502040204020203" pitchFamily="34" charset="-122"/>
              <a:ea typeface="微软雅黑 Light" panose="020B0502040204020203" pitchFamily="34" charset="-122"/>
            </a:endParaRPr>
          </a:p>
          <a:p>
            <a:pPr marL="828000" lvl="1" indent="-396000">
              <a:lnSpc>
                <a:spcPct val="113000"/>
              </a:lnSpc>
              <a:spcBef>
                <a:spcPts val="600"/>
              </a:spcBef>
              <a:buClr>
                <a:srgbClr val="ED7D31"/>
              </a:buClr>
              <a:defRPr/>
            </a:pP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双人完备博弈</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是对弈双方轮流走步，一方完全知道另一方已经走过的棋步以及未来可能的棋步，对弈的结果要么是一方赢（另一方输），要么是双方和局。</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lvl="1" indent="-396000">
              <a:lnSpc>
                <a:spcPct val="113000"/>
              </a:lnSpc>
              <a:spcBef>
                <a:spcPts val="600"/>
              </a:spcBef>
              <a:buClr>
                <a:srgbClr val="ED7D31"/>
              </a:buClr>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对于任何一种双人完备博弈，都可以用一个</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博弈树</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来描述，并</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通过博弈树搜索策略寻找最佳解</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。博弈树上的一个结点对应一个棋局，树的分支表示棋的走步，根结点表示棋局的开始，叶结点表示棋局的结束。</a:t>
            </a:r>
          </a:p>
          <a:p>
            <a:pPr marL="432000" marR="0" lvl="1" indent="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None/>
              <a:tabLst/>
              <a:defRPr/>
            </a:pP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3164643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B4A72DC-66B8-D328-FA0C-BCB0061E04B9}"/>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10852F21-BCFD-B0B0-D01D-B73B04FABC57}"/>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a:solidFill>
                  <a:srgbClr val="002060"/>
                </a:solidFill>
                <a:latin typeface="微软雅黑 Light" panose="020B0502040204020203" pitchFamily="34" charset="-122"/>
                <a:ea typeface="微软雅黑 Light" panose="020B0502040204020203" pitchFamily="34" charset="-122"/>
                <a:cs typeface="+mj-cs"/>
              </a:rPr>
              <a:t>搜索与问题求解</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6884BF79-0847-BA4C-041A-438A77BBA86D}"/>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lvl="0">
              <a:lnSpc>
                <a:spcPct val="114000"/>
              </a:lnSpc>
              <a:spcBef>
                <a:spcPts val="600"/>
              </a:spcBef>
              <a:defRPr/>
            </a:pPr>
            <a:r>
              <a:rPr lang="zh-CN" altLang="en-US" dirty="0"/>
              <a:t>双人完备博弈示例：</a:t>
            </a:r>
            <a:endParaRPr lang="en-US" altLang="zh-CN" dirty="0"/>
          </a:p>
          <a:p>
            <a:pPr lvl="1">
              <a:lnSpc>
                <a:spcPct val="114000"/>
              </a:lnSpc>
              <a:spcBef>
                <a:spcPts val="600"/>
              </a:spcBef>
              <a:defRPr/>
            </a:pPr>
            <a:r>
              <a:rPr lang="zh-CN" altLang="en-US" sz="2400" dirty="0">
                <a:latin typeface="微软雅黑 Light" panose="020B0502040204020203" pitchFamily="34" charset="-122"/>
                <a:ea typeface="微软雅黑 Light" panose="020B0502040204020203" pitchFamily="34" charset="-122"/>
              </a:rPr>
              <a:t>井字棋的局部博弈树</a:t>
            </a:r>
          </a:p>
          <a:p>
            <a:pPr marL="660753" lvl="2" indent="0" algn="just" defTabSz="914095">
              <a:lnSpc>
                <a:spcPct val="113000"/>
              </a:lnSpc>
              <a:spcBef>
                <a:spcPts val="600"/>
              </a:spcBef>
              <a:buClr>
                <a:srgbClr val="ED7D31"/>
              </a:buClr>
              <a:buNone/>
              <a:defRPr/>
            </a:pPr>
            <a:endParaRPr kumimoji="0" lang="en-US" altLang="zh-CN" sz="1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1056753" lvl="2" indent="-396000" algn="just" defTabSz="914095">
              <a:lnSpc>
                <a:spcPct val="113000"/>
              </a:lnSpc>
              <a:spcBef>
                <a:spcPts val="600"/>
              </a:spcBef>
              <a:buClr>
                <a:srgbClr val="ED7D31"/>
              </a:buClr>
              <a:buFont typeface="Wingdings" panose="05000000000000000000" pitchFamily="2" charset="2"/>
              <a:buChar char="Ø"/>
              <a:defRPr/>
            </a:pPr>
            <a:endParaRPr kumimoji="0" lang="en-US" altLang="zh-CN" sz="1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1056753" lvl="2" indent="-396000" algn="just" defTabSz="914095">
              <a:lnSpc>
                <a:spcPct val="125000"/>
              </a:lnSpc>
              <a:spcBef>
                <a:spcPts val="500"/>
              </a:spcBef>
              <a:buClr>
                <a:srgbClr val="ED7D31"/>
              </a:buClr>
              <a:buFont typeface="Wingdings" panose="05000000000000000000" pitchFamily="2" charset="2"/>
              <a:buChar char="Ø"/>
              <a:defRPr/>
            </a:pPr>
            <a:endParaRPr kumimoji="0" lang="en-US" altLang="zh-CN" sz="2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1056753" lvl="2" indent="-396000" algn="just" defTabSz="914095">
              <a:lnSpc>
                <a:spcPct val="125000"/>
              </a:lnSpc>
              <a:spcBef>
                <a:spcPts val="500"/>
              </a:spcBef>
              <a:buClr>
                <a:srgbClr val="ED7D31"/>
              </a:buClr>
              <a:buFont typeface="Wingdings" panose="05000000000000000000" pitchFamily="2" charset="2"/>
              <a:buChar char="Ø"/>
              <a:defRPr/>
            </a:pPr>
            <a:endParaRPr kumimoji="0" lang="en-US" altLang="zh-CN" sz="2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pic>
        <p:nvPicPr>
          <p:cNvPr id="8" name="图片 7">
            <a:extLst>
              <a:ext uri="{FF2B5EF4-FFF2-40B4-BE49-F238E27FC236}">
                <a16:creationId xmlns:a16="http://schemas.microsoft.com/office/drawing/2014/main" id="{59416E19-3585-1A1B-5282-B32424830CD8}"/>
              </a:ext>
            </a:extLst>
          </p:cNvPr>
          <p:cNvPicPr>
            <a:picLocks noChangeAspect="1"/>
          </p:cNvPicPr>
          <p:nvPr/>
        </p:nvPicPr>
        <p:blipFill>
          <a:blip r:embed="rId2"/>
          <a:stretch>
            <a:fillRect/>
          </a:stretch>
        </p:blipFill>
        <p:spPr>
          <a:xfrm>
            <a:off x="5394614" y="93663"/>
            <a:ext cx="6482426" cy="6658120"/>
          </a:xfrm>
          <a:prstGeom prst="rect">
            <a:avLst/>
          </a:prstGeom>
        </p:spPr>
      </p:pic>
    </p:spTree>
    <p:extLst>
      <p:ext uri="{BB962C8B-B14F-4D97-AF65-F5344CB8AC3E}">
        <p14:creationId xmlns:p14="http://schemas.microsoft.com/office/powerpoint/2010/main" val="1660456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E43D934-D216-A92F-BBBD-6FD657C0D1FF}"/>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8E7F68A6-F7BD-FE39-D2EB-B82653494F6F}"/>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搜索与问题求解</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8FEBB662-A511-2212-5A41-9686661EEE7E}"/>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lvl="0">
              <a:lnSpc>
                <a:spcPct val="113000"/>
              </a:lnSpc>
              <a:defRPr/>
            </a:pPr>
            <a:r>
              <a:rPr lang="zh-CN" altLang="en-US" sz="3200" dirty="0"/>
              <a:t>双人完备博弈</a:t>
            </a:r>
            <a:endParaRPr kumimoji="0" lang="zh-CN" altLang="en-US" sz="32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lvl="1" indent="-396000">
              <a:lnSpc>
                <a:spcPct val="113000"/>
              </a:lnSpc>
              <a:spcBef>
                <a:spcPts val="300"/>
              </a:spcBef>
              <a:buClr>
                <a:srgbClr val="ED7D31"/>
              </a:buClr>
              <a:defRPr/>
            </a:pP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国际象棋、中国象棋和围棋的博弈树是非常巨大的，</a:t>
            </a:r>
            <a:r>
              <a:rPr kumimoji="0" lang="zh-CN" altLang="en-US" sz="24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国际象棋有</a:t>
            </a:r>
            <a:r>
              <a:rPr kumimoji="0" lang="en-US" altLang="zh-CN" sz="24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10</a:t>
            </a:r>
            <a:r>
              <a:rPr kumimoji="0" lang="en-US" altLang="zh-CN" sz="2400" b="1" i="0" u="none" strike="noStrike" kern="1200" cap="none" spc="0" normalizeH="0" baseline="3000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120</a:t>
            </a:r>
            <a:r>
              <a:rPr kumimoji="0" lang="zh-CN" altLang="en-US" sz="24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个结点</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（棋局总数），</a:t>
            </a:r>
            <a:r>
              <a:rPr kumimoji="0" lang="zh-CN" altLang="en-US" sz="24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中国象棋有</a:t>
            </a:r>
            <a:r>
              <a:rPr kumimoji="0" lang="en-US" altLang="zh-CN" sz="24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10</a:t>
            </a:r>
            <a:r>
              <a:rPr lang="en-US" altLang="zh-CN" sz="2400" baseline="30000" dirty="0">
                <a:solidFill>
                  <a:srgbClr val="C00000"/>
                </a:solidFill>
                <a:latin typeface="微软雅黑 Light" panose="020B0502040204020203" pitchFamily="34" charset="-122"/>
                <a:ea typeface="微软雅黑 Light" panose="020B0502040204020203" pitchFamily="34" charset="-122"/>
              </a:rPr>
              <a:t>160</a:t>
            </a:r>
            <a:r>
              <a:rPr kumimoji="0" lang="zh-CN" altLang="en-US" sz="24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个结点</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，围棋更复杂，其</a:t>
            </a:r>
            <a:r>
              <a:rPr kumimoji="0" lang="zh-CN" altLang="en-US" sz="24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盘面状态达</a:t>
            </a:r>
            <a:r>
              <a:rPr kumimoji="0" lang="en-US" altLang="zh-CN" sz="24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10</a:t>
            </a:r>
            <a:r>
              <a:rPr lang="en-US" altLang="zh-CN" sz="2400" baseline="30000" dirty="0">
                <a:solidFill>
                  <a:srgbClr val="C00000"/>
                </a:solidFill>
                <a:latin typeface="微软雅黑 Light" panose="020B0502040204020203" pitchFamily="34" charset="-122"/>
                <a:ea typeface="微软雅黑 Light" panose="020B0502040204020203" pitchFamily="34" charset="-122"/>
              </a:rPr>
              <a:t>768</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p>
          <a:p>
            <a:pPr marL="828000" lvl="1" indent="-396000">
              <a:lnSpc>
                <a:spcPct val="113000"/>
              </a:lnSpc>
              <a:spcBef>
                <a:spcPts val="300"/>
              </a:spcBef>
              <a:buClr>
                <a:srgbClr val="ED7D31"/>
              </a:buClr>
              <a:defRPr/>
            </a:pP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下棋的过程就是一个选择的过程，可供选择的棋步数量是非常巨大的，作为下棋的人，更多是经过缜密的思考后，凭经验和直觉做出选择。而作为下棋的计算机，靠的是快速的计算和搜索比较找到对自己有利的棋步。</a:t>
            </a:r>
            <a:endParaRPr kumimoji="0" lang="en-US" altLang="zh-CN"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lvl="1" indent="-396000">
              <a:lnSpc>
                <a:spcPct val="113000"/>
              </a:lnSpc>
              <a:spcBef>
                <a:spcPts val="300"/>
              </a:spcBef>
              <a:buClr>
                <a:srgbClr val="ED7D31"/>
              </a:buClr>
              <a:defRPr/>
            </a:pP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虽然计算机的速度很快，但相对于棋局巨大的搜索空间，</a:t>
            </a:r>
            <a:r>
              <a:rPr kumimoji="0" lang="zh-CN" altLang="en-US" sz="24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简单的穷举搜索难以满足实际需要</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。麦卡锡提出的</a:t>
            </a:r>
            <a:r>
              <a:rPr kumimoji="0" lang="en-US" altLang="zh-CN"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α-β</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剪枝算法在下棋程序中得到广泛应用。</a:t>
            </a:r>
            <a:endParaRPr kumimoji="0" lang="en-US" altLang="zh-CN"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lvl="1" indent="-396000">
              <a:lnSpc>
                <a:spcPct val="113000"/>
              </a:lnSpc>
              <a:spcBef>
                <a:spcPts val="300"/>
              </a:spcBef>
              <a:buClr>
                <a:srgbClr val="ED7D31"/>
              </a:buClr>
              <a:defRPr/>
            </a:pPr>
            <a:r>
              <a:rPr kumimoji="0" lang="en-US" altLang="zh-CN"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α-β</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剪枝算法会利用已有的搜索省掉对自己不利、对对方有利的棋步的搜索，大大提高了搜索到对自己有利棋步的效率。</a:t>
            </a:r>
            <a:r>
              <a:rPr kumimoji="0" lang="zh-CN" altLang="en-US" sz="24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在“深蓝”计算机上，如果不采用</a:t>
            </a:r>
            <a:r>
              <a:rPr kumimoji="0" lang="en-US" altLang="zh-CN" sz="24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α-β</a:t>
            </a:r>
            <a:r>
              <a:rPr kumimoji="0" lang="zh-CN" altLang="en-US" sz="24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剪枝算法，要达到和“深蓝”一样的下棋水平，每步棋需要搜索</a:t>
            </a:r>
            <a:r>
              <a:rPr kumimoji="0" lang="en-US" altLang="zh-CN" sz="24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17</a:t>
            </a:r>
            <a:r>
              <a:rPr kumimoji="0" lang="zh-CN" altLang="en-US" sz="24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年的时间</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p>
          <a:p>
            <a:pPr marL="828000" lvl="1" indent="-396000">
              <a:lnSpc>
                <a:spcPct val="113000"/>
              </a:lnSpc>
              <a:spcBef>
                <a:spcPts val="600"/>
              </a:spcBef>
              <a:buClr>
                <a:srgbClr val="ED7D31"/>
              </a:buClr>
              <a:defRPr/>
            </a:pPr>
            <a:endParaRPr kumimoji="0" lang="en-US" altLang="zh-CN"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432000" marR="0" lvl="1" indent="0" algn="just" defTabSz="914095" rtl="0" eaLnBrk="1" fontAlgn="auto" latinLnBrk="0" hangingPunct="1">
              <a:lnSpc>
                <a:spcPct val="125000"/>
              </a:lnSpc>
              <a:spcBef>
                <a:spcPts val="500"/>
              </a:spcBef>
              <a:spcAft>
                <a:spcPts val="0"/>
              </a:spcAft>
              <a:buClr>
                <a:srgbClr val="ED7D31"/>
              </a:buClr>
              <a:buSzTx/>
              <a:buNone/>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1386466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0FACC-4C31-980D-2D4F-46C8EC6D679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EAB1BFF-6FBD-9399-1F48-E23078D29957}"/>
              </a:ext>
            </a:extLst>
          </p:cNvPr>
          <p:cNvSpPr>
            <a:spLocks noGrp="1"/>
          </p:cNvSpPr>
          <p:nvPr>
            <p:ph type="title"/>
          </p:nvPr>
        </p:nvSpPr>
        <p:spPr>
          <a:xfrm>
            <a:off x="1894262" y="1391493"/>
            <a:ext cx="8669694" cy="1325563"/>
          </a:xfrm>
        </p:spPr>
        <p:txBody>
          <a:bodyPr>
            <a:noAutofit/>
          </a:bodyPr>
          <a:lstStyle/>
          <a:p>
            <a:pPr lvl="0" algn="ctr">
              <a:lnSpc>
                <a:spcPct val="100000"/>
              </a:lnSpc>
              <a:spcBef>
                <a:spcPts val="0"/>
              </a:spcBef>
            </a:pPr>
            <a:r>
              <a:rPr lang="zh-CN" altLang="en-US" sz="5400" b="1" dirty="0">
                <a:solidFill>
                  <a:schemeClr val="tx2"/>
                </a:solidFill>
                <a:latin typeface="微软雅黑 Light" panose="020B0502040204020203" pitchFamily="34" charset="-122"/>
                <a:ea typeface="微软雅黑 Light" panose="020B0502040204020203" pitchFamily="34" charset="-122"/>
                <a:sym typeface="Helvetica Light"/>
              </a:rPr>
              <a:t>机器学习</a:t>
            </a:r>
            <a:endParaRPr lang="zh-CN" altLang="en-US" sz="4800" b="1"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a:extLst>
              <a:ext uri="{FF2B5EF4-FFF2-40B4-BE49-F238E27FC236}">
                <a16:creationId xmlns:a16="http://schemas.microsoft.com/office/drawing/2014/main" id="{44F28FF3-2ECD-6B25-9FCC-3F45794A99D3}"/>
              </a:ext>
            </a:extLst>
          </p:cNvPr>
          <p:cNvCxnSpPr/>
          <p:nvPr/>
        </p:nvCxnSpPr>
        <p:spPr>
          <a:xfrm>
            <a:off x="1571042" y="2717056"/>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54192156-69AB-615A-15CA-CC6AE076D48B}"/>
              </a:ext>
            </a:extLst>
          </p:cNvPr>
          <p:cNvSpPr txBox="1"/>
          <p:nvPr/>
        </p:nvSpPr>
        <p:spPr>
          <a:xfrm>
            <a:off x="1571042" y="2867798"/>
            <a:ext cx="9407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a:solidFill>
                  <a:prstClr val="black"/>
                </a:solidFill>
                <a:latin typeface="微软雅黑 Light" panose="020B0502040204020203" pitchFamily="34" charset="-122"/>
                <a:ea typeface="微软雅黑 Light" panose="020B0502040204020203" pitchFamily="34" charset="-122"/>
                <a:sym typeface="Helvetica Light"/>
              </a:rPr>
              <a:t>学习</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；机器学习；分类；聚类；决策树方法；</a:t>
            </a:r>
            <a:r>
              <a:rPr kumimoji="0" lang="en-US" altLang="zh-CN"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k-</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均值方法；</a:t>
            </a:r>
            <a:r>
              <a:rPr kumimoji="0" lang="en-US" altLang="zh-CN"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k-</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中心点方法</a:t>
            </a:r>
          </a:p>
        </p:txBody>
      </p:sp>
      <p:sp>
        <p:nvSpPr>
          <p:cNvPr id="8" name="标题 1">
            <a:extLst>
              <a:ext uri="{FF2B5EF4-FFF2-40B4-BE49-F238E27FC236}">
                <a16:creationId xmlns:a16="http://schemas.microsoft.com/office/drawing/2014/main" id="{F041FC1A-59F9-F9B7-AC6D-26E4FB1CDB3E}"/>
              </a:ext>
            </a:extLst>
          </p:cNvPr>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/03</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FA128743-FF42-450E-D08D-6A447CBDD85B}"/>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6469A76C-616B-38CB-7BC8-5F5B88993C39}"/>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780C403A-775C-9F29-6C6A-1C835EDCDDF4}"/>
              </a:ext>
            </a:extLst>
          </p:cNvPr>
          <p:cNvPicPr>
            <a:picLocks noChangeAspect="1"/>
          </p:cNvPicPr>
          <p:nvPr/>
        </p:nvPicPr>
        <p:blipFill>
          <a:blip r:embed="rId4"/>
          <a:stretch>
            <a:fillRect/>
          </a:stretch>
        </p:blipFill>
        <p:spPr>
          <a:xfrm>
            <a:off x="5132748" y="3111980"/>
            <a:ext cx="1926503" cy="634039"/>
          </a:xfrm>
          <a:prstGeom prst="rect">
            <a:avLst/>
          </a:prstGeom>
        </p:spPr>
      </p:pic>
    </p:spTree>
    <p:extLst>
      <p:ext uri="{BB962C8B-B14F-4D97-AF65-F5344CB8AC3E}">
        <p14:creationId xmlns:p14="http://schemas.microsoft.com/office/powerpoint/2010/main" val="1143431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FC78122-CA3F-4E6E-9F8F-DC20EE7D2548}"/>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3D45842B-2BE8-2226-9A9D-DC3222751907}"/>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机器学习</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990D6465-615B-C9B8-58C0-70E0658DD0E4}"/>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zh-CN" altLang="en-US" sz="3200" dirty="0"/>
              <a:t>学习与机器学习</a:t>
            </a:r>
            <a:endParaRPr kumimoji="0" lang="zh-CN"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学习是指一个人</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通过阅读、听讲、练习、研究、观察、理解、探索、实验、实践等手段</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获取知识、提升能力素质的行为方式</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。学习既是人类提升智能的重要手段，也是人类智能的重要体现。</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机器学习</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是这样一门学科，它致力于研究如何</a:t>
            </a:r>
            <a:r>
              <a:rPr kumimoji="0" lang="zh-CN" altLang="en-US" sz="26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通过计算的手段，利用经验来改善系统自身的性能</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。其根本任务是通过对数据的建模与分析，挖掘出数据中蕴含的有价值的规律和知识，进而改善系统自身的性能。</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lang="zh-CN" altLang="en-US" sz="2600" dirty="0">
                <a:latin typeface="微软雅黑 Light" panose="020B0502040204020203" pitchFamily="34" charset="-122"/>
                <a:ea typeface="微软雅黑 Light" panose="020B0502040204020203" pitchFamily="34" charset="-122"/>
              </a:rPr>
              <a:t>机器学习分为</a:t>
            </a:r>
            <a:r>
              <a:rPr lang="zh-CN" altLang="en-US" sz="2600" dirty="0">
                <a:solidFill>
                  <a:srgbClr val="C00000"/>
                </a:solidFill>
                <a:latin typeface="微软雅黑 Light" panose="020B0502040204020203" pitchFamily="34" charset="-122"/>
                <a:ea typeface="微软雅黑 Light" panose="020B0502040204020203" pitchFamily="34" charset="-122"/>
              </a:rPr>
              <a:t>有指导的学习（分类）</a:t>
            </a:r>
            <a:r>
              <a:rPr lang="zh-CN" altLang="en-US" sz="2600" dirty="0">
                <a:latin typeface="微软雅黑 Light" panose="020B0502040204020203" pitchFamily="34" charset="-122"/>
                <a:ea typeface="微软雅黑 Light" panose="020B0502040204020203" pitchFamily="34" charset="-122"/>
              </a:rPr>
              <a:t>和</a:t>
            </a:r>
            <a:r>
              <a:rPr lang="zh-CN" altLang="en-US" sz="2600" dirty="0">
                <a:solidFill>
                  <a:srgbClr val="C00000"/>
                </a:solidFill>
                <a:latin typeface="微软雅黑 Light" panose="020B0502040204020203" pitchFamily="34" charset="-122"/>
                <a:ea typeface="微软雅黑 Light" panose="020B0502040204020203" pitchFamily="34" charset="-122"/>
              </a:rPr>
              <a:t>无指导的学习（聚类）</a:t>
            </a:r>
            <a:r>
              <a:rPr lang="zh-CN" altLang="en-US" sz="2600" dirty="0">
                <a:latin typeface="微软雅黑 Light" panose="020B0502040204020203" pitchFamily="34" charset="-122"/>
                <a:ea typeface="微软雅黑 Light" panose="020B0502040204020203" pitchFamily="34" charset="-122"/>
              </a:rPr>
              <a:t>。分类根据训练集对数据进行分组，聚类根据数据本身特点对数据分组。</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178007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a:spLocks noGrp="1"/>
          </p:cNvSpPr>
          <p:nvPr>
            <p:ph type="title" idx="4294967295"/>
          </p:nvPr>
        </p:nvSpPr>
        <p:spPr>
          <a:xfrm>
            <a:off x="4400341" y="807357"/>
            <a:ext cx="3030539" cy="677621"/>
          </a:xfrm>
          <a:prstGeom prst="rect">
            <a:avLst/>
          </a:prstGeom>
        </p:spPr>
        <p:txBody>
          <a:bodyPr vert="horz" wrap="square" lIns="0" tIns="12700" rIns="0" bIns="0" rtlCol="0">
            <a:spAutoFit/>
          </a:bodyPr>
          <a:lstStyle/>
          <a:p>
            <a:pPr marL="12700">
              <a:spcBef>
                <a:spcPts val="100"/>
              </a:spcBef>
            </a:pPr>
            <a:r>
              <a:rPr sz="4800" b="1" i="0" spc="-5" dirty="0">
                <a:solidFill>
                  <a:srgbClr val="002060"/>
                </a:solidFill>
                <a:latin typeface="微软雅黑 Light" panose="020B0502040204020203" pitchFamily="34" charset="-122"/>
                <a:ea typeface="微软雅黑 Light" panose="020B0502040204020203" pitchFamily="34" charset="-122"/>
              </a:rPr>
              <a:t>目</a:t>
            </a:r>
            <a:r>
              <a:rPr sz="4800" b="1" i="0" spc="595" dirty="0">
                <a:solidFill>
                  <a:srgbClr val="002060"/>
                </a:solidFill>
                <a:latin typeface="微软雅黑 Light" panose="020B0502040204020203" pitchFamily="34" charset="-122"/>
                <a:ea typeface="微软雅黑 Light" panose="020B0502040204020203" pitchFamily="34" charset="-122"/>
              </a:rPr>
              <a:t>录</a:t>
            </a:r>
            <a:r>
              <a:rPr sz="2400" b="1" i="0" spc="-5" dirty="0">
                <a:solidFill>
                  <a:srgbClr val="002060"/>
                </a:solidFill>
                <a:latin typeface="微软雅黑 Light" panose="020B0502040204020203" pitchFamily="34" charset="-122"/>
                <a:ea typeface="微软雅黑 Light" panose="020B0502040204020203" pitchFamily="34" charset="-122"/>
              </a:rPr>
              <a:t>CONTENTS</a:t>
            </a:r>
            <a:endParaRPr sz="2400" b="1" dirty="0">
              <a:solidFill>
                <a:srgbClr val="002060"/>
              </a:solidFill>
              <a:latin typeface="微软雅黑 Light" panose="020B0502040204020203" pitchFamily="34" charset="-122"/>
              <a:ea typeface="微软雅黑 Light" panose="020B0502040204020203" pitchFamily="34" charset="-122"/>
            </a:endParaRPr>
          </a:p>
        </p:txBody>
      </p:sp>
      <p:cxnSp>
        <p:nvCxnSpPr>
          <p:cNvPr id="10" name="直接连接符 9"/>
          <p:cNvCxnSpPr/>
          <p:nvPr/>
        </p:nvCxnSpPr>
        <p:spPr>
          <a:xfrm>
            <a:off x="3894357" y="1719230"/>
            <a:ext cx="1922107" cy="0"/>
          </a:xfrm>
          <a:prstGeom prst="line">
            <a:avLst/>
          </a:prstGeom>
          <a:ln w="57150">
            <a:solidFill>
              <a:srgbClr val="57616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816465" y="1722341"/>
            <a:ext cx="1922107" cy="0"/>
          </a:xfrm>
          <a:prstGeom prst="line">
            <a:avLst/>
          </a:prstGeom>
          <a:ln w="57150">
            <a:solidFill>
              <a:srgbClr val="D1DBE4"/>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6004" y="1963597"/>
            <a:ext cx="12119992" cy="379989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p:txBody>
      </p:sp>
      <p:sp>
        <p:nvSpPr>
          <p:cNvPr id="13" name="object 23"/>
          <p:cNvSpPr/>
          <p:nvPr/>
        </p:nvSpPr>
        <p:spPr>
          <a:xfrm>
            <a:off x="1393824" y="2631335"/>
            <a:ext cx="9404351" cy="0"/>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 name="object 24"/>
          <p:cNvSpPr/>
          <p:nvPr/>
        </p:nvSpPr>
        <p:spPr>
          <a:xfrm>
            <a:off x="1455439" y="3345666"/>
            <a:ext cx="9404351" cy="0"/>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nvGrpSpPr>
          <p:cNvPr id="20" name="组合 19">
            <a:extLst>
              <a:ext uri="{FF2B5EF4-FFF2-40B4-BE49-F238E27FC236}">
                <a16:creationId xmlns:a16="http://schemas.microsoft.com/office/drawing/2014/main" id="{9CBC6935-7FBB-4C64-89EE-929274B183AB}"/>
              </a:ext>
            </a:extLst>
          </p:cNvPr>
          <p:cNvGrpSpPr/>
          <p:nvPr/>
        </p:nvGrpSpPr>
        <p:grpSpPr>
          <a:xfrm>
            <a:off x="3331240" y="3445040"/>
            <a:ext cx="7009317" cy="584621"/>
            <a:chOff x="5288" y="3307"/>
            <a:chExt cx="9149" cy="1006"/>
          </a:xfrm>
        </p:grpSpPr>
        <p:sp>
          <p:nvSpPr>
            <p:cNvPr id="22" name="文本框 21">
              <a:extLst>
                <a:ext uri="{FF2B5EF4-FFF2-40B4-BE49-F238E27FC236}">
                  <a16:creationId xmlns:a16="http://schemas.microsoft.com/office/drawing/2014/main" id="{E200BAF1-D60D-4729-AB64-DDD0EB7159AC}"/>
                </a:ext>
              </a:extLst>
            </p:cNvPr>
            <p:cNvSpPr txBox="1"/>
            <p:nvPr/>
          </p:nvSpPr>
          <p:spPr>
            <a:xfrm>
              <a:off x="5288" y="3492"/>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03</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6" name="文本框 25">
              <a:extLst>
                <a:ext uri="{FF2B5EF4-FFF2-40B4-BE49-F238E27FC236}">
                  <a16:creationId xmlns:a16="http://schemas.microsoft.com/office/drawing/2014/main" id="{A79CF911-582C-4226-AA03-8CBAA1F26FFA}"/>
                </a:ext>
              </a:extLst>
            </p:cNvPr>
            <p:cNvSpPr txBox="1"/>
            <p:nvPr/>
          </p:nvSpPr>
          <p:spPr>
            <a:xfrm>
              <a:off x="6610" y="3307"/>
              <a:ext cx="7827" cy="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机器学习</a:t>
              </a:r>
            </a:p>
          </p:txBody>
        </p:sp>
      </p:grpSp>
      <p:sp>
        <p:nvSpPr>
          <p:cNvPr id="28" name="object 24">
            <a:extLst>
              <a:ext uri="{FF2B5EF4-FFF2-40B4-BE49-F238E27FC236}">
                <a16:creationId xmlns:a16="http://schemas.microsoft.com/office/drawing/2014/main" id="{32D0F1C1-8611-43C7-A9E3-C8C65D82FC99}"/>
              </a:ext>
            </a:extLst>
          </p:cNvPr>
          <p:cNvSpPr/>
          <p:nvPr/>
        </p:nvSpPr>
        <p:spPr>
          <a:xfrm flipV="1">
            <a:off x="1455439" y="3825186"/>
            <a:ext cx="9404351" cy="276392"/>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nvGrpSpPr>
          <p:cNvPr id="16" name="组合 15">
            <a:extLst>
              <a:ext uri="{FF2B5EF4-FFF2-40B4-BE49-F238E27FC236}">
                <a16:creationId xmlns:a16="http://schemas.microsoft.com/office/drawing/2014/main" id="{9CBC6935-7FBB-4C64-89EE-929274B183AB}"/>
              </a:ext>
            </a:extLst>
          </p:cNvPr>
          <p:cNvGrpSpPr/>
          <p:nvPr/>
        </p:nvGrpSpPr>
        <p:grpSpPr>
          <a:xfrm>
            <a:off x="3318216" y="2045869"/>
            <a:ext cx="7022341" cy="584621"/>
            <a:chOff x="5271" y="3136"/>
            <a:chExt cx="9166" cy="1006"/>
          </a:xfrm>
        </p:grpSpPr>
        <p:sp>
          <p:nvSpPr>
            <p:cNvPr id="17" name="文本框 21">
              <a:extLst>
                <a:ext uri="{FF2B5EF4-FFF2-40B4-BE49-F238E27FC236}">
                  <a16:creationId xmlns:a16="http://schemas.microsoft.com/office/drawing/2014/main" id="{E200BAF1-D60D-4729-AB64-DDD0EB7159AC}"/>
                </a:ext>
              </a:extLst>
            </p:cNvPr>
            <p:cNvSpPr txBox="1"/>
            <p:nvPr/>
          </p:nvSpPr>
          <p:spPr>
            <a:xfrm>
              <a:off x="5271" y="3314"/>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01</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8" name="文本框 25">
              <a:extLst>
                <a:ext uri="{FF2B5EF4-FFF2-40B4-BE49-F238E27FC236}">
                  <a16:creationId xmlns:a16="http://schemas.microsoft.com/office/drawing/2014/main" id="{A79CF911-582C-4226-AA03-8CBAA1F26FFA}"/>
                </a:ext>
              </a:extLst>
            </p:cNvPr>
            <p:cNvSpPr txBox="1"/>
            <p:nvPr/>
          </p:nvSpPr>
          <p:spPr>
            <a:xfrm>
              <a:off x="6610" y="3136"/>
              <a:ext cx="7827" cy="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知识表示与推理</a:t>
              </a:r>
            </a:p>
          </p:txBody>
        </p:sp>
      </p:grpSp>
      <p:grpSp>
        <p:nvGrpSpPr>
          <p:cNvPr id="24" name="组合 23">
            <a:extLst>
              <a:ext uri="{FF2B5EF4-FFF2-40B4-BE49-F238E27FC236}">
                <a16:creationId xmlns:a16="http://schemas.microsoft.com/office/drawing/2014/main" id="{9CBC6935-7FBB-4C64-89EE-929274B183AB}"/>
              </a:ext>
            </a:extLst>
          </p:cNvPr>
          <p:cNvGrpSpPr/>
          <p:nvPr/>
        </p:nvGrpSpPr>
        <p:grpSpPr>
          <a:xfrm>
            <a:off x="3318216" y="2742913"/>
            <a:ext cx="7022341" cy="584621"/>
            <a:chOff x="5271" y="3129"/>
            <a:chExt cx="9166" cy="1006"/>
          </a:xfrm>
        </p:grpSpPr>
        <p:sp>
          <p:nvSpPr>
            <p:cNvPr id="29" name="文本框 21">
              <a:extLst>
                <a:ext uri="{FF2B5EF4-FFF2-40B4-BE49-F238E27FC236}">
                  <a16:creationId xmlns:a16="http://schemas.microsoft.com/office/drawing/2014/main" id="{E200BAF1-D60D-4729-AB64-DDD0EB7159AC}"/>
                </a:ext>
              </a:extLst>
            </p:cNvPr>
            <p:cNvSpPr txBox="1"/>
            <p:nvPr/>
          </p:nvSpPr>
          <p:spPr>
            <a:xfrm>
              <a:off x="5271" y="3314"/>
              <a:ext cx="735" cy="636"/>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02</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30" name="文本框 25">
              <a:extLst>
                <a:ext uri="{FF2B5EF4-FFF2-40B4-BE49-F238E27FC236}">
                  <a16:creationId xmlns:a16="http://schemas.microsoft.com/office/drawing/2014/main" id="{A79CF911-582C-4226-AA03-8CBAA1F26FFA}"/>
                </a:ext>
              </a:extLst>
            </p:cNvPr>
            <p:cNvSpPr txBox="1"/>
            <p:nvPr/>
          </p:nvSpPr>
          <p:spPr>
            <a:xfrm>
              <a:off x="6610" y="3129"/>
              <a:ext cx="7827" cy="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搜索与问题求解</a:t>
              </a:r>
            </a:p>
          </p:txBody>
        </p:sp>
      </p:grpSp>
      <p:sp>
        <p:nvSpPr>
          <p:cNvPr id="2" name="文本框 1">
            <a:extLst>
              <a:ext uri="{FF2B5EF4-FFF2-40B4-BE49-F238E27FC236}">
                <a16:creationId xmlns:a16="http://schemas.microsoft.com/office/drawing/2014/main" id="{6503179F-7103-0487-5E46-F18915D3F91E}"/>
              </a:ext>
            </a:extLst>
          </p:cNvPr>
          <p:cNvSpPr txBox="1"/>
          <p:nvPr/>
        </p:nvSpPr>
        <p:spPr>
          <a:xfrm>
            <a:off x="3331239" y="4271973"/>
            <a:ext cx="563105" cy="369601"/>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04</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3" name="文本框 2">
            <a:extLst>
              <a:ext uri="{FF2B5EF4-FFF2-40B4-BE49-F238E27FC236}">
                <a16:creationId xmlns:a16="http://schemas.microsoft.com/office/drawing/2014/main" id="{04B96128-448E-D63E-747D-E72B1F67DA45}"/>
              </a:ext>
            </a:extLst>
          </p:cNvPr>
          <p:cNvSpPr txBox="1"/>
          <p:nvPr/>
        </p:nvSpPr>
        <p:spPr>
          <a:xfrm>
            <a:off x="3331239" y="4937742"/>
            <a:ext cx="563105" cy="369601"/>
          </a:xfrm>
          <a:prstGeom prst="rect">
            <a:avLst/>
          </a:prstGeom>
          <a:solidFill>
            <a:srgbClr val="D1DBE4"/>
          </a:solidFill>
          <a:ln w="12700">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05</a:t>
            </a:r>
            <a:endParaRPr kumimoji="0" lang="zh-CN" altLang="en-US" sz="1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5" name="文本框 4">
            <a:extLst>
              <a:ext uri="{FF2B5EF4-FFF2-40B4-BE49-F238E27FC236}">
                <a16:creationId xmlns:a16="http://schemas.microsoft.com/office/drawing/2014/main" id="{CE237ECE-C5C8-3529-CB8E-77DA04362B5F}"/>
              </a:ext>
            </a:extLst>
          </p:cNvPr>
          <p:cNvSpPr txBox="1"/>
          <p:nvPr/>
        </p:nvSpPr>
        <p:spPr>
          <a:xfrm>
            <a:off x="4353114" y="4189099"/>
            <a:ext cx="599649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人工神经网络方法</a:t>
            </a:r>
          </a:p>
        </p:txBody>
      </p:sp>
      <p:sp>
        <p:nvSpPr>
          <p:cNvPr id="6" name="文本框 5">
            <a:extLst>
              <a:ext uri="{FF2B5EF4-FFF2-40B4-BE49-F238E27FC236}">
                <a16:creationId xmlns:a16="http://schemas.microsoft.com/office/drawing/2014/main" id="{D623A23E-5499-DB13-B358-33107AA5E39D}"/>
              </a:ext>
            </a:extLst>
          </p:cNvPr>
          <p:cNvSpPr txBox="1"/>
          <p:nvPr/>
        </p:nvSpPr>
        <p:spPr>
          <a:xfrm>
            <a:off x="4344063" y="4881329"/>
            <a:ext cx="5996494" cy="5846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3200" b="1" spc="400" dirty="0">
                <a:solidFill>
                  <a:srgbClr val="002060"/>
                </a:solidFill>
                <a:latin typeface="微软雅黑 Light" panose="020B0502040204020203" pitchFamily="34" charset="-122"/>
                <a:ea typeface="微软雅黑 Light" panose="020B0502040204020203" pitchFamily="34" charset="-122"/>
              </a:rPr>
              <a:t>深度神经网络</a:t>
            </a:r>
            <a:endParaRPr kumimoji="0" lang="zh-CN" altLang="en-US" sz="3200" b="1" i="0" u="none" strike="noStrike" kern="1200" cap="none" spc="40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
        <p:nvSpPr>
          <p:cNvPr id="9" name="object 24">
            <a:extLst>
              <a:ext uri="{FF2B5EF4-FFF2-40B4-BE49-F238E27FC236}">
                <a16:creationId xmlns:a16="http://schemas.microsoft.com/office/drawing/2014/main" id="{7B8720BE-77E6-8472-73EB-23CBE89ECED4}"/>
              </a:ext>
            </a:extLst>
          </p:cNvPr>
          <p:cNvSpPr/>
          <p:nvPr/>
        </p:nvSpPr>
        <p:spPr>
          <a:xfrm>
            <a:off x="1549473" y="4811970"/>
            <a:ext cx="9404351" cy="0"/>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 name="object 24">
            <a:extLst>
              <a:ext uri="{FF2B5EF4-FFF2-40B4-BE49-F238E27FC236}">
                <a16:creationId xmlns:a16="http://schemas.microsoft.com/office/drawing/2014/main" id="{383E4C8E-981C-BEB9-E818-9FEAFCF441F3}"/>
              </a:ext>
            </a:extLst>
          </p:cNvPr>
          <p:cNvSpPr/>
          <p:nvPr/>
        </p:nvSpPr>
        <p:spPr>
          <a:xfrm>
            <a:off x="1578656" y="5468633"/>
            <a:ext cx="9404351" cy="0"/>
          </a:xfrm>
          <a:custGeom>
            <a:avLst/>
            <a:gdLst/>
            <a:ahLst/>
            <a:cxnLst/>
            <a:rect l="l" t="t" r="r" b="b"/>
            <a:pathLst>
              <a:path w="9404350">
                <a:moveTo>
                  <a:pt x="0" y="0"/>
                </a:moveTo>
                <a:lnTo>
                  <a:pt x="9404096" y="0"/>
                </a:lnTo>
              </a:path>
            </a:pathLst>
          </a:custGeom>
          <a:ln w="3175">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3799013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2BCFF27-6706-4E25-E43E-6193EC8E3298}"/>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213A03DA-847C-AA37-CA91-F9502A87573E}"/>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机器学习</a:t>
            </a:r>
            <a:r>
              <a:rPr lang="en-US" altLang="zh-CN" sz="3200" b="1" dirty="0">
                <a:solidFill>
                  <a:srgbClr val="002060"/>
                </a:solidFill>
                <a:latin typeface="微软雅黑 Light" panose="020B0502040204020203" pitchFamily="34" charset="-122"/>
                <a:ea typeface="微软雅黑 Light" panose="020B0502040204020203" pitchFamily="34" charset="-122"/>
                <a:cs typeface="+mj-cs"/>
              </a:rPr>
              <a:t>—</a:t>
            </a:r>
            <a:r>
              <a:rPr lang="zh-CN" altLang="en-US" sz="3200" b="1" dirty="0">
                <a:solidFill>
                  <a:srgbClr val="002060"/>
                </a:solidFill>
                <a:latin typeface="微软雅黑 Light" panose="020B0502040204020203" pitchFamily="34" charset="-122"/>
                <a:ea typeface="微软雅黑 Light" panose="020B0502040204020203" pitchFamily="34" charset="-122"/>
                <a:cs typeface="+mj-cs"/>
              </a:rPr>
              <a:t>分类方法</a:t>
            </a:r>
            <a:endParaRPr lang="zh-CN" altLang="en-US" sz="32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A551B677-CD80-8D09-149D-9188F288ECED}"/>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kumimoji="0" lang="zh-CN" altLang="en-US"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分类过程</a:t>
            </a:r>
            <a:endParaRPr kumimoji="0" lang="zh-CN" altLang="zh-CN"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4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选择一种分类方法依据训练数据集建立分类模型；</a:t>
            </a: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用测试数据集评估分类模型是否可用；</a:t>
            </a: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4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使用通过评估的模型对需要分类的数据进行分类。</a:t>
            </a:r>
          </a:p>
          <a:p>
            <a:pPr>
              <a:lnSpc>
                <a:spcPct val="114000"/>
              </a:lnSpc>
              <a:spcBef>
                <a:spcPts val="600"/>
              </a:spcBef>
              <a:defRPr/>
            </a:pPr>
            <a:r>
              <a:rPr lang="zh-CN" altLang="en-US" dirty="0"/>
              <a:t>训练数据集与测试数据集</a:t>
            </a:r>
            <a:endParaRPr lang="zh-CN" altLang="zh-CN" dirty="0"/>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lang="zh-CN" altLang="en-US" sz="2400" spc="-100" dirty="0">
                <a:solidFill>
                  <a:srgbClr val="C00000"/>
                </a:solidFill>
                <a:latin typeface="微软雅黑 Light" panose="020B0502040204020203" pitchFamily="34" charset="-122"/>
                <a:ea typeface="微软雅黑 Light" panose="020B0502040204020203" pitchFamily="34" charset="-122"/>
              </a:rPr>
              <a:t>训练数据集</a:t>
            </a:r>
            <a:r>
              <a:rPr lang="zh-CN" altLang="en-US" sz="2400" spc="-100" dirty="0">
                <a:latin typeface="微软雅黑 Light" panose="020B0502040204020203" pitchFamily="34" charset="-122"/>
                <a:ea typeface="微软雅黑 Light" panose="020B0502040204020203" pitchFamily="34" charset="-122"/>
              </a:rPr>
              <a:t>由训练样本组成，</a:t>
            </a:r>
            <a:r>
              <a:rPr lang="zh-CN" altLang="en-US" sz="2400" spc="-100" dirty="0">
                <a:solidFill>
                  <a:srgbClr val="C00000"/>
                </a:solidFill>
                <a:latin typeface="微软雅黑 Light" panose="020B0502040204020203" pitchFamily="34" charset="-122"/>
                <a:ea typeface="微软雅黑 Light" panose="020B0502040204020203" pitchFamily="34" charset="-122"/>
              </a:rPr>
              <a:t>每一个训练样本包括若干属性值和一个类别标号</a:t>
            </a:r>
            <a:r>
              <a:rPr lang="zh-CN" altLang="en-US" sz="2400" spc="-100" dirty="0">
                <a:latin typeface="微软雅黑 Light" panose="020B0502040204020203" pitchFamily="34" charset="-122"/>
                <a:ea typeface="微软雅黑 Light" panose="020B0502040204020203" pitchFamily="34" charset="-122"/>
              </a:rPr>
              <a:t>。类别标号一般由人工标注。</a:t>
            </a:r>
            <a:endParaRPr lang="en-US" altLang="zh-CN" sz="2400" spc="-100" dirty="0">
              <a:latin typeface="微软雅黑 Light" panose="020B0502040204020203" pitchFamily="34" charset="-122"/>
              <a:ea typeface="微软雅黑 Light" panose="020B0502040204020203" pitchFamily="34" charset="-122"/>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lang="zh-CN" altLang="en-US" sz="2400" dirty="0">
                <a:latin typeface="微软雅黑 Light" panose="020B0502040204020203" pitchFamily="34" charset="-122"/>
                <a:ea typeface="微软雅黑 Light" panose="020B0502040204020203" pitchFamily="34" charset="-122"/>
              </a:rPr>
              <a:t>测试集中的样本数据既有属性值，也有类别值。把测试集中每个样本的属性值输入分类模型，分类模型会计算出样本的类别，</a:t>
            </a:r>
            <a:r>
              <a:rPr lang="zh-CN" altLang="en-US" sz="2400" dirty="0">
                <a:solidFill>
                  <a:srgbClr val="00B050"/>
                </a:solidFill>
                <a:latin typeface="微软雅黑 Light" panose="020B0502040204020203" pitchFamily="34" charset="-122"/>
                <a:ea typeface="微软雅黑 Light" panose="020B0502040204020203" pitchFamily="34" charset="-122"/>
              </a:rPr>
              <a:t>如果用分类模型计算出的类别和人工标注的类别一致，则认为分类正确，否则认为分类错误</a:t>
            </a:r>
            <a:r>
              <a:rPr lang="zh-CN" altLang="en-US" sz="2400" dirty="0">
                <a:latin typeface="微软雅黑 Light" panose="020B0502040204020203" pitchFamily="34" charset="-122"/>
                <a:ea typeface="微软雅黑 Light" panose="020B0502040204020203" pitchFamily="34" charset="-122"/>
              </a:rPr>
              <a:t>。</a:t>
            </a:r>
            <a:endParaRPr lang="en-US" altLang="zh-CN" sz="2400" dirty="0">
              <a:latin typeface="微软雅黑 Light" panose="020B0502040204020203" pitchFamily="34" charset="-122"/>
              <a:ea typeface="微软雅黑 Light" panose="020B0502040204020203" pitchFamily="34" charset="-122"/>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372789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5A4EB83-6D44-57C7-57BE-32ABA3D6FA65}"/>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8F5D18C6-8B53-B7D6-5AA6-2016F3343DAC}"/>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机器学习</a:t>
            </a:r>
            <a:r>
              <a:rPr lang="en-US" altLang="zh-CN" sz="3200" b="1" dirty="0">
                <a:solidFill>
                  <a:srgbClr val="002060"/>
                </a:solidFill>
                <a:latin typeface="微软雅黑 Light" panose="020B0502040204020203" pitchFamily="34" charset="-122"/>
                <a:ea typeface="微软雅黑 Light" panose="020B0502040204020203" pitchFamily="34" charset="-122"/>
                <a:cs typeface="+mj-cs"/>
              </a:rPr>
              <a:t>—</a:t>
            </a:r>
            <a:r>
              <a:rPr lang="zh-CN" altLang="en-US" sz="3200" b="1" dirty="0">
                <a:solidFill>
                  <a:srgbClr val="002060"/>
                </a:solidFill>
                <a:latin typeface="微软雅黑 Light" panose="020B0502040204020203" pitchFamily="34" charset="-122"/>
                <a:ea typeface="微软雅黑 Light" panose="020B0502040204020203" pitchFamily="34" charset="-122"/>
                <a:cs typeface="+mj-cs"/>
              </a:rPr>
              <a:t>分类方法</a:t>
            </a:r>
            <a:endParaRPr lang="zh-CN" altLang="en-US" sz="32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49C1E338-CEF8-1892-2914-38D445352F34}"/>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zh-CN" altLang="en-US" dirty="0"/>
              <a:t>决策树分类方法的基本思路</a:t>
            </a:r>
            <a:endParaRPr kumimoji="0" lang="zh-CN" altLang="zh-CN"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4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根据训练集样本构造（学习出）一棵决策树</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，决策树由一个根结点、若干个内部结点和若干个叶结点组成。根结点和每个内部结点表示在一个属性上的测试，每个分支代表一个测试输出，而每个叶结点代表类或类分布。</a:t>
            </a:r>
            <a:endParaRPr kumimoji="0" lang="en-US" altLang="zh-CN"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从决策树的根结点到一个叶结点形成一条分类规则，</a:t>
            </a:r>
            <a:r>
              <a:rPr kumimoji="0" lang="zh-CN" altLang="en-US" sz="24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一棵决策树形成若干条分类规则</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，这些分类规则合起来就是一个分类模型。</a:t>
            </a:r>
            <a:endParaRPr kumimoji="0" lang="en-US" altLang="zh-CN"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待分类数据符合哪条分类规则，就</a:t>
            </a:r>
            <a:r>
              <a:rPr kumimoji="0" lang="zh-CN" altLang="en-US" sz="24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按</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哪条</a:t>
            </a:r>
            <a:r>
              <a:rPr kumimoji="0" lang="zh-CN" altLang="en-US" sz="24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分类规则进行类别确认</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27610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8CA3EB4-6359-381D-3F3F-80F1454AC29D}"/>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E4544868-3100-85C4-98F5-9EC0E1461850}"/>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机器学习</a:t>
            </a:r>
            <a:r>
              <a:rPr lang="en-US" altLang="zh-CN" sz="3200" b="1" dirty="0">
                <a:solidFill>
                  <a:srgbClr val="002060"/>
                </a:solidFill>
                <a:latin typeface="微软雅黑 Light" panose="020B0502040204020203" pitchFamily="34" charset="-122"/>
                <a:ea typeface="微软雅黑 Light" panose="020B0502040204020203" pitchFamily="34" charset="-122"/>
                <a:cs typeface="+mj-cs"/>
              </a:rPr>
              <a:t>—</a:t>
            </a:r>
            <a:r>
              <a:rPr lang="zh-CN" altLang="en-US" sz="3200" b="1" dirty="0">
                <a:solidFill>
                  <a:srgbClr val="002060"/>
                </a:solidFill>
                <a:latin typeface="微软雅黑 Light" panose="020B0502040204020203" pitchFamily="34" charset="-122"/>
                <a:ea typeface="微软雅黑 Light" panose="020B0502040204020203" pitchFamily="34" charset="-122"/>
                <a:cs typeface="+mj-cs"/>
              </a:rPr>
              <a:t>分类方法</a:t>
            </a:r>
            <a:endParaRPr lang="zh-CN" altLang="en-US" sz="32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97817FB0-280B-D89B-515E-D11284C606EC}"/>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zh-CN" altLang="en-US" dirty="0"/>
              <a:t>决策树分类方法示例</a:t>
            </a:r>
            <a:endParaRPr kumimoji="0" lang="zh-CN" altLang="zh-CN"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pic>
        <p:nvPicPr>
          <p:cNvPr id="3" name="图片 2">
            <a:extLst>
              <a:ext uri="{FF2B5EF4-FFF2-40B4-BE49-F238E27FC236}">
                <a16:creationId xmlns:a16="http://schemas.microsoft.com/office/drawing/2014/main" id="{A1FBA027-4CA5-B513-8C74-E3AF59003A50}"/>
              </a:ext>
            </a:extLst>
          </p:cNvPr>
          <p:cNvPicPr>
            <a:picLocks noChangeAspect="1"/>
          </p:cNvPicPr>
          <p:nvPr/>
        </p:nvPicPr>
        <p:blipFill>
          <a:blip r:embed="rId2"/>
          <a:stretch>
            <a:fillRect/>
          </a:stretch>
        </p:blipFill>
        <p:spPr>
          <a:xfrm>
            <a:off x="4700442" y="323272"/>
            <a:ext cx="6566997" cy="5869709"/>
          </a:xfrm>
          <a:prstGeom prst="rect">
            <a:avLst/>
          </a:prstGeom>
        </p:spPr>
      </p:pic>
    </p:spTree>
    <p:extLst>
      <p:ext uri="{BB962C8B-B14F-4D97-AF65-F5344CB8AC3E}">
        <p14:creationId xmlns:p14="http://schemas.microsoft.com/office/powerpoint/2010/main" val="1817779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F60637A-D7A2-6848-2E47-7941F0073C16}"/>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95FF2624-08DC-A890-6500-88892A36D9B2}"/>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机器学习</a:t>
            </a:r>
            <a:r>
              <a:rPr lang="en-US" altLang="zh-CN" sz="3200" b="1" dirty="0">
                <a:solidFill>
                  <a:srgbClr val="002060"/>
                </a:solidFill>
                <a:latin typeface="微软雅黑 Light" panose="020B0502040204020203" pitchFamily="34" charset="-122"/>
                <a:ea typeface="微软雅黑 Light" panose="020B0502040204020203" pitchFamily="34" charset="-122"/>
                <a:cs typeface="+mj-cs"/>
              </a:rPr>
              <a:t>—</a:t>
            </a:r>
            <a:r>
              <a:rPr lang="zh-CN" altLang="en-US" sz="3200" b="1" dirty="0">
                <a:solidFill>
                  <a:srgbClr val="002060"/>
                </a:solidFill>
                <a:latin typeface="微软雅黑 Light" panose="020B0502040204020203" pitchFamily="34" charset="-122"/>
                <a:ea typeface="微软雅黑 Light" panose="020B0502040204020203" pitchFamily="34" charset="-122"/>
                <a:cs typeface="+mj-cs"/>
              </a:rPr>
              <a:t>分类方法</a:t>
            </a:r>
            <a:endParaRPr lang="zh-CN" altLang="en-US" sz="32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C8257184-EDA7-A9B5-BD43-C89A650BD095}"/>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zh-CN" altLang="en-US" dirty="0"/>
              <a:t>决策树分类方法示例</a:t>
            </a:r>
            <a:endParaRPr lang="en-US" altLang="zh-CN" dirty="0"/>
          </a:p>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endParaRPr lang="en-US" altLang="zh-CN" dirty="0"/>
          </a:p>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endParaRPr lang="en-US" altLang="zh-CN" dirty="0"/>
          </a:p>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endParaRPr lang="en-US" altLang="zh-CN" dirty="0"/>
          </a:p>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endParaRPr lang="en-US" altLang="zh-CN" dirty="0"/>
          </a:p>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endParaRPr lang="en-US" altLang="zh-CN" dirty="0"/>
          </a:p>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endParaRPr lang="en-US" altLang="zh-CN" dirty="0"/>
          </a:p>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zh-CN" altLang="en-US" dirty="0"/>
              <a:t>分类规则示例：</a:t>
            </a:r>
            <a:endParaRPr lang="en-US" altLang="zh-CN" dirty="0"/>
          </a:p>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endParaRPr lang="en-US" altLang="zh-CN" dirty="0"/>
          </a:p>
          <a:p>
            <a:pPr lvl="1" indent="93663" algn="l" defTabSz="914400">
              <a:lnSpc>
                <a:spcPct val="114000"/>
              </a:lnSpc>
              <a:spcBef>
                <a:spcPts val="600"/>
              </a:spcBef>
              <a:buClr>
                <a:srgbClr val="A04DA3"/>
              </a:buClr>
              <a:defRPr/>
            </a:pPr>
            <a:endParaRPr kumimoji="0" lang="zh-CN" altLang="zh-CN"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1056753" lvl="2" indent="-396000" algn="just" defTabSz="914095">
              <a:lnSpc>
                <a:spcPct val="125000"/>
              </a:lnSpc>
              <a:spcBef>
                <a:spcPts val="500"/>
              </a:spcBef>
              <a:buClr>
                <a:srgbClr val="ED7D31"/>
              </a:buClr>
              <a:buFont typeface="Wingdings" panose="05000000000000000000" pitchFamily="2" charset="2"/>
              <a:buChar char="Ø"/>
              <a:defRPr/>
            </a:pPr>
            <a:endParaRPr kumimoji="0" lang="en-US" altLang="zh-CN" sz="20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pic>
        <p:nvPicPr>
          <p:cNvPr id="5" name="图片 4">
            <a:extLst>
              <a:ext uri="{FF2B5EF4-FFF2-40B4-BE49-F238E27FC236}">
                <a16:creationId xmlns:a16="http://schemas.microsoft.com/office/drawing/2014/main" id="{7BB67C30-58A9-22A1-E0C9-90FFF589DD51}"/>
              </a:ext>
            </a:extLst>
          </p:cNvPr>
          <p:cNvPicPr>
            <a:picLocks noChangeAspect="1"/>
          </p:cNvPicPr>
          <p:nvPr/>
        </p:nvPicPr>
        <p:blipFill>
          <a:blip r:embed="rId2"/>
          <a:stretch>
            <a:fillRect/>
          </a:stretch>
        </p:blipFill>
        <p:spPr>
          <a:xfrm>
            <a:off x="4839855" y="166255"/>
            <a:ext cx="6908800" cy="5307199"/>
          </a:xfrm>
          <a:prstGeom prst="rect">
            <a:avLst/>
          </a:prstGeom>
        </p:spPr>
      </p:pic>
      <p:pic>
        <p:nvPicPr>
          <p:cNvPr id="7" name="图片 6">
            <a:extLst>
              <a:ext uri="{FF2B5EF4-FFF2-40B4-BE49-F238E27FC236}">
                <a16:creationId xmlns:a16="http://schemas.microsoft.com/office/drawing/2014/main" id="{0BF84BFF-14B6-D2A7-E2D2-05D8F046EEE2}"/>
              </a:ext>
            </a:extLst>
          </p:cNvPr>
          <p:cNvPicPr>
            <a:picLocks noChangeAspect="1"/>
          </p:cNvPicPr>
          <p:nvPr/>
        </p:nvPicPr>
        <p:blipFill>
          <a:blip r:embed="rId3"/>
          <a:stretch>
            <a:fillRect/>
          </a:stretch>
        </p:blipFill>
        <p:spPr>
          <a:xfrm>
            <a:off x="1353992" y="5936672"/>
            <a:ext cx="7674353" cy="539196"/>
          </a:xfrm>
          <a:prstGeom prst="rect">
            <a:avLst/>
          </a:prstGeom>
        </p:spPr>
      </p:pic>
    </p:spTree>
    <p:extLst>
      <p:ext uri="{BB962C8B-B14F-4D97-AF65-F5344CB8AC3E}">
        <p14:creationId xmlns:p14="http://schemas.microsoft.com/office/powerpoint/2010/main" val="3367829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7D18CF9-4100-FE2D-CFC5-6E8DA97A6CC4}"/>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1D5B1CF3-1EA0-48F0-5B9D-880CCAC954FC}"/>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机器学习</a:t>
            </a:r>
            <a:r>
              <a:rPr lang="en-US" altLang="zh-CN" sz="3200" b="1" dirty="0">
                <a:solidFill>
                  <a:srgbClr val="002060"/>
                </a:solidFill>
                <a:latin typeface="微软雅黑 Light" panose="020B0502040204020203" pitchFamily="34" charset="-122"/>
                <a:ea typeface="微软雅黑 Light" panose="020B0502040204020203" pitchFamily="34" charset="-122"/>
                <a:cs typeface="+mj-cs"/>
              </a:rPr>
              <a:t>—</a:t>
            </a:r>
            <a:r>
              <a:rPr lang="zh-CN" altLang="en-US" sz="3200" b="1" dirty="0">
                <a:solidFill>
                  <a:srgbClr val="002060"/>
                </a:solidFill>
                <a:latin typeface="微软雅黑 Light" panose="020B0502040204020203" pitchFamily="34" charset="-122"/>
                <a:ea typeface="微软雅黑 Light" panose="020B0502040204020203" pitchFamily="34" charset="-122"/>
                <a:cs typeface="+mj-cs"/>
              </a:rPr>
              <a:t>聚类方法</a:t>
            </a:r>
            <a:endParaRPr lang="zh-CN" altLang="en-US" sz="32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2EBA14E5-34F8-FB30-4006-EC5396B991C1}"/>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zh-CN" altLang="en-US" dirty="0"/>
              <a:t>聚类的含义</a:t>
            </a:r>
            <a:endParaRPr kumimoji="0" lang="zh-CN" altLang="zh-CN"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lang="zh-CN" altLang="en-US" sz="2400" dirty="0">
                <a:latin typeface="微软雅黑 Light" panose="020B0502040204020203" pitchFamily="34" charset="-122"/>
                <a:ea typeface="微软雅黑 Light" panose="020B0502040204020203" pitchFamily="34" charset="-122"/>
              </a:rPr>
              <a:t>通俗</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描述：聚类就是把一个数据集分成若干分组（分组也称为簇），聚类的评价标准是：</a:t>
            </a:r>
            <a:r>
              <a:rPr kumimoji="0" lang="zh-CN" altLang="en-US" sz="24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组内数据具有较高的相似度，组间数据具有较低的相似度</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endParaRPr kumimoji="0" lang="en-US" altLang="zh-CN"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lang="zh-CN" altLang="en-US" sz="2400" dirty="0">
                <a:latin typeface="微软雅黑 Light" panose="020B0502040204020203" pitchFamily="34" charset="-122"/>
                <a:ea typeface="微软雅黑 Light" panose="020B0502040204020203" pitchFamily="34" charset="-122"/>
              </a:rPr>
              <a:t>形式化定义：给定一个有</a:t>
            </a:r>
            <a:r>
              <a:rPr lang="en-US" altLang="zh-CN" sz="2400" dirty="0">
                <a:latin typeface="微软雅黑 Light" panose="020B0502040204020203" pitchFamily="34" charset="-122"/>
                <a:ea typeface="微软雅黑 Light" panose="020B0502040204020203" pitchFamily="34" charset="-122"/>
              </a:rPr>
              <a:t>n</a:t>
            </a:r>
            <a:r>
              <a:rPr lang="zh-CN" altLang="en-US" sz="2400" dirty="0">
                <a:latin typeface="微软雅黑 Light" panose="020B0502040204020203" pitchFamily="34" charset="-122"/>
                <a:ea typeface="微软雅黑 Light" panose="020B0502040204020203" pitchFamily="34" charset="-122"/>
              </a:rPr>
              <a:t>个样本的数据集，将其划分为</a:t>
            </a:r>
            <a:r>
              <a:rPr lang="en-US" altLang="zh-CN" sz="2400" dirty="0">
                <a:latin typeface="微软雅黑 Light" panose="020B0502040204020203" pitchFamily="34" charset="-122"/>
                <a:ea typeface="微软雅黑 Light" panose="020B0502040204020203" pitchFamily="34" charset="-122"/>
              </a:rPr>
              <a:t>k</a:t>
            </a:r>
            <a:r>
              <a:rPr lang="zh-CN" altLang="en-US" sz="2400" dirty="0">
                <a:latin typeface="微软雅黑 Light" panose="020B0502040204020203" pitchFamily="34" charset="-122"/>
                <a:ea typeface="微软雅黑 Light" panose="020B0502040204020203" pitchFamily="34" charset="-122"/>
              </a:rPr>
              <a:t>个分组，且这</a:t>
            </a:r>
            <a:r>
              <a:rPr lang="en-US" altLang="zh-CN" sz="2400" dirty="0">
                <a:latin typeface="微软雅黑 Light" panose="020B0502040204020203" pitchFamily="34" charset="-122"/>
                <a:ea typeface="微软雅黑 Light" panose="020B0502040204020203" pitchFamily="34" charset="-122"/>
              </a:rPr>
              <a:t>k</a:t>
            </a:r>
            <a:r>
              <a:rPr lang="zh-CN" altLang="en-US" sz="2400" dirty="0">
                <a:latin typeface="微软雅黑 Light" panose="020B0502040204020203" pitchFamily="34" charset="-122"/>
                <a:ea typeface="微软雅黑 Light" panose="020B0502040204020203" pitchFamily="34" charset="-122"/>
              </a:rPr>
              <a:t>个分组满足条件：</a:t>
            </a:r>
            <a:r>
              <a:rPr lang="zh-CN" altLang="en-US" sz="2400" dirty="0">
                <a:solidFill>
                  <a:srgbClr val="00B050"/>
                </a:solidFill>
                <a:latin typeface="微软雅黑 Light" panose="020B0502040204020203" pitchFamily="34" charset="-122"/>
                <a:ea typeface="微软雅黑 Light" panose="020B0502040204020203" pitchFamily="34" charset="-122"/>
              </a:rPr>
              <a:t>（</a:t>
            </a:r>
            <a:r>
              <a:rPr lang="en-US" altLang="zh-CN" sz="2400" dirty="0">
                <a:solidFill>
                  <a:srgbClr val="00B050"/>
                </a:solidFill>
                <a:latin typeface="微软雅黑 Light" panose="020B0502040204020203" pitchFamily="34" charset="-122"/>
                <a:ea typeface="微软雅黑 Light" panose="020B0502040204020203" pitchFamily="34" charset="-122"/>
              </a:rPr>
              <a:t>1</a:t>
            </a:r>
            <a:r>
              <a:rPr lang="zh-CN" altLang="en-US" sz="2400" dirty="0">
                <a:solidFill>
                  <a:srgbClr val="00B050"/>
                </a:solidFill>
                <a:latin typeface="微软雅黑 Light" panose="020B0502040204020203" pitchFamily="34" charset="-122"/>
                <a:ea typeface="微软雅黑 Light" panose="020B0502040204020203" pitchFamily="34" charset="-122"/>
              </a:rPr>
              <a:t>）每一个分组至少包含一个样本；（</a:t>
            </a:r>
            <a:r>
              <a:rPr lang="en-US" altLang="zh-CN" sz="2400" dirty="0">
                <a:solidFill>
                  <a:srgbClr val="00B050"/>
                </a:solidFill>
                <a:latin typeface="微软雅黑 Light" panose="020B0502040204020203" pitchFamily="34" charset="-122"/>
                <a:ea typeface="微软雅黑 Light" panose="020B0502040204020203" pitchFamily="34" charset="-122"/>
              </a:rPr>
              <a:t>2</a:t>
            </a:r>
            <a:r>
              <a:rPr lang="zh-CN" altLang="en-US" sz="2400" dirty="0">
                <a:solidFill>
                  <a:srgbClr val="00B050"/>
                </a:solidFill>
                <a:latin typeface="微软雅黑 Light" panose="020B0502040204020203" pitchFamily="34" charset="-122"/>
                <a:ea typeface="微软雅黑 Light" panose="020B0502040204020203" pitchFamily="34" charset="-122"/>
              </a:rPr>
              <a:t>）每一个样本属于且仅属于一个分组。</a:t>
            </a:r>
            <a:endParaRPr lang="en-US" altLang="zh-CN" sz="2400" dirty="0">
              <a:solidFill>
                <a:srgbClr val="00B050"/>
              </a:solidFill>
              <a:latin typeface="微软雅黑 Light" panose="020B0502040204020203" pitchFamily="34" charset="-122"/>
              <a:ea typeface="微软雅黑 Light" panose="020B0502040204020203" pitchFamily="34" charset="-122"/>
            </a:endParaRPr>
          </a:p>
          <a:p>
            <a:pPr lvl="0">
              <a:lnSpc>
                <a:spcPct val="114000"/>
              </a:lnSpc>
              <a:spcBef>
                <a:spcPts val="600"/>
              </a:spcBef>
              <a:defRPr/>
            </a:pPr>
            <a:r>
              <a:rPr lang="en-US" altLang="zh-CN" dirty="0"/>
              <a:t>k-</a:t>
            </a:r>
            <a:r>
              <a:rPr lang="zh-CN" altLang="en-US" dirty="0"/>
              <a:t>均值聚类方法的基本思路</a:t>
            </a:r>
            <a:endParaRPr lang="zh-CN" altLang="zh-CN" dirty="0"/>
          </a:p>
          <a:p>
            <a:pPr marL="828000" lvl="1" indent="-396000">
              <a:lnSpc>
                <a:spcPct val="113000"/>
              </a:lnSpc>
              <a:spcBef>
                <a:spcPts val="600"/>
              </a:spcBef>
              <a:buClr>
                <a:srgbClr val="ED7D31"/>
              </a:buClr>
              <a:defRPr/>
            </a:pPr>
            <a:r>
              <a:rPr lang="zh-CN" altLang="en-US" sz="2400" dirty="0">
                <a:latin typeface="微软雅黑 Light" panose="020B0502040204020203" pitchFamily="34" charset="-122"/>
                <a:ea typeface="微软雅黑 Light" panose="020B0502040204020203" pitchFamily="34" charset="-122"/>
              </a:rPr>
              <a:t>对于</a:t>
            </a:r>
            <a:r>
              <a:rPr lang="en-US" altLang="zh-CN" sz="2400" dirty="0">
                <a:latin typeface="微软雅黑 Light" panose="020B0502040204020203" pitchFamily="34" charset="-122"/>
                <a:ea typeface="微软雅黑 Light" panose="020B0502040204020203" pitchFamily="34" charset="-122"/>
              </a:rPr>
              <a:t>n</a:t>
            </a:r>
            <a:r>
              <a:rPr lang="zh-CN" altLang="en-US" sz="2400" dirty="0">
                <a:latin typeface="微软雅黑 Light" panose="020B0502040204020203" pitchFamily="34" charset="-122"/>
                <a:ea typeface="微软雅黑 Light" panose="020B0502040204020203" pitchFamily="34" charset="-122"/>
              </a:rPr>
              <a:t>个样本的数据集和给定的分组个数</a:t>
            </a:r>
            <a:r>
              <a:rPr lang="en-US" altLang="zh-CN" sz="2400" dirty="0">
                <a:latin typeface="微软雅黑 Light" panose="020B0502040204020203" pitchFamily="34" charset="-122"/>
                <a:ea typeface="微软雅黑 Light" panose="020B0502040204020203" pitchFamily="34" charset="-122"/>
              </a:rPr>
              <a:t>k</a:t>
            </a:r>
            <a:r>
              <a:rPr lang="zh-CN" altLang="en-US" sz="2400" dirty="0">
                <a:latin typeface="微软雅黑 Light" panose="020B0502040204020203" pitchFamily="34" charset="-122"/>
                <a:ea typeface="微软雅黑 Light" panose="020B0502040204020203" pitchFamily="34" charset="-122"/>
              </a:rPr>
              <a:t>，</a:t>
            </a:r>
            <a:r>
              <a:rPr lang="zh-CN" altLang="en-US" sz="2400" dirty="0">
                <a:solidFill>
                  <a:srgbClr val="C00000"/>
                </a:solidFill>
                <a:latin typeface="微软雅黑 Light" panose="020B0502040204020203" pitchFamily="34" charset="-122"/>
                <a:ea typeface="微软雅黑 Light" panose="020B0502040204020203" pitchFamily="34" charset="-122"/>
              </a:rPr>
              <a:t>首先给出一个初始的划分分组</a:t>
            </a:r>
            <a:r>
              <a:rPr lang="zh-CN" altLang="en-US" sz="2400" dirty="0">
                <a:latin typeface="微软雅黑 Light" panose="020B0502040204020203" pitchFamily="34" charset="-122"/>
                <a:ea typeface="微软雅黑 Light" panose="020B0502040204020203" pitchFamily="34" charset="-122"/>
              </a:rPr>
              <a:t>，之后</a:t>
            </a:r>
            <a:r>
              <a:rPr lang="zh-CN" altLang="en-US" sz="2400" dirty="0">
                <a:solidFill>
                  <a:srgbClr val="00B050"/>
                </a:solidFill>
                <a:latin typeface="微软雅黑 Light" panose="020B0502040204020203" pitchFamily="34" charset="-122"/>
                <a:ea typeface="微软雅黑 Light" panose="020B0502040204020203" pitchFamily="34" charset="-122"/>
              </a:rPr>
              <a:t>通过反复迭代的方式改变分组</a:t>
            </a:r>
            <a:r>
              <a:rPr lang="zh-CN" altLang="en-US" sz="2400" dirty="0">
                <a:latin typeface="微软雅黑 Light" panose="020B0502040204020203" pitchFamily="34" charset="-122"/>
                <a:ea typeface="微软雅黑 Light" panose="020B0502040204020203" pitchFamily="34" charset="-122"/>
              </a:rPr>
              <a:t>，</a:t>
            </a:r>
            <a:r>
              <a:rPr lang="zh-CN" altLang="en-US" sz="2400" dirty="0">
                <a:solidFill>
                  <a:srgbClr val="00B050"/>
                </a:solidFill>
                <a:latin typeface="微软雅黑 Light" panose="020B0502040204020203" pitchFamily="34" charset="-122"/>
                <a:ea typeface="微软雅黑 Light" panose="020B0502040204020203" pitchFamily="34" charset="-122"/>
              </a:rPr>
              <a:t>使得每一次改进之后的分组都较前一次更好，直至分组不再发生变化</a:t>
            </a:r>
            <a:r>
              <a:rPr lang="zh-CN" altLang="en-US" sz="2400" dirty="0">
                <a:latin typeface="微软雅黑 Light" panose="020B0502040204020203" pitchFamily="34" charset="-122"/>
                <a:ea typeface="微软雅黑 Light" panose="020B0502040204020203" pitchFamily="34" charset="-122"/>
              </a:rPr>
              <a:t>。</a:t>
            </a:r>
            <a:endParaRPr lang="en-US" altLang="zh-CN" sz="2400" dirty="0">
              <a:latin typeface="微软雅黑 Light" panose="020B0502040204020203" pitchFamily="34" charset="-122"/>
              <a:ea typeface="微软雅黑 Light" panose="020B0502040204020203" pitchFamily="34" charset="-122"/>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endParaRPr lang="en-US" altLang="zh-CN" sz="2400" dirty="0">
              <a:solidFill>
                <a:srgbClr val="00B050"/>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9880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C7A5FD4-14BF-CF95-608C-9C313D4FD17C}"/>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28C15A85-2CBA-1FBA-E10F-FE152E16EA86}"/>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机器学习</a:t>
            </a:r>
            <a:r>
              <a:rPr lang="en-US" altLang="zh-CN" sz="3200" b="1" dirty="0">
                <a:solidFill>
                  <a:srgbClr val="002060"/>
                </a:solidFill>
                <a:latin typeface="微软雅黑 Light" panose="020B0502040204020203" pitchFamily="34" charset="-122"/>
                <a:ea typeface="微软雅黑 Light" panose="020B0502040204020203" pitchFamily="34" charset="-122"/>
                <a:cs typeface="+mj-cs"/>
              </a:rPr>
              <a:t>—</a:t>
            </a:r>
            <a:r>
              <a:rPr lang="zh-CN" altLang="en-US" sz="3200" b="1" dirty="0">
                <a:solidFill>
                  <a:srgbClr val="002060"/>
                </a:solidFill>
                <a:latin typeface="微软雅黑 Light" panose="020B0502040204020203" pitchFamily="34" charset="-122"/>
                <a:ea typeface="微软雅黑 Light" panose="020B0502040204020203" pitchFamily="34" charset="-122"/>
                <a:cs typeface="+mj-cs"/>
              </a:rPr>
              <a:t>聚类方法</a:t>
            </a:r>
            <a:endParaRPr lang="zh-CN" altLang="en-US" sz="32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E4E90674-6F72-2602-248C-47FFF801BABF}"/>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en-US" altLang="zh-CN" dirty="0"/>
              <a:t>k-</a:t>
            </a:r>
            <a:r>
              <a:rPr lang="zh-CN" altLang="en-US" dirty="0"/>
              <a:t>均值聚类方法的具体步骤</a:t>
            </a:r>
            <a:endParaRPr lang="zh-CN" altLang="zh-CN" dirty="0"/>
          </a:p>
          <a:p>
            <a:pPr marL="432000" marR="0" lvl="1" indent="0" algn="just" defTabSz="914095" rtl="0" eaLnBrk="1" fontAlgn="auto" latinLnBrk="0" hangingPunct="1">
              <a:lnSpc>
                <a:spcPct val="113000"/>
              </a:lnSpc>
              <a:spcBef>
                <a:spcPts val="900"/>
              </a:spcBef>
              <a:spcAft>
                <a:spcPts val="0"/>
              </a:spcAft>
              <a:buClr>
                <a:srgbClr val="ED7D31"/>
              </a:buClr>
              <a:buSzTx/>
              <a:buNone/>
              <a:tabLst/>
              <a:defRPr/>
            </a:pPr>
            <a:r>
              <a:rPr lang="zh-CN" altLang="en-US" sz="2400" dirty="0">
                <a:solidFill>
                  <a:srgbClr val="C00000"/>
                </a:solidFill>
                <a:latin typeface="微软雅黑 Light" panose="020B0502040204020203" pitchFamily="34" charset="-122"/>
                <a:ea typeface="微软雅黑 Light" panose="020B0502040204020203" pitchFamily="34" charset="-122"/>
              </a:rPr>
              <a:t>（</a:t>
            </a:r>
            <a:r>
              <a:rPr lang="en-US" altLang="zh-CN" sz="2400" dirty="0">
                <a:solidFill>
                  <a:srgbClr val="C00000"/>
                </a:solidFill>
                <a:latin typeface="微软雅黑 Light" panose="020B0502040204020203" pitchFamily="34" charset="-122"/>
                <a:ea typeface="微软雅黑 Light" panose="020B0502040204020203" pitchFamily="34" charset="-122"/>
              </a:rPr>
              <a:t>1</a:t>
            </a:r>
            <a:r>
              <a:rPr lang="zh-CN" altLang="en-US" sz="2400" dirty="0">
                <a:solidFill>
                  <a:srgbClr val="C00000"/>
                </a:solidFill>
                <a:latin typeface="微软雅黑 Light" panose="020B0502040204020203" pitchFamily="34" charset="-122"/>
                <a:ea typeface="微软雅黑 Light" panose="020B0502040204020203" pitchFamily="34" charset="-122"/>
              </a:rPr>
              <a:t>）从</a:t>
            </a:r>
            <a:r>
              <a:rPr lang="en-US" altLang="zh-CN" sz="2400" dirty="0">
                <a:solidFill>
                  <a:srgbClr val="C00000"/>
                </a:solidFill>
                <a:latin typeface="微软雅黑 Light" panose="020B0502040204020203" pitchFamily="34" charset="-122"/>
                <a:ea typeface="微软雅黑 Light" panose="020B0502040204020203" pitchFamily="34" charset="-122"/>
              </a:rPr>
              <a:t>n</a:t>
            </a:r>
            <a:r>
              <a:rPr lang="zh-CN" altLang="en-US" sz="2400" dirty="0">
                <a:solidFill>
                  <a:srgbClr val="C00000"/>
                </a:solidFill>
                <a:latin typeface="微软雅黑 Light" panose="020B0502040204020203" pitchFamily="34" charset="-122"/>
                <a:ea typeface="微软雅黑 Light" panose="020B0502040204020203" pitchFamily="34" charset="-122"/>
              </a:rPr>
              <a:t>个样本中随机选择</a:t>
            </a:r>
            <a:r>
              <a:rPr lang="en-US" altLang="zh-CN" sz="2400" dirty="0">
                <a:solidFill>
                  <a:srgbClr val="C00000"/>
                </a:solidFill>
                <a:latin typeface="微软雅黑 Light" panose="020B0502040204020203" pitchFamily="34" charset="-122"/>
                <a:ea typeface="微软雅黑 Light" panose="020B0502040204020203" pitchFamily="34" charset="-122"/>
              </a:rPr>
              <a:t>k</a:t>
            </a:r>
            <a:r>
              <a:rPr lang="zh-CN" altLang="en-US" sz="2400" dirty="0">
                <a:solidFill>
                  <a:srgbClr val="C00000"/>
                </a:solidFill>
                <a:latin typeface="微软雅黑 Light" panose="020B0502040204020203" pitchFamily="34" charset="-122"/>
                <a:ea typeface="微软雅黑 Light" panose="020B0502040204020203" pitchFamily="34" charset="-122"/>
              </a:rPr>
              <a:t>个样本，作为</a:t>
            </a:r>
            <a:r>
              <a:rPr lang="en-US" altLang="zh-CN" sz="2400" dirty="0">
                <a:solidFill>
                  <a:srgbClr val="C00000"/>
                </a:solidFill>
                <a:latin typeface="微软雅黑 Light" panose="020B0502040204020203" pitchFamily="34" charset="-122"/>
                <a:ea typeface="微软雅黑 Light" panose="020B0502040204020203" pitchFamily="34" charset="-122"/>
              </a:rPr>
              <a:t>k</a:t>
            </a:r>
            <a:r>
              <a:rPr lang="zh-CN" altLang="en-US" sz="2400" dirty="0">
                <a:solidFill>
                  <a:srgbClr val="C00000"/>
                </a:solidFill>
                <a:latin typeface="微软雅黑 Light" panose="020B0502040204020203" pitchFamily="34" charset="-122"/>
                <a:ea typeface="微软雅黑 Light" panose="020B0502040204020203" pitchFamily="34" charset="-122"/>
              </a:rPr>
              <a:t>个分组的初始中心；</a:t>
            </a:r>
          </a:p>
          <a:p>
            <a:pPr marL="432000" marR="0" lvl="1" indent="0" algn="just" defTabSz="914095" rtl="0" eaLnBrk="1" fontAlgn="auto" latinLnBrk="0" hangingPunct="1">
              <a:lnSpc>
                <a:spcPct val="113000"/>
              </a:lnSpc>
              <a:spcBef>
                <a:spcPts val="900"/>
              </a:spcBef>
              <a:spcAft>
                <a:spcPts val="0"/>
              </a:spcAft>
              <a:buClr>
                <a:srgbClr val="ED7D31"/>
              </a:buClr>
              <a:buSzTx/>
              <a:buNone/>
              <a:tabLst/>
              <a:defRPr/>
            </a:pPr>
            <a:r>
              <a:rPr lang="zh-CN" altLang="en-US" sz="2300" spc="-100" dirty="0">
                <a:latin typeface="微软雅黑 Light" panose="020B0502040204020203" pitchFamily="34" charset="-122"/>
                <a:ea typeface="微软雅黑 Light" panose="020B0502040204020203" pitchFamily="34" charset="-122"/>
              </a:rPr>
              <a:t>（</a:t>
            </a:r>
            <a:r>
              <a:rPr lang="en-US" altLang="zh-CN" sz="2300" spc="-100" dirty="0">
                <a:latin typeface="微软雅黑 Light" panose="020B0502040204020203" pitchFamily="34" charset="-122"/>
                <a:ea typeface="微软雅黑 Light" panose="020B0502040204020203" pitchFamily="34" charset="-122"/>
              </a:rPr>
              <a:t>2</a:t>
            </a:r>
            <a:r>
              <a:rPr lang="zh-CN" altLang="en-US" sz="2300" spc="-100" dirty="0">
                <a:latin typeface="微软雅黑 Light" panose="020B0502040204020203" pitchFamily="34" charset="-122"/>
                <a:ea typeface="微软雅黑 Light" panose="020B0502040204020203" pitchFamily="34" charset="-122"/>
              </a:rPr>
              <a:t>）对其余的每个样本，根据其与各个分组中心的距离，将它分给距离最近的分组；</a:t>
            </a:r>
          </a:p>
          <a:p>
            <a:pPr marL="432000" marR="0" lvl="1" indent="0" algn="just" defTabSz="914095" rtl="0" eaLnBrk="1" fontAlgn="auto" latinLnBrk="0" hangingPunct="1">
              <a:lnSpc>
                <a:spcPct val="113000"/>
              </a:lnSpc>
              <a:spcBef>
                <a:spcPts val="900"/>
              </a:spcBef>
              <a:spcAft>
                <a:spcPts val="0"/>
              </a:spcAft>
              <a:buClr>
                <a:srgbClr val="ED7D31"/>
              </a:buClr>
              <a:buSzTx/>
              <a:buNone/>
              <a:tabLst/>
              <a:defRPr/>
            </a:pPr>
            <a:r>
              <a:rPr lang="zh-CN" altLang="en-US" sz="2400" dirty="0">
                <a:solidFill>
                  <a:srgbClr val="00B050"/>
                </a:solidFill>
                <a:latin typeface="微软雅黑 Light" panose="020B0502040204020203" pitchFamily="34" charset="-122"/>
                <a:ea typeface="微软雅黑 Light" panose="020B0502040204020203" pitchFamily="34" charset="-122"/>
              </a:rPr>
              <a:t>（</a:t>
            </a:r>
            <a:r>
              <a:rPr lang="en-US" altLang="zh-CN" sz="2400" dirty="0">
                <a:solidFill>
                  <a:srgbClr val="00B050"/>
                </a:solidFill>
                <a:latin typeface="微软雅黑 Light" panose="020B0502040204020203" pitchFamily="34" charset="-122"/>
                <a:ea typeface="微软雅黑 Light" panose="020B0502040204020203" pitchFamily="34" charset="-122"/>
              </a:rPr>
              <a:t>3</a:t>
            </a:r>
            <a:r>
              <a:rPr lang="zh-CN" altLang="en-US" sz="2400" dirty="0">
                <a:solidFill>
                  <a:srgbClr val="00B050"/>
                </a:solidFill>
                <a:latin typeface="微软雅黑 Light" panose="020B0502040204020203" pitchFamily="34" charset="-122"/>
                <a:ea typeface="微软雅黑 Light" panose="020B0502040204020203" pitchFamily="34" charset="-122"/>
              </a:rPr>
              <a:t>）重新计算每个分组中所有样本的平均值作为新的分组中心；</a:t>
            </a:r>
          </a:p>
          <a:p>
            <a:pPr marL="432000" marR="0" lvl="1" indent="0" algn="just" defTabSz="914095" rtl="0" eaLnBrk="1" fontAlgn="auto" latinLnBrk="0" hangingPunct="1">
              <a:lnSpc>
                <a:spcPct val="113000"/>
              </a:lnSpc>
              <a:spcBef>
                <a:spcPts val="900"/>
              </a:spcBef>
              <a:spcAft>
                <a:spcPts val="0"/>
              </a:spcAft>
              <a:buClr>
                <a:srgbClr val="ED7D31"/>
              </a:buClr>
              <a:buSzTx/>
              <a:buNone/>
              <a:tabLst/>
              <a:defRPr/>
            </a:pPr>
            <a:r>
              <a:rPr lang="zh-CN" altLang="en-US" sz="2400" dirty="0">
                <a:latin typeface="微软雅黑 Light" panose="020B0502040204020203" pitchFamily="34" charset="-122"/>
                <a:ea typeface="微软雅黑 Light" panose="020B0502040204020203" pitchFamily="34" charset="-122"/>
              </a:rPr>
              <a:t>（</a:t>
            </a:r>
            <a:r>
              <a:rPr lang="en-US" altLang="zh-CN" sz="2400" dirty="0">
                <a:latin typeface="微软雅黑 Light" panose="020B0502040204020203" pitchFamily="34" charset="-122"/>
                <a:ea typeface="微软雅黑 Light" panose="020B0502040204020203" pitchFamily="34" charset="-122"/>
              </a:rPr>
              <a:t>4</a:t>
            </a:r>
            <a:r>
              <a:rPr lang="zh-CN" altLang="en-US" sz="2400" dirty="0">
                <a:latin typeface="微软雅黑 Light" panose="020B0502040204020203" pitchFamily="34" charset="-122"/>
                <a:ea typeface="微软雅黑 Light" panose="020B0502040204020203" pitchFamily="34" charset="-122"/>
              </a:rPr>
              <a:t>）重复步骤（</a:t>
            </a:r>
            <a:r>
              <a:rPr lang="en-US" altLang="zh-CN" sz="2400" dirty="0">
                <a:latin typeface="微软雅黑 Light" panose="020B0502040204020203" pitchFamily="34" charset="-122"/>
                <a:ea typeface="微软雅黑 Light" panose="020B0502040204020203" pitchFamily="34" charset="-122"/>
              </a:rPr>
              <a:t>2</a:t>
            </a:r>
            <a:r>
              <a:rPr lang="zh-CN" altLang="en-US" sz="2400" dirty="0">
                <a:latin typeface="微软雅黑 Light" panose="020B0502040204020203" pitchFamily="34" charset="-122"/>
                <a:ea typeface="微软雅黑 Light" panose="020B0502040204020203" pitchFamily="34" charset="-122"/>
              </a:rPr>
              <a:t>）和（</a:t>
            </a:r>
            <a:r>
              <a:rPr lang="en-US" altLang="zh-CN" sz="2400" dirty="0">
                <a:latin typeface="微软雅黑 Light" panose="020B0502040204020203" pitchFamily="34" charset="-122"/>
                <a:ea typeface="微软雅黑 Light" panose="020B0502040204020203" pitchFamily="34" charset="-122"/>
              </a:rPr>
              <a:t>3</a:t>
            </a:r>
            <a:r>
              <a:rPr lang="zh-CN" altLang="en-US" sz="2400" dirty="0">
                <a:latin typeface="微软雅黑 Light" panose="020B0502040204020203" pitchFamily="34" charset="-122"/>
                <a:ea typeface="微软雅黑 Light" panose="020B0502040204020203" pitchFamily="34" charset="-122"/>
              </a:rPr>
              <a:t>），直到所有分组内的样本不再变化；</a:t>
            </a:r>
          </a:p>
          <a:p>
            <a:pPr marL="432000" marR="0" lvl="1" indent="0" algn="just" defTabSz="914095" rtl="0" eaLnBrk="1" fontAlgn="auto" latinLnBrk="0" hangingPunct="1">
              <a:lnSpc>
                <a:spcPct val="113000"/>
              </a:lnSpc>
              <a:spcBef>
                <a:spcPts val="900"/>
              </a:spcBef>
              <a:spcAft>
                <a:spcPts val="0"/>
              </a:spcAft>
              <a:buClr>
                <a:srgbClr val="ED7D31"/>
              </a:buClr>
              <a:buSzTx/>
              <a:buNone/>
              <a:tabLst/>
              <a:defRPr/>
            </a:pPr>
            <a:r>
              <a:rPr lang="zh-CN" altLang="en-US" sz="2400" dirty="0">
                <a:solidFill>
                  <a:srgbClr val="C00000"/>
                </a:solidFill>
                <a:latin typeface="微软雅黑 Light" panose="020B0502040204020203" pitchFamily="34" charset="-122"/>
                <a:ea typeface="微软雅黑 Light" panose="020B0502040204020203" pitchFamily="34" charset="-122"/>
              </a:rPr>
              <a:t>（</a:t>
            </a:r>
            <a:r>
              <a:rPr lang="en-US" altLang="zh-CN" sz="2400" dirty="0">
                <a:solidFill>
                  <a:srgbClr val="C00000"/>
                </a:solidFill>
                <a:latin typeface="微软雅黑 Light" panose="020B0502040204020203" pitchFamily="34" charset="-122"/>
                <a:ea typeface="微软雅黑 Light" panose="020B0502040204020203" pitchFamily="34" charset="-122"/>
              </a:rPr>
              <a:t>5</a:t>
            </a:r>
            <a:r>
              <a:rPr lang="zh-CN" altLang="en-US" sz="2400" dirty="0">
                <a:solidFill>
                  <a:srgbClr val="C00000"/>
                </a:solidFill>
                <a:latin typeface="微软雅黑 Light" panose="020B0502040204020203" pitchFamily="34" charset="-122"/>
                <a:ea typeface="微软雅黑 Light" panose="020B0502040204020203" pitchFamily="34" charset="-122"/>
              </a:rPr>
              <a:t>）</a:t>
            </a:r>
            <a:r>
              <a:rPr lang="en-US" altLang="zh-CN" sz="2400" dirty="0">
                <a:solidFill>
                  <a:srgbClr val="C00000"/>
                </a:solidFill>
                <a:latin typeface="微软雅黑 Light" panose="020B0502040204020203" pitchFamily="34" charset="-122"/>
                <a:ea typeface="微软雅黑 Light" panose="020B0502040204020203" pitchFamily="34" charset="-122"/>
              </a:rPr>
              <a:t>k</a:t>
            </a:r>
            <a:r>
              <a:rPr lang="zh-CN" altLang="en-US" sz="2400" dirty="0">
                <a:solidFill>
                  <a:srgbClr val="C00000"/>
                </a:solidFill>
                <a:latin typeface="微软雅黑 Light" panose="020B0502040204020203" pitchFamily="34" charset="-122"/>
                <a:ea typeface="微软雅黑 Light" panose="020B0502040204020203" pitchFamily="34" charset="-122"/>
              </a:rPr>
              <a:t>个分组的样本就是聚类的结果。</a:t>
            </a: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endParaRPr lang="en-US" altLang="zh-CN" sz="24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41054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1D3E747-3832-E0CF-D8FC-484355F7EC80}"/>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0DC201E9-F356-AA7A-A18D-17C4BFF3B673}"/>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机器学习</a:t>
            </a:r>
            <a:r>
              <a:rPr lang="en-US" altLang="zh-CN" sz="3200" b="1" dirty="0">
                <a:solidFill>
                  <a:srgbClr val="002060"/>
                </a:solidFill>
                <a:latin typeface="微软雅黑 Light" panose="020B0502040204020203" pitchFamily="34" charset="-122"/>
                <a:ea typeface="微软雅黑 Light" panose="020B0502040204020203" pitchFamily="34" charset="-122"/>
                <a:cs typeface="+mj-cs"/>
              </a:rPr>
              <a:t>—</a:t>
            </a:r>
            <a:r>
              <a:rPr lang="zh-CN" altLang="en-US" sz="3200" b="1" dirty="0">
                <a:solidFill>
                  <a:srgbClr val="002060"/>
                </a:solidFill>
                <a:latin typeface="微软雅黑 Light" panose="020B0502040204020203" pitchFamily="34" charset="-122"/>
                <a:ea typeface="微软雅黑 Light" panose="020B0502040204020203" pitchFamily="34" charset="-122"/>
                <a:cs typeface="+mj-cs"/>
              </a:rPr>
              <a:t>聚类方法</a:t>
            </a:r>
            <a:endParaRPr lang="zh-CN" altLang="en-US" sz="32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A56990DE-4D60-8FC8-C903-645C82A9DE8A}"/>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en-US" altLang="zh-CN" dirty="0"/>
              <a:t>k-</a:t>
            </a:r>
            <a:r>
              <a:rPr lang="zh-CN" altLang="en-US" dirty="0"/>
              <a:t>中心点聚类方法的基本思路</a:t>
            </a:r>
            <a:endParaRPr kumimoji="0" lang="zh-CN" altLang="zh-CN"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4000"/>
              </a:lnSpc>
              <a:spcBef>
                <a:spcPts val="900"/>
              </a:spcBef>
              <a:spcAft>
                <a:spcPts val="0"/>
              </a:spcAft>
              <a:buClr>
                <a:srgbClr val="ED7D31"/>
              </a:buClr>
              <a:buSzTx/>
              <a:buFont typeface="Wingdings" panose="05000000000000000000" pitchFamily="2" charset="2"/>
              <a:buChar char="Ø"/>
              <a:tabLst/>
              <a:defRPr/>
            </a:pPr>
            <a:r>
              <a:rPr lang="zh-CN" altLang="en-US" sz="2400" dirty="0">
                <a:latin typeface="微软雅黑 Light" panose="020B0502040204020203" pitchFamily="34" charset="-122"/>
                <a:ea typeface="微软雅黑 Light" panose="020B0502040204020203" pitchFamily="34" charset="-122"/>
              </a:rPr>
              <a:t>首先随机选择</a:t>
            </a:r>
            <a:r>
              <a:rPr lang="en-US" altLang="zh-CN" sz="2400" dirty="0">
                <a:latin typeface="微软雅黑 Light" panose="020B0502040204020203" pitchFamily="34" charset="-122"/>
                <a:ea typeface="微软雅黑 Light" panose="020B0502040204020203" pitchFamily="34" charset="-122"/>
              </a:rPr>
              <a:t>k</a:t>
            </a:r>
            <a:r>
              <a:rPr lang="zh-CN" altLang="en-US" sz="2400" dirty="0">
                <a:latin typeface="微软雅黑 Light" panose="020B0502040204020203" pitchFamily="34" charset="-122"/>
                <a:ea typeface="微软雅黑 Light" panose="020B0502040204020203" pitchFamily="34" charset="-122"/>
              </a:rPr>
              <a:t>个样本作为初始中心样本，然后尝试</a:t>
            </a:r>
            <a:r>
              <a:rPr lang="zh-CN" altLang="en-US" sz="2400" dirty="0">
                <a:solidFill>
                  <a:srgbClr val="C00000"/>
                </a:solidFill>
                <a:latin typeface="微软雅黑 Light" panose="020B0502040204020203" pitchFamily="34" charset="-122"/>
                <a:ea typeface="微软雅黑 Light" panose="020B0502040204020203" pitchFamily="34" charset="-122"/>
              </a:rPr>
              <a:t>用每组的非中心样本替换中心样本</a:t>
            </a:r>
            <a:r>
              <a:rPr lang="zh-CN" altLang="en-US" sz="2400" dirty="0">
                <a:latin typeface="微软雅黑 Light" panose="020B0502040204020203" pitchFamily="34" charset="-122"/>
                <a:ea typeface="微软雅黑 Light" panose="020B0502040204020203" pitchFamily="34" charset="-122"/>
              </a:rPr>
              <a:t>，如果能改善分组效果（使各组内样本的相似度更高），就更换中心样本，反复进行这样的操作，找出最合适的</a:t>
            </a:r>
            <a:r>
              <a:rPr lang="en-US" altLang="zh-CN" sz="2400" dirty="0">
                <a:latin typeface="微软雅黑 Light" panose="020B0502040204020203" pitchFamily="34" charset="-122"/>
                <a:ea typeface="微软雅黑 Light" panose="020B0502040204020203" pitchFamily="34" charset="-122"/>
              </a:rPr>
              <a:t>k</a:t>
            </a:r>
            <a:r>
              <a:rPr lang="zh-CN" altLang="en-US" sz="2400" dirty="0">
                <a:latin typeface="微软雅黑 Light" panose="020B0502040204020203" pitchFamily="34" charset="-122"/>
                <a:ea typeface="微软雅黑 Light" panose="020B0502040204020203" pitchFamily="34" charset="-122"/>
              </a:rPr>
              <a:t>个中心样本，从而得到相应的聚类结果。</a:t>
            </a:r>
            <a:endParaRPr lang="en-US" altLang="zh-CN" sz="24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839075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A7B13C0-C588-9C0F-E382-B6CD82FFC8FE}"/>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576AD55C-5E9E-5361-F924-5655C67B6FC8}"/>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机器学习</a:t>
            </a:r>
            <a:r>
              <a:rPr lang="en-US" altLang="zh-CN" sz="3200" b="1" dirty="0">
                <a:solidFill>
                  <a:srgbClr val="002060"/>
                </a:solidFill>
                <a:latin typeface="微软雅黑 Light" panose="020B0502040204020203" pitchFamily="34" charset="-122"/>
                <a:ea typeface="微软雅黑 Light" panose="020B0502040204020203" pitchFamily="34" charset="-122"/>
                <a:cs typeface="+mj-cs"/>
              </a:rPr>
              <a:t>—</a:t>
            </a:r>
            <a:r>
              <a:rPr lang="zh-CN" altLang="en-US" sz="3200" b="1" dirty="0">
                <a:solidFill>
                  <a:srgbClr val="002060"/>
                </a:solidFill>
                <a:latin typeface="微软雅黑 Light" panose="020B0502040204020203" pitchFamily="34" charset="-122"/>
                <a:ea typeface="微软雅黑 Light" panose="020B0502040204020203" pitchFamily="34" charset="-122"/>
                <a:cs typeface="+mj-cs"/>
              </a:rPr>
              <a:t>聚类方法</a:t>
            </a:r>
            <a:endParaRPr lang="zh-CN" altLang="en-US" sz="32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C9894DA5-7C83-2B4A-41F6-32413792B011}"/>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en-US" altLang="zh-CN" dirty="0"/>
              <a:t>k-</a:t>
            </a:r>
            <a:r>
              <a:rPr lang="zh-CN" altLang="en-US" dirty="0"/>
              <a:t>中心点聚类方法的具体步骤</a:t>
            </a:r>
            <a:endParaRPr lang="zh-CN" altLang="zh-CN" dirty="0"/>
          </a:p>
          <a:p>
            <a:pPr marL="432000" marR="0" lvl="1" indent="0" algn="just" defTabSz="914095" rtl="0" eaLnBrk="1" fontAlgn="auto" latinLnBrk="0" hangingPunct="1">
              <a:lnSpc>
                <a:spcPct val="113000"/>
              </a:lnSpc>
              <a:spcBef>
                <a:spcPts val="600"/>
              </a:spcBef>
              <a:spcAft>
                <a:spcPts val="0"/>
              </a:spcAft>
              <a:buClr>
                <a:srgbClr val="ED7D31"/>
              </a:buClr>
              <a:buSzTx/>
              <a:buNone/>
              <a:tabLst/>
              <a:defRPr/>
            </a:pPr>
            <a:r>
              <a:rPr kumimoji="0" lang="zh-CN" altLang="en-US" sz="2400"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a:t>
            </a:r>
            <a:r>
              <a:rPr lang="en-US" altLang="zh-CN" sz="2400" dirty="0">
                <a:solidFill>
                  <a:srgbClr val="C00000"/>
                </a:solidFill>
                <a:latin typeface="微软雅黑 Light" panose="020B0502040204020203" pitchFamily="34" charset="-122"/>
                <a:ea typeface="微软雅黑 Light" panose="020B0502040204020203" pitchFamily="34" charset="-122"/>
              </a:rPr>
              <a:t>1</a:t>
            </a:r>
            <a:r>
              <a:rPr kumimoji="0" lang="zh-CN" altLang="en-US" sz="2400"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a:t>
            </a:r>
            <a:r>
              <a:rPr lang="zh-CN" altLang="en-US" sz="2400" dirty="0">
                <a:solidFill>
                  <a:srgbClr val="C00000"/>
                </a:solidFill>
                <a:latin typeface="微软雅黑 Light" panose="020B0502040204020203" pitchFamily="34" charset="-122"/>
                <a:ea typeface="微软雅黑 Light" panose="020B0502040204020203" pitchFamily="34" charset="-122"/>
              </a:rPr>
              <a:t>从</a:t>
            </a:r>
            <a:r>
              <a:rPr lang="en-US" altLang="zh-CN" sz="2400" dirty="0">
                <a:solidFill>
                  <a:srgbClr val="C00000"/>
                </a:solidFill>
                <a:latin typeface="微软雅黑 Light" panose="020B0502040204020203" pitchFamily="34" charset="-122"/>
                <a:ea typeface="微软雅黑 Light" panose="020B0502040204020203" pitchFamily="34" charset="-122"/>
              </a:rPr>
              <a:t>n</a:t>
            </a:r>
            <a:r>
              <a:rPr lang="zh-CN" altLang="en-US" sz="2400" dirty="0">
                <a:solidFill>
                  <a:srgbClr val="C00000"/>
                </a:solidFill>
                <a:latin typeface="微软雅黑 Light" panose="020B0502040204020203" pitchFamily="34" charset="-122"/>
                <a:ea typeface="微软雅黑 Light" panose="020B0502040204020203" pitchFamily="34" charset="-122"/>
              </a:rPr>
              <a:t>个样本中随机选择</a:t>
            </a:r>
            <a:r>
              <a:rPr lang="en-US" altLang="zh-CN" sz="2400" dirty="0">
                <a:solidFill>
                  <a:srgbClr val="C00000"/>
                </a:solidFill>
                <a:latin typeface="微软雅黑 Light" panose="020B0502040204020203" pitchFamily="34" charset="-122"/>
                <a:ea typeface="微软雅黑 Light" panose="020B0502040204020203" pitchFamily="34" charset="-122"/>
              </a:rPr>
              <a:t>k</a:t>
            </a:r>
            <a:r>
              <a:rPr lang="zh-CN" altLang="en-US" sz="2400" dirty="0">
                <a:solidFill>
                  <a:srgbClr val="C00000"/>
                </a:solidFill>
                <a:latin typeface="微软雅黑 Light" panose="020B0502040204020203" pitchFamily="34" charset="-122"/>
                <a:ea typeface="微软雅黑 Light" panose="020B0502040204020203" pitchFamily="34" charset="-122"/>
              </a:rPr>
              <a:t>个样本作为每个分组的初始中心样本；</a:t>
            </a:r>
          </a:p>
          <a:p>
            <a:pPr marL="432000" marR="0" lvl="1" indent="0" algn="just" defTabSz="914095" rtl="0" eaLnBrk="1" fontAlgn="auto" latinLnBrk="0" hangingPunct="1">
              <a:lnSpc>
                <a:spcPct val="113000"/>
              </a:lnSpc>
              <a:spcBef>
                <a:spcPts val="600"/>
              </a:spcBef>
              <a:spcAft>
                <a:spcPts val="0"/>
              </a:spcAft>
              <a:buClr>
                <a:srgbClr val="ED7D31"/>
              </a:buClr>
              <a:buSzTx/>
              <a:buNone/>
              <a:tabLst/>
              <a:defRPr/>
            </a:pPr>
            <a:r>
              <a:rPr lang="zh-CN" altLang="en-US" sz="2400" dirty="0">
                <a:latin typeface="微软雅黑 Light" panose="020B0502040204020203" pitchFamily="34" charset="-122"/>
                <a:ea typeface="微软雅黑 Light" panose="020B0502040204020203" pitchFamily="34" charset="-122"/>
              </a:rPr>
              <a:t>（</a:t>
            </a:r>
            <a:r>
              <a:rPr lang="en-US" altLang="zh-CN" sz="2400" dirty="0">
                <a:latin typeface="微软雅黑 Light" panose="020B0502040204020203" pitchFamily="34" charset="-122"/>
                <a:ea typeface="微软雅黑 Light" panose="020B0502040204020203" pitchFamily="34" charset="-122"/>
              </a:rPr>
              <a:t>2</a:t>
            </a:r>
            <a:r>
              <a:rPr lang="zh-CN" altLang="en-US" sz="2400" dirty="0">
                <a:latin typeface="微软雅黑 Light" panose="020B0502040204020203" pitchFamily="34" charset="-122"/>
                <a:ea typeface="微软雅黑 Light" panose="020B0502040204020203" pitchFamily="34" charset="-122"/>
              </a:rPr>
              <a:t>）对其余的每个非中心样本，根据其与各个分组中心的距离，将它分给距离最近的分组；</a:t>
            </a:r>
          </a:p>
          <a:p>
            <a:pPr marL="432000" marR="0" lvl="1" indent="0" algn="just" defTabSz="914095" rtl="0" eaLnBrk="1" fontAlgn="auto" latinLnBrk="0" hangingPunct="1">
              <a:lnSpc>
                <a:spcPct val="113000"/>
              </a:lnSpc>
              <a:spcBef>
                <a:spcPts val="600"/>
              </a:spcBef>
              <a:spcAft>
                <a:spcPts val="0"/>
              </a:spcAft>
              <a:buClr>
                <a:srgbClr val="ED7D31"/>
              </a:buClr>
              <a:buSzTx/>
              <a:buNone/>
              <a:tabLst/>
              <a:defRPr/>
            </a:pPr>
            <a:r>
              <a:rPr lang="zh-CN" altLang="en-US" sz="2400" dirty="0">
                <a:solidFill>
                  <a:srgbClr val="00B050"/>
                </a:solidFill>
                <a:latin typeface="微软雅黑 Light" panose="020B0502040204020203" pitchFamily="34" charset="-122"/>
                <a:ea typeface="微软雅黑 Light" panose="020B0502040204020203" pitchFamily="34" charset="-122"/>
              </a:rPr>
              <a:t>（</a:t>
            </a:r>
            <a:r>
              <a:rPr lang="en-US" altLang="zh-CN" sz="2400" dirty="0">
                <a:solidFill>
                  <a:srgbClr val="00B050"/>
                </a:solidFill>
                <a:latin typeface="微软雅黑 Light" panose="020B0502040204020203" pitchFamily="34" charset="-122"/>
                <a:ea typeface="微软雅黑 Light" panose="020B0502040204020203" pitchFamily="34" charset="-122"/>
              </a:rPr>
              <a:t>3</a:t>
            </a:r>
            <a:r>
              <a:rPr lang="zh-CN" altLang="en-US" sz="2400" dirty="0">
                <a:solidFill>
                  <a:srgbClr val="00B050"/>
                </a:solidFill>
                <a:latin typeface="微软雅黑 Light" panose="020B0502040204020203" pitchFamily="34" charset="-122"/>
                <a:ea typeface="微软雅黑 Light" panose="020B0502040204020203" pitchFamily="34" charset="-122"/>
              </a:rPr>
              <a:t>）用非中心样本替换中心样本作为分组新的中心样本；</a:t>
            </a:r>
          </a:p>
          <a:p>
            <a:pPr marL="432000" marR="0" lvl="1" indent="0" algn="just" defTabSz="914095" rtl="0" eaLnBrk="1" fontAlgn="auto" latinLnBrk="0" hangingPunct="1">
              <a:lnSpc>
                <a:spcPct val="113000"/>
              </a:lnSpc>
              <a:spcBef>
                <a:spcPts val="600"/>
              </a:spcBef>
              <a:spcAft>
                <a:spcPts val="0"/>
              </a:spcAft>
              <a:buClr>
                <a:srgbClr val="ED7D31"/>
              </a:buClr>
              <a:buSzTx/>
              <a:buNone/>
              <a:tabLst/>
              <a:defRPr/>
            </a:pPr>
            <a:r>
              <a:rPr lang="zh-CN" altLang="en-US" sz="2400" dirty="0">
                <a:latin typeface="微软雅黑 Light" panose="020B0502040204020203" pitchFamily="34" charset="-122"/>
                <a:ea typeface="微软雅黑 Light" panose="020B0502040204020203" pitchFamily="34" charset="-122"/>
              </a:rPr>
              <a:t>（</a:t>
            </a:r>
            <a:r>
              <a:rPr lang="en-US" altLang="zh-CN" sz="2400" dirty="0">
                <a:latin typeface="微软雅黑 Light" panose="020B0502040204020203" pitchFamily="34" charset="-122"/>
                <a:ea typeface="微软雅黑 Light" panose="020B0502040204020203" pitchFamily="34" charset="-122"/>
              </a:rPr>
              <a:t>4</a:t>
            </a:r>
            <a:r>
              <a:rPr lang="zh-CN" altLang="en-US" sz="2400" dirty="0">
                <a:latin typeface="微软雅黑 Light" panose="020B0502040204020203" pitchFamily="34" charset="-122"/>
                <a:ea typeface="微软雅黑 Light" panose="020B0502040204020203" pitchFamily="34" charset="-122"/>
              </a:rPr>
              <a:t>）重复步骤（</a:t>
            </a:r>
            <a:r>
              <a:rPr lang="en-US" altLang="zh-CN" sz="2400" dirty="0">
                <a:latin typeface="微软雅黑 Light" panose="020B0502040204020203" pitchFamily="34" charset="-122"/>
                <a:ea typeface="微软雅黑 Light" panose="020B0502040204020203" pitchFamily="34" charset="-122"/>
              </a:rPr>
              <a:t>2</a:t>
            </a:r>
            <a:r>
              <a:rPr lang="zh-CN" altLang="en-US" sz="2400" dirty="0">
                <a:latin typeface="微软雅黑 Light" panose="020B0502040204020203" pitchFamily="34" charset="-122"/>
                <a:ea typeface="微软雅黑 Light" panose="020B0502040204020203" pitchFamily="34" charset="-122"/>
              </a:rPr>
              <a:t>）和（</a:t>
            </a:r>
            <a:r>
              <a:rPr lang="en-US" altLang="zh-CN" sz="2400" dirty="0">
                <a:latin typeface="微软雅黑 Light" panose="020B0502040204020203" pitchFamily="34" charset="-122"/>
                <a:ea typeface="微软雅黑 Light" panose="020B0502040204020203" pitchFamily="34" charset="-122"/>
              </a:rPr>
              <a:t>3</a:t>
            </a:r>
            <a:r>
              <a:rPr lang="zh-CN" altLang="en-US" sz="2400" dirty="0">
                <a:latin typeface="微软雅黑 Light" panose="020B0502040204020203" pitchFamily="34" charset="-122"/>
                <a:ea typeface="微软雅黑 Light" panose="020B0502040204020203" pitchFamily="34" charset="-122"/>
              </a:rPr>
              <a:t>），直到所有分组内的样本不再变化；</a:t>
            </a:r>
          </a:p>
          <a:p>
            <a:pPr marL="432000" marR="0" lvl="1" indent="0" algn="just" defTabSz="914095" rtl="0" eaLnBrk="1" fontAlgn="auto" latinLnBrk="0" hangingPunct="1">
              <a:lnSpc>
                <a:spcPct val="113000"/>
              </a:lnSpc>
              <a:spcBef>
                <a:spcPts val="600"/>
              </a:spcBef>
              <a:spcAft>
                <a:spcPts val="0"/>
              </a:spcAft>
              <a:buClr>
                <a:srgbClr val="ED7D31"/>
              </a:buClr>
              <a:buSzTx/>
              <a:buNone/>
              <a:tabLst/>
              <a:defRPr/>
            </a:pPr>
            <a:r>
              <a:rPr lang="zh-CN" altLang="en-US" sz="2400" dirty="0">
                <a:solidFill>
                  <a:srgbClr val="C00000"/>
                </a:solidFill>
                <a:latin typeface="微软雅黑 Light" panose="020B0502040204020203" pitchFamily="34" charset="-122"/>
                <a:ea typeface="微软雅黑 Light" panose="020B0502040204020203" pitchFamily="34" charset="-122"/>
              </a:rPr>
              <a:t>（</a:t>
            </a:r>
            <a:r>
              <a:rPr lang="en-US" altLang="zh-CN" sz="2400" dirty="0">
                <a:solidFill>
                  <a:srgbClr val="C00000"/>
                </a:solidFill>
                <a:latin typeface="微软雅黑 Light" panose="020B0502040204020203" pitchFamily="34" charset="-122"/>
                <a:ea typeface="微软雅黑 Light" panose="020B0502040204020203" pitchFamily="34" charset="-122"/>
              </a:rPr>
              <a:t>5</a:t>
            </a:r>
            <a:r>
              <a:rPr lang="zh-CN" altLang="en-US" sz="2400" dirty="0">
                <a:solidFill>
                  <a:srgbClr val="C00000"/>
                </a:solidFill>
                <a:latin typeface="微软雅黑 Light" panose="020B0502040204020203" pitchFamily="34" charset="-122"/>
                <a:ea typeface="微软雅黑 Light" panose="020B0502040204020203" pitchFamily="34" charset="-122"/>
              </a:rPr>
              <a:t>）</a:t>
            </a:r>
            <a:r>
              <a:rPr lang="en-US" altLang="zh-CN" sz="2400" dirty="0">
                <a:solidFill>
                  <a:srgbClr val="C00000"/>
                </a:solidFill>
                <a:latin typeface="微软雅黑 Light" panose="020B0502040204020203" pitchFamily="34" charset="-122"/>
                <a:ea typeface="微软雅黑 Light" panose="020B0502040204020203" pitchFamily="34" charset="-122"/>
              </a:rPr>
              <a:t>k</a:t>
            </a:r>
            <a:r>
              <a:rPr lang="zh-CN" altLang="en-US" sz="2400" dirty="0">
                <a:solidFill>
                  <a:srgbClr val="C00000"/>
                </a:solidFill>
                <a:latin typeface="微软雅黑 Light" panose="020B0502040204020203" pitchFamily="34" charset="-122"/>
                <a:ea typeface="微软雅黑 Light" panose="020B0502040204020203" pitchFamily="34" charset="-122"/>
              </a:rPr>
              <a:t>个分组的样本就是聚类的结果。</a:t>
            </a: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endParaRPr lang="en-US" altLang="zh-CN" sz="2400"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64745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C5169-C0CE-D1F5-BADC-327CD3D0E5E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F99FD9D-AEBD-7B35-7DCD-A804F57E694A}"/>
              </a:ext>
            </a:extLst>
          </p:cNvPr>
          <p:cNvSpPr>
            <a:spLocks noGrp="1"/>
          </p:cNvSpPr>
          <p:nvPr>
            <p:ph type="title"/>
          </p:nvPr>
        </p:nvSpPr>
        <p:spPr>
          <a:xfrm>
            <a:off x="1894262" y="1391493"/>
            <a:ext cx="8669694" cy="1325563"/>
          </a:xfrm>
        </p:spPr>
        <p:txBody>
          <a:bodyPr>
            <a:noAutofit/>
          </a:bodyPr>
          <a:lstStyle/>
          <a:p>
            <a:pPr lvl="0" algn="ctr">
              <a:lnSpc>
                <a:spcPct val="100000"/>
              </a:lnSpc>
              <a:spcBef>
                <a:spcPts val="0"/>
              </a:spcBef>
            </a:pPr>
            <a:r>
              <a:rPr lang="zh-CN" altLang="en-US" sz="5400" b="1" dirty="0">
                <a:solidFill>
                  <a:schemeClr val="tx2"/>
                </a:solidFill>
                <a:latin typeface="微软雅黑 Light" panose="020B0502040204020203" pitchFamily="34" charset="-122"/>
                <a:ea typeface="微软雅黑 Light" panose="020B0502040204020203" pitchFamily="34" charset="-122"/>
                <a:sym typeface="Helvetica Light"/>
              </a:rPr>
              <a:t>人工神经网络方法</a:t>
            </a:r>
            <a:endParaRPr lang="zh-CN" altLang="en-US" sz="4800" b="1"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a:extLst>
              <a:ext uri="{FF2B5EF4-FFF2-40B4-BE49-F238E27FC236}">
                <a16:creationId xmlns:a16="http://schemas.microsoft.com/office/drawing/2014/main" id="{59B2B777-63B3-E0D1-B24C-D14CBBF3F4BF}"/>
              </a:ext>
            </a:extLst>
          </p:cNvPr>
          <p:cNvCxnSpPr/>
          <p:nvPr/>
        </p:nvCxnSpPr>
        <p:spPr>
          <a:xfrm>
            <a:off x="1571042" y="2717056"/>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B7D4BF5D-FCF1-954E-EA92-3138CE074F4F}"/>
              </a:ext>
            </a:extLst>
          </p:cNvPr>
          <p:cNvSpPr txBox="1"/>
          <p:nvPr/>
        </p:nvSpPr>
        <p:spPr>
          <a:xfrm>
            <a:off x="1571042" y="2867798"/>
            <a:ext cx="9407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prstClr val="black"/>
                </a:solidFill>
                <a:latin typeface="微软雅黑 Light" panose="020B0502040204020203" pitchFamily="34" charset="-122"/>
                <a:ea typeface="微软雅黑 Light" panose="020B0502040204020203" pitchFamily="34" charset="-122"/>
                <a:sym typeface="Helvetica Light"/>
              </a:rPr>
              <a:t>M-P</a:t>
            </a:r>
            <a:r>
              <a:rPr lang="zh-CN" altLang="en-US" b="1" dirty="0">
                <a:solidFill>
                  <a:prstClr val="black"/>
                </a:solidFill>
                <a:latin typeface="微软雅黑 Light" panose="020B0502040204020203" pitchFamily="34" charset="-122"/>
                <a:ea typeface="微软雅黑 Light" panose="020B0502040204020203" pitchFamily="34" charset="-122"/>
                <a:sym typeface="Helvetica Light"/>
              </a:rPr>
              <a:t>模型</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；感知机模型；霍普菲尔德神经网络；</a:t>
            </a:r>
            <a:r>
              <a:rPr kumimoji="0" lang="en-US" altLang="zh-CN"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BP</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神经网络</a:t>
            </a:r>
          </a:p>
        </p:txBody>
      </p:sp>
      <p:sp>
        <p:nvSpPr>
          <p:cNvPr id="8" name="标题 1">
            <a:extLst>
              <a:ext uri="{FF2B5EF4-FFF2-40B4-BE49-F238E27FC236}">
                <a16:creationId xmlns:a16="http://schemas.microsoft.com/office/drawing/2014/main" id="{53D94644-FAD3-E67F-72C1-B51AE96C52CA}"/>
              </a:ext>
            </a:extLst>
          </p:cNvPr>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/04</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81456ADA-0BCB-A321-75CA-703939486644}"/>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A85CE84C-CA42-F206-E502-AB736C108597}"/>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7A805387-B1B6-4DE4-D4CC-013055E94C30}"/>
              </a:ext>
            </a:extLst>
          </p:cNvPr>
          <p:cNvPicPr>
            <a:picLocks noChangeAspect="1"/>
          </p:cNvPicPr>
          <p:nvPr/>
        </p:nvPicPr>
        <p:blipFill>
          <a:blip r:embed="rId4"/>
          <a:stretch>
            <a:fillRect/>
          </a:stretch>
        </p:blipFill>
        <p:spPr>
          <a:xfrm>
            <a:off x="5132748" y="3111980"/>
            <a:ext cx="1926503" cy="634039"/>
          </a:xfrm>
          <a:prstGeom prst="rect">
            <a:avLst/>
          </a:prstGeom>
        </p:spPr>
      </p:pic>
    </p:spTree>
    <p:extLst>
      <p:ext uri="{BB962C8B-B14F-4D97-AF65-F5344CB8AC3E}">
        <p14:creationId xmlns:p14="http://schemas.microsoft.com/office/powerpoint/2010/main" val="2104333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D6BA221-F36B-5855-B264-7A49FE6791B7}"/>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82F1E8BC-6CA1-CF90-C9D5-6C61A526ACB6}"/>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人工神经网络方法</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62233698-8539-232E-D00F-1010B1F6A2E7}"/>
              </a:ext>
            </a:extLst>
          </p:cNvPr>
          <p:cNvSpPr txBox="1">
            <a:spLocks noChangeArrowheads="1"/>
          </p:cNvSpPr>
          <p:nvPr/>
        </p:nvSpPr>
        <p:spPr bwMode="auto">
          <a:xfrm>
            <a:off x="679667" y="1384546"/>
            <a:ext cx="4723605"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en-US" altLang="zh-CN" sz="3200" dirty="0"/>
              <a:t>M-P</a:t>
            </a:r>
            <a:r>
              <a:rPr lang="zh-CN" altLang="en-US" sz="3200" dirty="0"/>
              <a:t>模型</a:t>
            </a:r>
            <a:endParaRPr kumimoji="0" lang="zh-CN"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lvl="1" indent="-396000">
              <a:lnSpc>
                <a:spcPct val="113000"/>
              </a:lnSpc>
              <a:spcBef>
                <a:spcPts val="600"/>
              </a:spcBef>
              <a:buClr>
                <a:srgbClr val="ED7D31"/>
              </a:buClr>
            </a:pPr>
            <a:r>
              <a:rPr kumimoji="0" lang="en-US" altLang="zh-CN"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1943</a:t>
            </a:r>
            <a:r>
              <a:rPr lang="zh-CN" altLang="en-US" sz="2600" dirty="0">
                <a:solidFill>
                  <a:srgbClr val="C00000"/>
                </a:solidFill>
                <a:latin typeface="微软雅黑 Light" panose="020B0502040204020203" pitchFamily="34" charset="-122"/>
                <a:ea typeface="微软雅黑 Light" panose="020B0502040204020203" pitchFamily="34" charset="-122"/>
              </a:rPr>
              <a:t>年</a:t>
            </a:r>
            <a:r>
              <a:rPr lang="zh-CN" altLang="en-US" sz="2600" dirty="0">
                <a:latin typeface="微软雅黑 Light" panose="020B0502040204020203" pitchFamily="34" charset="-122"/>
                <a:ea typeface="微软雅黑 Light" panose="020B0502040204020203" pitchFamily="34" charset="-122"/>
              </a:rPr>
              <a:t>美国神经心理学家麦卡洛克和数学家皮茨</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合作发表了论文</a:t>
            </a:r>
            <a:r>
              <a:rPr kumimoji="0" lang="en-US" altLang="zh-CN"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神经活动中内在思想的逻辑计算</a:t>
            </a:r>
            <a:r>
              <a:rPr kumimoji="0" lang="en-US" altLang="zh-CN"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lvl="1" indent="-396000">
              <a:lnSpc>
                <a:spcPct val="113000"/>
              </a:lnSpc>
              <a:spcBef>
                <a:spcPts val="600"/>
              </a:spcBef>
              <a:buClr>
                <a:srgbClr val="ED7D31"/>
              </a:buCl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论文的核心内容是</a:t>
            </a:r>
            <a:r>
              <a:rPr kumimoji="0" lang="zh-CN" altLang="en-US" sz="26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用数学模型来描述人脑的神经活动</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。论文中提出的神经元数学模型</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en-US" altLang="zh-CN" sz="2600" b="1" i="0" u="none" strike="noStrike" kern="1200" cap="none" spc="0" normalizeH="0" baseline="0" noProof="0" dirty="0">
                <a:ln>
                  <a:noFill/>
                </a:ln>
                <a:solidFill>
                  <a:srgbClr val="C00000"/>
                </a:solidFill>
                <a:effectLst/>
                <a:uLnTx/>
                <a:uFillTx/>
              </a:rPr>
              <a:t>M-P</a:t>
            </a:r>
            <a:r>
              <a:rPr kumimoji="0" lang="zh-CN" altLang="en-US" sz="2600" b="1" i="0" u="none" strike="noStrike" kern="1200" cap="none" spc="0" normalizeH="0" baseline="0" noProof="0" dirty="0">
                <a:ln>
                  <a:noFill/>
                </a:ln>
                <a:solidFill>
                  <a:srgbClr val="C00000"/>
                </a:solidFill>
                <a:effectLst/>
                <a:uLnTx/>
                <a:uFillTx/>
              </a:rPr>
              <a:t>模型</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奠定了人工神经网络的基础。</a:t>
            </a:r>
          </a:p>
          <a:p>
            <a:pPr marL="432000" marR="0" lvl="1" indent="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None/>
              <a:tabLst/>
              <a:defRPr/>
            </a:pP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pic>
        <p:nvPicPr>
          <p:cNvPr id="3" name="图片 2">
            <a:extLst>
              <a:ext uri="{FF2B5EF4-FFF2-40B4-BE49-F238E27FC236}">
                <a16:creationId xmlns:a16="http://schemas.microsoft.com/office/drawing/2014/main" id="{4706A74C-BD2B-15F4-5F7C-F44494FC1584}"/>
              </a:ext>
            </a:extLst>
          </p:cNvPr>
          <p:cNvPicPr>
            <a:picLocks noChangeAspect="1"/>
          </p:cNvPicPr>
          <p:nvPr/>
        </p:nvPicPr>
        <p:blipFill>
          <a:blip r:embed="rId2"/>
          <a:stretch>
            <a:fillRect/>
          </a:stretch>
        </p:blipFill>
        <p:spPr>
          <a:xfrm>
            <a:off x="5957888" y="2135765"/>
            <a:ext cx="5397781" cy="3766272"/>
          </a:xfrm>
          <a:prstGeom prst="rect">
            <a:avLst/>
          </a:prstGeom>
        </p:spPr>
      </p:pic>
    </p:spTree>
    <p:extLst>
      <p:ext uri="{BB962C8B-B14F-4D97-AF65-F5344CB8AC3E}">
        <p14:creationId xmlns:p14="http://schemas.microsoft.com/office/powerpoint/2010/main" val="297431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21" presetClass="entr" presetSubtype="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94262" y="1391493"/>
            <a:ext cx="8669694" cy="1325563"/>
          </a:xfrm>
        </p:spPr>
        <p:txBody>
          <a:bodyPr>
            <a:noAutofit/>
          </a:bodyPr>
          <a:lstStyle/>
          <a:p>
            <a:pPr lvl="0" algn="ctr">
              <a:lnSpc>
                <a:spcPct val="100000"/>
              </a:lnSpc>
              <a:spcBef>
                <a:spcPts val="0"/>
              </a:spcBef>
            </a:pPr>
            <a:r>
              <a:rPr lang="zh-CN" altLang="en-US" sz="5400" b="1" dirty="0">
                <a:solidFill>
                  <a:schemeClr val="tx2"/>
                </a:solidFill>
                <a:latin typeface="微软雅黑 Light" panose="020B0502040204020203" pitchFamily="34" charset="-122"/>
                <a:ea typeface="微软雅黑 Light" panose="020B0502040204020203" pitchFamily="34" charset="-122"/>
                <a:sym typeface="Helvetica Light"/>
              </a:rPr>
              <a:t>知识表示与推理</a:t>
            </a:r>
            <a:endParaRPr lang="zh-CN" altLang="en-US" sz="4800" b="1"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p:cNvCxnSpPr/>
          <p:nvPr/>
        </p:nvCxnSpPr>
        <p:spPr>
          <a:xfrm>
            <a:off x="1571042" y="2717056"/>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71042" y="2867798"/>
            <a:ext cx="9407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sym typeface="Helvetica Light"/>
              </a:rPr>
              <a:t>命题逻辑</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；谓词逻辑；知识图谱；演绎推理；归纳推理；因果推理</a:t>
            </a:r>
          </a:p>
        </p:txBody>
      </p:sp>
      <p:sp>
        <p:nvSpPr>
          <p:cNvPr id="8" name="标题 1"/>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/01</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8B39D4C4-ABA9-B6A6-1556-47E52921530E}"/>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4641BA49-A45E-88DE-4767-254999A3B982}"/>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F6DFBDE7-A4A7-9D51-0017-006A56449854}"/>
              </a:ext>
            </a:extLst>
          </p:cNvPr>
          <p:cNvPicPr>
            <a:picLocks noChangeAspect="1"/>
          </p:cNvPicPr>
          <p:nvPr/>
        </p:nvPicPr>
        <p:blipFill>
          <a:blip r:embed="rId4"/>
          <a:stretch>
            <a:fillRect/>
          </a:stretch>
        </p:blipFill>
        <p:spPr>
          <a:xfrm>
            <a:off x="5132748" y="3111980"/>
            <a:ext cx="1926503" cy="63403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BCE98CA-3393-6157-8B0D-693BD6633AF7}"/>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0524C41D-CD8E-83CA-DC18-F6E3A0B47432}"/>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人工神经网络方法</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5B049511-E747-C4CB-323F-44D1F29EF9B6}"/>
              </a:ext>
            </a:extLst>
          </p:cNvPr>
          <p:cNvSpPr txBox="1">
            <a:spLocks noChangeArrowheads="1"/>
          </p:cNvSpPr>
          <p:nvPr/>
        </p:nvSpPr>
        <p:spPr bwMode="auto">
          <a:xfrm>
            <a:off x="910576" y="1421491"/>
            <a:ext cx="10810369"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zh-CN" altLang="en-US" sz="3200" noProof="0" dirty="0"/>
              <a:t>赫布学习规则</a:t>
            </a:r>
            <a:endParaRPr kumimoji="0" lang="zh-CN"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lvl="1" indent="-396000">
              <a:lnSpc>
                <a:spcPct val="113000"/>
              </a:lnSpc>
              <a:spcBef>
                <a:spcPts val="600"/>
              </a:spcBef>
              <a:buClr>
                <a:srgbClr val="ED7D31"/>
              </a:buClr>
            </a:pPr>
            <a:r>
              <a:rPr lang="zh-CN" altLang="en-US" sz="2600" dirty="0">
                <a:latin typeface="微软雅黑 Light" panose="020B0502040204020203" pitchFamily="34" charset="-122"/>
                <a:ea typeface="微软雅黑 Light" panose="020B0502040204020203" pitchFamily="34" charset="-122"/>
              </a:rPr>
              <a:t>在</a:t>
            </a:r>
            <a:r>
              <a:rPr lang="en-US" altLang="zh-CN" sz="2600" dirty="0">
                <a:latin typeface="微软雅黑 Light" panose="020B0502040204020203" pitchFamily="34" charset="-122"/>
                <a:ea typeface="微软雅黑 Light" panose="020B0502040204020203" pitchFamily="34" charset="-122"/>
              </a:rPr>
              <a:t>M-P</a:t>
            </a:r>
            <a:r>
              <a:rPr lang="zh-CN" altLang="en-US" sz="2600" dirty="0">
                <a:latin typeface="微软雅黑 Light" panose="020B0502040204020203" pitchFamily="34" charset="-122"/>
                <a:ea typeface="微软雅黑 Light" panose="020B0502040204020203" pitchFamily="34" charset="-122"/>
              </a:rPr>
              <a:t>模型中，对于来自不同神经元的输入，具有各自不同的连接权重值。</a:t>
            </a:r>
            <a:r>
              <a:rPr lang="zh-CN" altLang="en-US" sz="2600" dirty="0">
                <a:solidFill>
                  <a:srgbClr val="C00000"/>
                </a:solidFill>
                <a:latin typeface="微软雅黑 Light" panose="020B0502040204020203" pitchFamily="34" charset="-122"/>
                <a:ea typeface="微软雅黑 Light" panose="020B0502040204020203" pitchFamily="34" charset="-122"/>
              </a:rPr>
              <a:t>只有确定了合适的权重值，才能发挥出神经网络的应有作用</a:t>
            </a:r>
            <a:r>
              <a:rPr lang="zh-CN" altLang="en-US" sz="2600" dirty="0">
                <a:latin typeface="微软雅黑 Light" panose="020B0502040204020203" pitchFamily="34" charset="-122"/>
                <a:ea typeface="微软雅黑 Light" panose="020B0502040204020203" pitchFamily="34" charset="-122"/>
              </a:rPr>
              <a:t>。</a:t>
            </a:r>
            <a:endParaRPr lang="en-US" altLang="zh-CN" sz="2600" dirty="0">
              <a:latin typeface="微软雅黑 Light" panose="020B0502040204020203" pitchFamily="34" charset="-122"/>
              <a:ea typeface="微软雅黑 Light" panose="020B0502040204020203" pitchFamily="34" charset="-122"/>
            </a:endParaRPr>
          </a:p>
          <a:p>
            <a:pPr marL="828000" lvl="1" indent="-396000">
              <a:lnSpc>
                <a:spcPct val="113000"/>
              </a:lnSpc>
              <a:spcBef>
                <a:spcPts val="600"/>
              </a:spcBef>
              <a:buClr>
                <a:srgbClr val="ED7D31"/>
              </a:buClr>
            </a:pPr>
            <a:r>
              <a:rPr lang="zh-CN" altLang="en-US" sz="2600" dirty="0">
                <a:latin typeface="微软雅黑 Light" panose="020B0502040204020203" pitchFamily="34" charset="-122"/>
                <a:ea typeface="微软雅黑 Light" panose="020B0502040204020203" pitchFamily="34" charset="-122"/>
              </a:rPr>
              <a:t>加拿大神经心理学家赫布受</a:t>
            </a:r>
            <a:r>
              <a:rPr lang="zh-CN" altLang="en-US" sz="2600" dirty="0">
                <a:solidFill>
                  <a:srgbClr val="00B050"/>
                </a:solidFill>
                <a:latin typeface="微软雅黑 Light" panose="020B0502040204020203" pitchFamily="34" charset="-122"/>
                <a:ea typeface="微软雅黑 Light" panose="020B0502040204020203" pitchFamily="34" charset="-122"/>
              </a:rPr>
              <a:t>巴甫洛夫条件反射实验</a:t>
            </a:r>
            <a:r>
              <a:rPr lang="zh-CN" altLang="en-US" sz="2600" dirty="0">
                <a:latin typeface="微软雅黑 Light" panose="020B0502040204020203" pitchFamily="34" charset="-122"/>
                <a:ea typeface="微软雅黑 Light" panose="020B0502040204020203" pitchFamily="34" charset="-122"/>
              </a:rPr>
              <a:t>的启发提出了</a:t>
            </a:r>
            <a:r>
              <a:rPr lang="zh-CN" altLang="en-US" sz="2600" dirty="0">
                <a:solidFill>
                  <a:srgbClr val="C00000"/>
                </a:solidFill>
              </a:rPr>
              <a:t>赫布学习规则</a:t>
            </a:r>
            <a:r>
              <a:rPr lang="zh-CN" altLang="en-US" sz="2600" dirty="0">
                <a:latin typeface="微软雅黑 Light" panose="020B0502040204020203" pitchFamily="34" charset="-122"/>
                <a:ea typeface="微软雅黑 Light" panose="020B0502040204020203" pitchFamily="34" charset="-122"/>
              </a:rPr>
              <a:t>：两个神经元同时被激活的概率越高，它们之间的联系就越紧密，连接权重值就越大；相反，如果两个神经元同时被激活的概率越低，它们的联系就越弱，连接权重值就越小。</a:t>
            </a:r>
            <a:endParaRPr lang="en-US" altLang="zh-CN" sz="2600" dirty="0">
              <a:latin typeface="微软雅黑 Light" panose="020B0502040204020203" pitchFamily="34" charset="-122"/>
              <a:ea typeface="微软雅黑 Light" panose="020B0502040204020203" pitchFamily="34" charset="-122"/>
            </a:endParaRPr>
          </a:p>
          <a:p>
            <a:pPr marL="828000" lvl="1" indent="-396000">
              <a:lnSpc>
                <a:spcPct val="113000"/>
              </a:lnSpc>
              <a:spcBef>
                <a:spcPts val="600"/>
              </a:spcBef>
              <a:buClr>
                <a:srgbClr val="ED7D31"/>
              </a:buClr>
            </a:pPr>
            <a:r>
              <a:rPr lang="zh-CN" altLang="en-US" sz="2600" dirty="0">
                <a:solidFill>
                  <a:srgbClr val="C00000"/>
                </a:solidFill>
                <a:latin typeface="微软雅黑 Light" panose="020B0502040204020203" pitchFamily="34" charset="-122"/>
                <a:ea typeface="微软雅黑 Light" panose="020B0502040204020203" pitchFamily="34" charset="-122"/>
              </a:rPr>
              <a:t>赫布学习规则为确定神经网络的连接权重值奠定了基础</a:t>
            </a:r>
            <a:r>
              <a:rPr lang="zh-CN" altLang="en-US" sz="2600" dirty="0">
                <a:latin typeface="微软雅黑 Light" panose="020B0502040204020203" pitchFamily="34" charset="-122"/>
                <a:ea typeface="微软雅黑 Light" panose="020B0502040204020203" pitchFamily="34" charset="-122"/>
              </a:rPr>
              <a:t>。</a:t>
            </a:r>
          </a:p>
          <a:p>
            <a:pPr marL="432000" marR="0" lvl="1" indent="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None/>
              <a:tabLst/>
              <a:defRPr/>
            </a:pP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279966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2A9C9FA-FC45-40A7-69A9-93B8674A60CF}"/>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8E973E19-5925-811C-AAE4-456629C81DBC}"/>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人工神经网络方法</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C542CC8B-41C2-8D46-C0FC-80BF394A31DF}"/>
              </a:ext>
            </a:extLst>
          </p:cNvPr>
          <p:cNvSpPr txBox="1">
            <a:spLocks noChangeArrowheads="1"/>
          </p:cNvSpPr>
          <p:nvPr/>
        </p:nvSpPr>
        <p:spPr bwMode="auto">
          <a:xfrm>
            <a:off x="679668" y="1384546"/>
            <a:ext cx="5767314"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zh-CN" altLang="en-US" sz="3200" dirty="0"/>
              <a:t>感知机模型</a:t>
            </a:r>
            <a:endParaRPr kumimoji="0" lang="zh-CN"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lvl="1" indent="-396000">
              <a:lnSpc>
                <a:spcPct val="113000"/>
              </a:lnSpc>
              <a:spcBef>
                <a:spcPts val="600"/>
              </a:spcBef>
              <a:buClr>
                <a:srgbClr val="ED7D31"/>
              </a:buClr>
            </a:pPr>
            <a:r>
              <a:rPr kumimoji="0" lang="en-US" altLang="zh-CN"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1957</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年</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lang="zh-CN" altLang="en-US" sz="2600" dirty="0">
                <a:latin typeface="微软雅黑 Light" panose="020B0502040204020203" pitchFamily="34" charset="-122"/>
                <a:ea typeface="微软雅黑 Light" panose="020B0502040204020203" pitchFamily="34" charset="-122"/>
              </a:rPr>
              <a:t>受赫布学习规则的启发，</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美国心理学教授罗森布拉特在</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M-P</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模型的基础上实现了一个他自己称之为“</a:t>
            </a:r>
            <a:r>
              <a:rPr kumimoji="0" lang="zh-CN" altLang="en-US" sz="2600" b="1" i="0" u="none" strike="noStrike" kern="1200" cap="none" spc="0" normalizeH="0" baseline="0" noProof="0" dirty="0">
                <a:ln>
                  <a:noFill/>
                </a:ln>
                <a:solidFill>
                  <a:srgbClr val="C00000"/>
                </a:solidFill>
                <a:effectLst/>
                <a:uLnTx/>
                <a:uFillTx/>
              </a:rPr>
              <a:t>感知机</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 的神经网络模型。</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lvl="1" indent="-396000">
              <a:lnSpc>
                <a:spcPct val="113000"/>
              </a:lnSpc>
              <a:spcBef>
                <a:spcPts val="600"/>
              </a:spcBef>
              <a:buClr>
                <a:srgbClr val="ED7D31"/>
              </a:buClr>
            </a:pPr>
            <a:r>
              <a:rPr lang="zh-CN" altLang="en-US" sz="2600" dirty="0">
                <a:latin typeface="微软雅黑 Light" panose="020B0502040204020203" pitchFamily="34" charset="-122"/>
                <a:ea typeface="微软雅黑 Light" panose="020B0502040204020203" pitchFamily="34" charset="-122"/>
              </a:rPr>
              <a:t>感知机</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模型可以完成图片分类等简单的视觉处理任务。</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lvl="1" indent="-396000">
              <a:lnSpc>
                <a:spcPct val="113000"/>
              </a:lnSpc>
              <a:spcBef>
                <a:spcPts val="600"/>
              </a:spcBef>
              <a:buClr>
                <a:srgbClr val="ED7D31"/>
              </a:buCl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相对于</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M-P</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模型，</a:t>
            </a:r>
            <a:r>
              <a:rPr kumimoji="0" lang="zh-CN" altLang="en-US" sz="26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感知机使用了激活函数，并能够对连接权重进行训练</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p>
          <a:p>
            <a:pPr marL="432000" marR="0" lvl="1" indent="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None/>
              <a:tabLst/>
              <a:defRPr/>
            </a:pP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pic>
        <p:nvPicPr>
          <p:cNvPr id="5" name="图片 4">
            <a:extLst>
              <a:ext uri="{FF2B5EF4-FFF2-40B4-BE49-F238E27FC236}">
                <a16:creationId xmlns:a16="http://schemas.microsoft.com/office/drawing/2014/main" id="{AFDBCF34-C4B1-62D4-8E7F-D28B4C18E0C1}"/>
              </a:ext>
            </a:extLst>
          </p:cNvPr>
          <p:cNvPicPr>
            <a:picLocks noChangeAspect="1"/>
          </p:cNvPicPr>
          <p:nvPr/>
        </p:nvPicPr>
        <p:blipFill>
          <a:blip r:embed="rId2"/>
          <a:stretch>
            <a:fillRect/>
          </a:stretch>
        </p:blipFill>
        <p:spPr>
          <a:xfrm>
            <a:off x="6918036" y="2519651"/>
            <a:ext cx="4699770" cy="3077585"/>
          </a:xfrm>
          <a:prstGeom prst="rect">
            <a:avLst/>
          </a:prstGeom>
        </p:spPr>
      </p:pic>
    </p:spTree>
    <p:extLst>
      <p:ext uri="{BB962C8B-B14F-4D97-AF65-F5344CB8AC3E}">
        <p14:creationId xmlns:p14="http://schemas.microsoft.com/office/powerpoint/2010/main" val="26594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DC86CB4-E03F-558E-05AC-C7A7C1A2ED33}"/>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CE0F717D-B730-36C2-C4F6-5868340721A8}"/>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人工神经网络方法</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20DF98D1-AAF1-E34C-2023-7281F184A311}"/>
              </a:ext>
            </a:extLst>
          </p:cNvPr>
          <p:cNvSpPr txBox="1">
            <a:spLocks noChangeArrowheads="1"/>
          </p:cNvSpPr>
          <p:nvPr/>
        </p:nvSpPr>
        <p:spPr bwMode="auto">
          <a:xfrm>
            <a:off x="679667" y="1384546"/>
            <a:ext cx="11133641"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zh-CN" altLang="en-US" sz="3200" dirty="0"/>
              <a:t>霍普菲尔德神经网络</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lvl="1" indent="-396000">
              <a:lnSpc>
                <a:spcPct val="113000"/>
              </a:lnSpc>
              <a:spcBef>
                <a:spcPts val="600"/>
              </a:spcBef>
              <a:buClr>
                <a:srgbClr val="ED7D31"/>
              </a:buClr>
            </a:pPr>
            <a:r>
              <a:rPr lang="en-US" altLang="zh-CN" sz="2600" dirty="0">
                <a:latin typeface="微软雅黑 Light" panose="020B0502040204020203" pitchFamily="34" charset="-122"/>
                <a:ea typeface="微软雅黑 Light" panose="020B0502040204020203" pitchFamily="34" charset="-122"/>
              </a:rPr>
              <a:t>1982</a:t>
            </a:r>
            <a:r>
              <a:rPr lang="zh-CN" altLang="en-US" sz="2600" dirty="0">
                <a:latin typeface="微软雅黑 Light" panose="020B0502040204020203" pitchFamily="34" charset="-122"/>
                <a:ea typeface="微软雅黑 Light" panose="020B0502040204020203" pitchFamily="34" charset="-122"/>
              </a:rPr>
              <a:t>年，美国生物物理学教授霍普菲尔德提出了一种新的神经网络，引入了计算能量函数的概念，给出了网络稳定性判据，可以解决一大类模式识别问题，还可以给出一类组合优化问题的近似解，人们称这种新的神经网络为</a:t>
            </a:r>
            <a:r>
              <a:rPr lang="zh-CN" altLang="en-US" sz="2600" dirty="0">
                <a:solidFill>
                  <a:srgbClr val="C00000"/>
                </a:solidFill>
              </a:rPr>
              <a:t>霍普菲尔德神经网络</a:t>
            </a:r>
            <a:r>
              <a:rPr lang="zh-CN" altLang="en-US" sz="2600" dirty="0">
                <a:latin typeface="微软雅黑 Light" panose="020B0502040204020203" pitchFamily="34" charset="-122"/>
                <a:ea typeface="微软雅黑 Light" panose="020B0502040204020203" pitchFamily="34" charset="-122"/>
              </a:rPr>
              <a:t>。霍普菲尔德神经网络的提出推动了神经网络研究在</a:t>
            </a:r>
            <a:r>
              <a:rPr lang="en-US" altLang="zh-CN" sz="2600" dirty="0">
                <a:latin typeface="微软雅黑 Light" panose="020B0502040204020203" pitchFamily="34" charset="-122"/>
                <a:ea typeface="微软雅黑 Light" panose="020B0502040204020203" pitchFamily="34" charset="-122"/>
              </a:rPr>
              <a:t>20</a:t>
            </a:r>
            <a:r>
              <a:rPr lang="zh-CN" altLang="en-US" sz="2600" dirty="0">
                <a:latin typeface="微软雅黑 Light" panose="020B0502040204020203" pitchFamily="34" charset="-122"/>
                <a:ea typeface="微软雅黑 Light" panose="020B0502040204020203" pitchFamily="34" charset="-122"/>
              </a:rPr>
              <a:t>世纪</a:t>
            </a:r>
            <a:r>
              <a:rPr lang="en-US" altLang="zh-CN" sz="2600" dirty="0">
                <a:latin typeface="微软雅黑 Light" panose="020B0502040204020203" pitchFamily="34" charset="-122"/>
                <a:ea typeface="微软雅黑 Light" panose="020B0502040204020203" pitchFamily="34" charset="-122"/>
              </a:rPr>
              <a:t>80</a:t>
            </a:r>
            <a:r>
              <a:rPr lang="zh-CN" altLang="en-US" sz="2600" dirty="0">
                <a:latin typeface="微软雅黑 Light" panose="020B0502040204020203" pitchFamily="34" charset="-122"/>
                <a:ea typeface="微软雅黑 Light" panose="020B0502040204020203" pitchFamily="34" charset="-122"/>
              </a:rPr>
              <a:t>年代的复兴。</a:t>
            </a:r>
          </a:p>
          <a:p>
            <a:pPr marL="828000" lvl="1" indent="-396000">
              <a:lnSpc>
                <a:spcPct val="113000"/>
              </a:lnSpc>
              <a:spcBef>
                <a:spcPts val="600"/>
              </a:spcBef>
              <a:buClr>
                <a:srgbClr val="ED7D31"/>
              </a:buClr>
            </a:pPr>
            <a:r>
              <a:rPr lang="en-US" altLang="zh-CN" sz="2600" dirty="0">
                <a:latin typeface="微软雅黑 Light" panose="020B0502040204020203" pitchFamily="34" charset="-122"/>
                <a:ea typeface="微软雅黑 Light" panose="020B0502040204020203" pitchFamily="34" charset="-122"/>
              </a:rPr>
              <a:t>1984</a:t>
            </a:r>
            <a:r>
              <a:rPr lang="zh-CN" altLang="en-US" sz="2600" dirty="0">
                <a:latin typeface="微软雅黑 Light" panose="020B0502040204020203" pitchFamily="34" charset="-122"/>
                <a:ea typeface="微软雅黑 Light" panose="020B0502040204020203" pitchFamily="34" charset="-122"/>
              </a:rPr>
              <a:t>年，霍普菲尔德用</a:t>
            </a:r>
            <a:r>
              <a:rPr lang="zh-CN" altLang="en-US" sz="2600" dirty="0">
                <a:solidFill>
                  <a:srgbClr val="00B050"/>
                </a:solidFill>
                <a:latin typeface="微软雅黑 Light" panose="020B0502040204020203" pitchFamily="34" charset="-122"/>
                <a:ea typeface="微软雅黑 Light" panose="020B0502040204020203" pitchFamily="34" charset="-122"/>
              </a:rPr>
              <a:t>模拟集成电路</a:t>
            </a:r>
            <a:r>
              <a:rPr lang="zh-CN" altLang="en-US" sz="2600" dirty="0">
                <a:latin typeface="微软雅黑 Light" panose="020B0502040204020203" pitchFamily="34" charset="-122"/>
                <a:ea typeface="微软雅黑 Light" panose="020B0502040204020203" pitchFamily="34" charset="-122"/>
              </a:rPr>
              <a:t>实现了霍普菲尔德神经网络。</a:t>
            </a:r>
          </a:p>
          <a:p>
            <a:pPr marL="828000" lvl="1" indent="-396000">
              <a:lnSpc>
                <a:spcPct val="113000"/>
              </a:lnSpc>
              <a:spcBef>
                <a:spcPts val="600"/>
              </a:spcBef>
              <a:buClr>
                <a:srgbClr val="ED7D31"/>
              </a:buClr>
            </a:pPr>
            <a:r>
              <a:rPr lang="zh-CN" altLang="en-US" sz="2600" dirty="0">
                <a:latin typeface="微软雅黑 Light" panose="020B0502040204020203" pitchFamily="34" charset="-122"/>
                <a:ea typeface="微软雅黑 Light" panose="020B0502040204020203" pitchFamily="34" charset="-122"/>
              </a:rPr>
              <a:t>由于在实现使用人工神经网络进行机器学习方面的基础性发现和发明，霍普菲尔德和杰佛里</a:t>
            </a:r>
            <a:r>
              <a:rPr lang="en-US" altLang="zh-CN" sz="2600" dirty="0">
                <a:latin typeface="微软雅黑 Light" panose="020B0502040204020203" pitchFamily="34" charset="-122"/>
                <a:ea typeface="微软雅黑 Light" panose="020B0502040204020203" pitchFamily="34" charset="-122"/>
              </a:rPr>
              <a:t>•</a:t>
            </a:r>
            <a:r>
              <a:rPr lang="zh-CN" altLang="en-US" sz="2600" dirty="0">
                <a:latin typeface="微软雅黑 Light" panose="020B0502040204020203" pitchFamily="34" charset="-122"/>
                <a:ea typeface="微软雅黑 Light" panose="020B0502040204020203" pitchFamily="34" charset="-122"/>
              </a:rPr>
              <a:t>辛顿共同获得</a:t>
            </a:r>
            <a:r>
              <a:rPr lang="en-US" altLang="zh-CN" sz="2600" dirty="0">
                <a:solidFill>
                  <a:srgbClr val="C00000"/>
                </a:solidFill>
                <a:latin typeface="微软雅黑 Light" panose="020B0502040204020203" pitchFamily="34" charset="-122"/>
                <a:ea typeface="微软雅黑 Light" panose="020B0502040204020203" pitchFamily="34" charset="-122"/>
              </a:rPr>
              <a:t>2024</a:t>
            </a:r>
            <a:r>
              <a:rPr lang="zh-CN" altLang="en-US" sz="2600" dirty="0">
                <a:solidFill>
                  <a:srgbClr val="C00000"/>
                </a:solidFill>
                <a:latin typeface="微软雅黑 Light" panose="020B0502040204020203" pitchFamily="34" charset="-122"/>
                <a:ea typeface="微软雅黑 Light" panose="020B0502040204020203" pitchFamily="34" charset="-122"/>
              </a:rPr>
              <a:t>年度诺贝尔物理学奖</a:t>
            </a:r>
            <a:r>
              <a:rPr lang="zh-CN" altLang="en-US" sz="2600" dirty="0">
                <a:latin typeface="微软雅黑 Light" panose="020B0502040204020203" pitchFamily="34" charset="-122"/>
                <a:ea typeface="微软雅黑 Light" panose="020B0502040204020203" pitchFamily="34" charset="-122"/>
              </a:rPr>
              <a:t>。</a:t>
            </a:r>
          </a:p>
          <a:p>
            <a:pPr marL="432000" marR="0" lvl="1" indent="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None/>
              <a:tabLst/>
              <a:defRPr/>
            </a:pP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pic>
        <p:nvPicPr>
          <p:cNvPr id="3" name="图片 2">
            <a:extLst>
              <a:ext uri="{FF2B5EF4-FFF2-40B4-BE49-F238E27FC236}">
                <a16:creationId xmlns:a16="http://schemas.microsoft.com/office/drawing/2014/main" id="{5C059D92-7465-91F4-9468-7D8203185E84}"/>
              </a:ext>
            </a:extLst>
          </p:cNvPr>
          <p:cNvPicPr>
            <a:picLocks noChangeAspect="1"/>
          </p:cNvPicPr>
          <p:nvPr/>
        </p:nvPicPr>
        <p:blipFill>
          <a:blip r:embed="rId2"/>
          <a:stretch>
            <a:fillRect/>
          </a:stretch>
        </p:blipFill>
        <p:spPr>
          <a:xfrm>
            <a:off x="7786976" y="240146"/>
            <a:ext cx="3777672" cy="2645901"/>
          </a:xfrm>
          <a:prstGeom prst="rect">
            <a:avLst/>
          </a:prstGeom>
        </p:spPr>
      </p:pic>
    </p:spTree>
    <p:extLst>
      <p:ext uri="{BB962C8B-B14F-4D97-AF65-F5344CB8AC3E}">
        <p14:creationId xmlns:p14="http://schemas.microsoft.com/office/powerpoint/2010/main" val="147064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4" presetID="21" presetClass="entr" presetSubtype="1"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1)">
                                      <p:cBhvr>
                                        <p:cTn id="2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1DA9AC7-06A0-2337-E0AC-03EF2490ACD1}"/>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CC9656B0-60B3-818C-6A1E-9A637D07D8A7}"/>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人工神经网络方法</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CA11E15F-CD70-84D1-C316-80C9EFC632F6}"/>
              </a:ext>
            </a:extLst>
          </p:cNvPr>
          <p:cNvSpPr txBox="1">
            <a:spLocks noChangeArrowheads="1"/>
          </p:cNvSpPr>
          <p:nvPr/>
        </p:nvSpPr>
        <p:spPr bwMode="auto">
          <a:xfrm>
            <a:off x="679667" y="1384546"/>
            <a:ext cx="11078223"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en-US" altLang="zh-CN" dirty="0"/>
              <a:t>BP</a:t>
            </a:r>
            <a:r>
              <a:rPr lang="zh-CN" altLang="en-US" dirty="0"/>
              <a:t>神经网络</a:t>
            </a:r>
            <a:endParaRPr kumimoji="0" lang="en-US" altLang="zh-CN"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lvl="1" indent="-396000">
              <a:lnSpc>
                <a:spcPct val="113000"/>
              </a:lnSpc>
              <a:spcBef>
                <a:spcPts val="600"/>
              </a:spcBef>
              <a:buClr>
                <a:srgbClr val="ED7D31"/>
              </a:buClr>
            </a:pPr>
            <a:r>
              <a:rPr lang="en-US" altLang="zh-CN" sz="2400" dirty="0">
                <a:latin typeface="微软雅黑 Light" panose="020B0502040204020203" pitchFamily="34" charset="-122"/>
                <a:ea typeface="微软雅黑 Light" panose="020B0502040204020203" pitchFamily="34" charset="-122"/>
              </a:rPr>
              <a:t>1974</a:t>
            </a:r>
            <a:r>
              <a:rPr lang="zh-CN" altLang="en-US" sz="2400" dirty="0">
                <a:latin typeface="微软雅黑 Light" panose="020B0502040204020203" pitchFamily="34" charset="-122"/>
                <a:ea typeface="微软雅黑 Light" panose="020B0502040204020203" pitchFamily="34" charset="-122"/>
              </a:rPr>
              <a:t>年，沃博慈在其博士学位论文中证明：除输入输出层外，</a:t>
            </a:r>
            <a:r>
              <a:rPr lang="zh-CN" altLang="en-US" sz="2400" dirty="0">
                <a:solidFill>
                  <a:srgbClr val="C00000"/>
                </a:solidFill>
                <a:latin typeface="微软雅黑 Light" panose="020B0502040204020203" pitchFamily="34" charset="-122"/>
                <a:ea typeface="微软雅黑 Light" panose="020B0502040204020203" pitchFamily="34" charset="-122"/>
              </a:rPr>
              <a:t>给感知机神经网络再增加一层</a:t>
            </a:r>
            <a:r>
              <a:rPr lang="zh-CN" altLang="en-US" sz="2400" dirty="0">
                <a:latin typeface="微软雅黑 Light" panose="020B0502040204020203" pitchFamily="34" charset="-122"/>
                <a:ea typeface="微软雅黑 Light" panose="020B0502040204020203" pitchFamily="34" charset="-122"/>
              </a:rPr>
              <a:t>，并利用误差的反向传播（</a:t>
            </a:r>
            <a:r>
              <a:rPr lang="en-US" altLang="zh-CN" sz="2400" dirty="0">
                <a:latin typeface="微软雅黑 Light" panose="020B0502040204020203" pitchFamily="34" charset="-122"/>
                <a:ea typeface="微软雅黑 Light" panose="020B0502040204020203" pitchFamily="34" charset="-122"/>
              </a:rPr>
              <a:t>back propagation</a:t>
            </a:r>
            <a:r>
              <a:rPr lang="zh-CN" altLang="en-US" sz="2400" dirty="0">
                <a:latin typeface="微软雅黑 Light" panose="020B0502040204020203" pitchFamily="34" charset="-122"/>
                <a:ea typeface="微软雅黑 Light" panose="020B0502040204020203" pitchFamily="34" charset="-122"/>
              </a:rPr>
              <a:t>，</a:t>
            </a:r>
            <a:r>
              <a:rPr lang="en-US" altLang="zh-CN" sz="2400" dirty="0">
                <a:latin typeface="微软雅黑 Light" panose="020B0502040204020203" pitchFamily="34" charset="-122"/>
                <a:ea typeface="微软雅黑 Light" panose="020B0502040204020203" pitchFamily="34" charset="-122"/>
              </a:rPr>
              <a:t>BP</a:t>
            </a:r>
            <a:r>
              <a:rPr lang="zh-CN" altLang="en-US" sz="2400" dirty="0">
                <a:latin typeface="微软雅黑 Light" panose="020B0502040204020203" pitchFamily="34" charset="-122"/>
                <a:ea typeface="微软雅黑 Light" panose="020B0502040204020203" pitchFamily="34" charset="-122"/>
              </a:rPr>
              <a:t>）算法来训练神经网络，</a:t>
            </a:r>
            <a:r>
              <a:rPr lang="zh-CN" altLang="en-US" sz="2400" dirty="0">
                <a:solidFill>
                  <a:srgbClr val="C00000"/>
                </a:solidFill>
                <a:latin typeface="微软雅黑 Light" panose="020B0502040204020203" pitchFamily="34" charset="-122"/>
                <a:ea typeface="微软雅黑 Light" panose="020B0502040204020203" pitchFamily="34" charset="-122"/>
              </a:rPr>
              <a:t>就能解决异或问题</a:t>
            </a:r>
            <a:r>
              <a:rPr lang="zh-CN" altLang="en-US" sz="2400" dirty="0">
                <a:latin typeface="微软雅黑 Light" panose="020B0502040204020203" pitchFamily="34" charset="-122"/>
                <a:ea typeface="微软雅黑 Light" panose="020B0502040204020203" pitchFamily="34" charset="-122"/>
              </a:rPr>
              <a:t>。也许是年轻博士的影响力不够大，以及当时还处于神经网络研究的低谷，论文并没有引起太多关注。</a:t>
            </a:r>
          </a:p>
          <a:p>
            <a:pPr marL="828000" lvl="1" indent="-396000">
              <a:lnSpc>
                <a:spcPct val="113000"/>
              </a:lnSpc>
              <a:spcBef>
                <a:spcPts val="600"/>
              </a:spcBef>
              <a:buClr>
                <a:srgbClr val="ED7D31"/>
              </a:buClr>
            </a:pPr>
            <a:r>
              <a:rPr lang="en-US" altLang="zh-CN" sz="2400" dirty="0">
                <a:latin typeface="微软雅黑 Light" panose="020B0502040204020203" pitchFamily="34" charset="-122"/>
                <a:ea typeface="微软雅黑 Light" panose="020B0502040204020203" pitchFamily="34" charset="-122"/>
              </a:rPr>
              <a:t>1986</a:t>
            </a:r>
            <a:r>
              <a:rPr lang="zh-CN" altLang="en-US" sz="2400" dirty="0">
                <a:latin typeface="微软雅黑 Light" panose="020B0502040204020203" pitchFamily="34" charset="-122"/>
                <a:ea typeface="微软雅黑 Light" panose="020B0502040204020203" pitchFamily="34" charset="-122"/>
              </a:rPr>
              <a:t>年，鲁梅哈特、辛顿、威廉姆斯合作发表了题为</a:t>
            </a:r>
            <a:r>
              <a:rPr lang="en-US" altLang="zh-CN" sz="2400" dirty="0">
                <a:latin typeface="微软雅黑 Light" panose="020B0502040204020203" pitchFamily="34" charset="-122"/>
                <a:ea typeface="微软雅黑 Light" panose="020B0502040204020203" pitchFamily="34" charset="-122"/>
              </a:rPr>
              <a:t>《</a:t>
            </a:r>
            <a:r>
              <a:rPr lang="zh-CN" altLang="en-US" sz="2400" dirty="0">
                <a:latin typeface="微软雅黑 Light" panose="020B0502040204020203" pitchFamily="34" charset="-122"/>
                <a:ea typeface="微软雅黑 Light" panose="020B0502040204020203" pitchFamily="34" charset="-122"/>
              </a:rPr>
              <a:t>通过误差传播学习内部表示</a:t>
            </a:r>
            <a:r>
              <a:rPr lang="en-US" altLang="zh-CN" sz="2400" dirty="0">
                <a:latin typeface="微软雅黑 Light" panose="020B0502040204020203" pitchFamily="34" charset="-122"/>
                <a:ea typeface="微软雅黑 Light" panose="020B0502040204020203" pitchFamily="34" charset="-122"/>
              </a:rPr>
              <a:t>》</a:t>
            </a:r>
            <a:r>
              <a:rPr lang="zh-CN" altLang="en-US" sz="2400" dirty="0">
                <a:latin typeface="微软雅黑 Light" panose="020B0502040204020203" pitchFamily="34" charset="-122"/>
                <a:ea typeface="微软雅黑 Light" panose="020B0502040204020203" pitchFamily="34" charset="-122"/>
              </a:rPr>
              <a:t>和</a:t>
            </a:r>
            <a:r>
              <a:rPr lang="en-US" altLang="zh-CN" sz="2400" dirty="0">
                <a:latin typeface="微软雅黑 Light" panose="020B0502040204020203" pitchFamily="34" charset="-122"/>
                <a:ea typeface="微软雅黑 Light" panose="020B0502040204020203" pitchFamily="34" charset="-122"/>
              </a:rPr>
              <a:t>《</a:t>
            </a:r>
            <a:r>
              <a:rPr lang="zh-CN" altLang="en-US" sz="2400" dirty="0">
                <a:latin typeface="微软雅黑 Light" panose="020B0502040204020203" pitchFamily="34" charset="-122"/>
                <a:ea typeface="微软雅黑 Light" panose="020B0502040204020203" pitchFamily="34" charset="-122"/>
              </a:rPr>
              <a:t>通过反向传播误差学习表示</a:t>
            </a:r>
            <a:r>
              <a:rPr lang="en-US" altLang="zh-CN" sz="2400" dirty="0">
                <a:latin typeface="微软雅黑 Light" panose="020B0502040204020203" pitchFamily="34" charset="-122"/>
                <a:ea typeface="微软雅黑 Light" panose="020B0502040204020203" pitchFamily="34" charset="-122"/>
              </a:rPr>
              <a:t>》</a:t>
            </a:r>
            <a:r>
              <a:rPr lang="zh-CN" altLang="en-US" sz="2400" dirty="0">
                <a:latin typeface="微软雅黑 Light" panose="020B0502040204020203" pitchFamily="34" charset="-122"/>
                <a:ea typeface="微软雅黑 Light" panose="020B0502040204020203" pitchFamily="34" charset="-122"/>
              </a:rPr>
              <a:t>的两篇论文，论文重新设计了</a:t>
            </a:r>
            <a:r>
              <a:rPr lang="en-US" altLang="zh-CN" sz="2400" dirty="0">
                <a:solidFill>
                  <a:srgbClr val="C00000"/>
                </a:solidFill>
                <a:latin typeface="微软雅黑 Light" panose="020B0502040204020203" pitchFamily="34" charset="-122"/>
                <a:ea typeface="微软雅黑 Light" panose="020B0502040204020203" pitchFamily="34" charset="-122"/>
              </a:rPr>
              <a:t>BP</a:t>
            </a:r>
            <a:r>
              <a:rPr lang="zh-CN" altLang="en-US" sz="2400" dirty="0">
                <a:solidFill>
                  <a:srgbClr val="C00000"/>
                </a:solidFill>
                <a:latin typeface="微软雅黑 Light" panose="020B0502040204020203" pitchFamily="34" charset="-122"/>
                <a:ea typeface="微软雅黑 Light" panose="020B0502040204020203" pitchFamily="34" charset="-122"/>
              </a:rPr>
              <a:t>算法</a:t>
            </a:r>
            <a:r>
              <a:rPr lang="zh-CN" altLang="en-US" sz="2400" dirty="0">
                <a:latin typeface="微软雅黑 Light" panose="020B0502040204020203" pitchFamily="34" charset="-122"/>
                <a:ea typeface="微软雅黑 Light" panose="020B0502040204020203" pitchFamily="34" charset="-122"/>
              </a:rPr>
              <a:t>，</a:t>
            </a:r>
            <a:r>
              <a:rPr lang="zh-CN" altLang="en-US" sz="2400" dirty="0">
                <a:solidFill>
                  <a:srgbClr val="00B050"/>
                </a:solidFill>
                <a:latin typeface="微软雅黑 Light" panose="020B0502040204020203" pitchFamily="34" charset="-122"/>
                <a:ea typeface="微软雅黑 Light" panose="020B0502040204020203" pitchFamily="34" charset="-122"/>
              </a:rPr>
              <a:t>系统地解决了多层神经网络中隐层单元连接权重值的学习问题</a:t>
            </a:r>
            <a:r>
              <a:rPr lang="zh-CN" altLang="en-US" sz="2400" dirty="0">
                <a:latin typeface="微软雅黑 Light" panose="020B0502040204020203" pitchFamily="34" charset="-122"/>
                <a:ea typeface="微软雅黑 Light" panose="020B0502040204020203" pitchFamily="34" charset="-122"/>
              </a:rPr>
              <a:t>，并在数学层面上给出了完整的推导。</a:t>
            </a:r>
            <a:r>
              <a:rPr lang="en-US" altLang="zh-CN" sz="2400" dirty="0">
                <a:latin typeface="微软雅黑 Light" panose="020B0502040204020203" pitchFamily="34" charset="-122"/>
                <a:ea typeface="微软雅黑 Light" panose="020B0502040204020203" pitchFamily="34" charset="-122"/>
              </a:rPr>
              <a:t>BP</a:t>
            </a:r>
            <a:r>
              <a:rPr lang="zh-CN" altLang="en-US" sz="2400" dirty="0">
                <a:latin typeface="微软雅黑 Light" panose="020B0502040204020203" pitchFamily="34" charset="-122"/>
                <a:ea typeface="微软雅黑 Light" panose="020B0502040204020203" pitchFamily="34" charset="-122"/>
              </a:rPr>
              <a:t>算法使神经网络研究走出低谷，掀起了第二次热潮。</a:t>
            </a: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82102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A1FBF3D-00C1-D9D4-7F52-3DC7A63D1F6B}"/>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A949CC4C-06D1-D132-D989-70FFFFE876DC}"/>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人工神经网络方法</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AD8E23D8-F047-1E4F-8FF5-F2382A3E2A7B}"/>
              </a:ext>
            </a:extLst>
          </p:cNvPr>
          <p:cNvSpPr txBox="1">
            <a:spLocks noChangeArrowheads="1"/>
          </p:cNvSpPr>
          <p:nvPr/>
        </p:nvSpPr>
        <p:spPr bwMode="auto">
          <a:xfrm>
            <a:off x="679668" y="1384545"/>
            <a:ext cx="5342442" cy="529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Aft>
                <a:spcPts val="0"/>
              </a:spcAft>
              <a:buClr>
                <a:srgbClr val="A04DA3"/>
              </a:buClr>
              <a:buSzTx/>
              <a:buFont typeface="Wingdings" panose="05000000000000000000" pitchFamily="2" charset="2"/>
              <a:buChar char="Ø"/>
              <a:tabLst/>
              <a:defRPr/>
            </a:pPr>
            <a:r>
              <a:rPr lang="en-US" altLang="zh-CN" dirty="0"/>
              <a:t>BP</a:t>
            </a:r>
            <a:r>
              <a:rPr lang="zh-CN" altLang="en-US" dirty="0"/>
              <a:t>神经网络</a:t>
            </a:r>
            <a:endParaRPr kumimoji="0" lang="en-US" altLang="zh-CN"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lvl="1" indent="-396000">
              <a:lnSpc>
                <a:spcPct val="113000"/>
              </a:lnSpc>
              <a:spcBef>
                <a:spcPts val="300"/>
              </a:spcBef>
              <a:buClr>
                <a:srgbClr val="ED7D31"/>
              </a:buClr>
            </a:pPr>
            <a:r>
              <a:rPr lang="zh-CN" altLang="en-US" sz="2400" dirty="0">
                <a:latin typeface="微软雅黑 Light" panose="020B0502040204020203" pitchFamily="34" charset="-122"/>
                <a:ea typeface="微软雅黑 Light" panose="020B0502040204020203" pitchFamily="34" charset="-122"/>
              </a:rPr>
              <a:t>应用</a:t>
            </a:r>
            <a:r>
              <a:rPr lang="en-US" altLang="zh-CN" sz="2400" dirty="0">
                <a:latin typeface="微软雅黑 Light" panose="020B0502040204020203" pitchFamily="34" charset="-122"/>
                <a:ea typeface="微软雅黑 Light" panose="020B0502040204020203" pitchFamily="34" charset="-122"/>
              </a:rPr>
              <a:t>BP</a:t>
            </a:r>
            <a:r>
              <a:rPr lang="zh-CN" altLang="en-US" sz="2400" dirty="0">
                <a:latin typeface="微软雅黑 Light" panose="020B0502040204020203" pitchFamily="34" charset="-122"/>
                <a:ea typeface="微软雅黑 Light" panose="020B0502040204020203" pitchFamily="34" charset="-122"/>
              </a:rPr>
              <a:t>算法训练的神经网络称为</a:t>
            </a:r>
            <a:r>
              <a:rPr lang="en-US" altLang="zh-CN" sz="2400" dirty="0">
                <a:solidFill>
                  <a:srgbClr val="C00000"/>
                </a:solidFill>
              </a:rPr>
              <a:t>BP</a:t>
            </a:r>
            <a:r>
              <a:rPr lang="zh-CN" altLang="en-US" sz="2400" dirty="0">
                <a:solidFill>
                  <a:srgbClr val="C00000"/>
                </a:solidFill>
              </a:rPr>
              <a:t>神经网络</a:t>
            </a:r>
            <a:r>
              <a:rPr lang="zh-CN" altLang="en-US" sz="2400" dirty="0">
                <a:latin typeface="微软雅黑 Light" panose="020B0502040204020203" pitchFamily="34" charset="-122"/>
                <a:ea typeface="微软雅黑 Light" panose="020B0502040204020203" pitchFamily="34" charset="-122"/>
              </a:rPr>
              <a:t>。</a:t>
            </a:r>
            <a:endParaRPr lang="en-US" altLang="zh-CN" sz="2400" dirty="0">
              <a:latin typeface="微软雅黑 Light" panose="020B0502040204020203" pitchFamily="34" charset="-122"/>
              <a:ea typeface="微软雅黑 Light" panose="020B0502040204020203" pitchFamily="34" charset="-122"/>
            </a:endParaRPr>
          </a:p>
          <a:p>
            <a:pPr marL="828000" lvl="1" indent="-396000">
              <a:lnSpc>
                <a:spcPct val="113000"/>
              </a:lnSpc>
              <a:spcBef>
                <a:spcPts val="300"/>
              </a:spcBef>
              <a:buClr>
                <a:srgbClr val="ED7D31"/>
              </a:buClr>
            </a:pPr>
            <a:r>
              <a:rPr lang="en-US" altLang="zh-CN" sz="2400" dirty="0">
                <a:latin typeface="微软雅黑 Light" panose="020B0502040204020203" pitchFamily="34" charset="-122"/>
                <a:ea typeface="微软雅黑 Light" panose="020B0502040204020203" pitchFamily="34" charset="-122"/>
              </a:rPr>
              <a:t>BP</a:t>
            </a:r>
            <a:r>
              <a:rPr lang="zh-CN" altLang="en-US" sz="2400" dirty="0">
                <a:latin typeface="微软雅黑 Light" panose="020B0502040204020203" pitchFamily="34" charset="-122"/>
                <a:ea typeface="微软雅黑 Light" panose="020B0502040204020203" pitchFamily="34" charset="-122"/>
              </a:rPr>
              <a:t>网络一般包含一个输入层、一个输出层和</a:t>
            </a:r>
            <a:r>
              <a:rPr lang="zh-CN" altLang="en-US" sz="2400" dirty="0">
                <a:solidFill>
                  <a:srgbClr val="00B050"/>
                </a:solidFill>
                <a:latin typeface="微软雅黑 Light" panose="020B0502040204020203" pitchFamily="34" charset="-122"/>
                <a:ea typeface="微软雅黑 Light" panose="020B0502040204020203" pitchFamily="34" charset="-122"/>
              </a:rPr>
              <a:t>若干个隐含层</a:t>
            </a:r>
            <a:r>
              <a:rPr lang="zh-CN" altLang="en-US" sz="2400" dirty="0">
                <a:latin typeface="微软雅黑 Light" panose="020B0502040204020203" pitchFamily="34" charset="-122"/>
                <a:ea typeface="微软雅黑 Light" panose="020B0502040204020203" pitchFamily="34" charset="-122"/>
              </a:rPr>
              <a:t>，当只有一个隐含层时，</a:t>
            </a:r>
            <a:r>
              <a:rPr lang="en-US" altLang="zh-CN" sz="2400" dirty="0">
                <a:latin typeface="微软雅黑 Light" panose="020B0502040204020203" pitchFamily="34" charset="-122"/>
                <a:ea typeface="微软雅黑 Light" panose="020B0502040204020203" pitchFamily="34" charset="-122"/>
              </a:rPr>
              <a:t>BP</a:t>
            </a:r>
            <a:r>
              <a:rPr lang="zh-CN" altLang="en-US" sz="2400" dirty="0">
                <a:latin typeface="微软雅黑 Light" panose="020B0502040204020203" pitchFamily="34" charset="-122"/>
                <a:ea typeface="微软雅黑 Light" panose="020B0502040204020203" pitchFamily="34" charset="-122"/>
              </a:rPr>
              <a:t>学习算法是很有效的，在合适的训练集的支持下能够较好地得学习到各连接权重的合适值。</a:t>
            </a:r>
            <a:endParaRPr lang="en-US" altLang="zh-CN" sz="2400" dirty="0">
              <a:latin typeface="微软雅黑 Light" panose="020B0502040204020203" pitchFamily="34" charset="-122"/>
              <a:ea typeface="微软雅黑 Light" panose="020B0502040204020203" pitchFamily="34" charset="-122"/>
            </a:endParaRPr>
          </a:p>
          <a:p>
            <a:pPr marL="828000" lvl="1" indent="-396000">
              <a:lnSpc>
                <a:spcPct val="113000"/>
              </a:lnSpc>
              <a:spcBef>
                <a:spcPts val="300"/>
              </a:spcBef>
              <a:buClr>
                <a:srgbClr val="ED7D31"/>
              </a:buClr>
            </a:pPr>
            <a:r>
              <a:rPr lang="en-US" altLang="zh-CN" sz="2400" dirty="0">
                <a:solidFill>
                  <a:srgbClr val="00B050"/>
                </a:solidFill>
                <a:latin typeface="微软雅黑 Light" panose="020B0502040204020203" pitchFamily="34" charset="-122"/>
                <a:ea typeface="微软雅黑 Light" panose="020B0502040204020203" pitchFamily="34" charset="-122"/>
              </a:rPr>
              <a:t>BP</a:t>
            </a:r>
            <a:r>
              <a:rPr lang="zh-CN" altLang="en-US" sz="2400" dirty="0">
                <a:solidFill>
                  <a:srgbClr val="00B050"/>
                </a:solidFill>
                <a:latin typeface="微软雅黑 Light" panose="020B0502040204020203" pitchFamily="34" charset="-122"/>
                <a:ea typeface="微软雅黑 Light" panose="020B0502040204020203" pitchFamily="34" charset="-122"/>
              </a:rPr>
              <a:t>算法只适用于层数较少的浅层神经网络</a:t>
            </a:r>
            <a:r>
              <a:rPr lang="zh-CN" altLang="en-US" sz="2400" dirty="0">
                <a:latin typeface="微软雅黑 Light" panose="020B0502040204020203" pitchFamily="34" charset="-122"/>
                <a:ea typeface="微软雅黑 Light" panose="020B0502040204020203" pitchFamily="34" charset="-122"/>
              </a:rPr>
              <a:t>，因而</a:t>
            </a:r>
            <a:r>
              <a:rPr lang="en-US" altLang="zh-CN" sz="2400" dirty="0">
                <a:latin typeface="微软雅黑 Light" panose="020B0502040204020203" pitchFamily="34" charset="-122"/>
                <a:ea typeface="微软雅黑 Light" panose="020B0502040204020203" pitchFamily="34" charset="-122"/>
              </a:rPr>
              <a:t>BP</a:t>
            </a:r>
            <a:r>
              <a:rPr lang="zh-CN" altLang="en-US" sz="2400" dirty="0">
                <a:latin typeface="微软雅黑 Light" panose="020B0502040204020203" pitchFamily="34" charset="-122"/>
                <a:ea typeface="微软雅黑 Light" panose="020B0502040204020203" pitchFamily="34" charset="-122"/>
              </a:rPr>
              <a:t>网络只能解决一些比较简单的问题。</a:t>
            </a:r>
          </a:p>
          <a:p>
            <a:pPr marL="432000" marR="0" lvl="1" indent="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None/>
              <a:tabLst/>
              <a:defRPr/>
            </a:pP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pic>
        <p:nvPicPr>
          <p:cNvPr id="3" name="图片 2">
            <a:extLst>
              <a:ext uri="{FF2B5EF4-FFF2-40B4-BE49-F238E27FC236}">
                <a16:creationId xmlns:a16="http://schemas.microsoft.com/office/drawing/2014/main" id="{23985B74-26E9-1563-50D0-8EF280BE8DC7}"/>
              </a:ext>
            </a:extLst>
          </p:cNvPr>
          <p:cNvPicPr>
            <a:picLocks noChangeAspect="1"/>
          </p:cNvPicPr>
          <p:nvPr/>
        </p:nvPicPr>
        <p:blipFill>
          <a:blip r:embed="rId2"/>
          <a:stretch>
            <a:fillRect/>
          </a:stretch>
        </p:blipFill>
        <p:spPr>
          <a:xfrm>
            <a:off x="6607464" y="2466253"/>
            <a:ext cx="4763047" cy="2743056"/>
          </a:xfrm>
          <a:prstGeom prst="rect">
            <a:avLst/>
          </a:prstGeom>
        </p:spPr>
      </p:pic>
    </p:spTree>
    <p:extLst>
      <p:ext uri="{BB962C8B-B14F-4D97-AF65-F5344CB8AC3E}">
        <p14:creationId xmlns:p14="http://schemas.microsoft.com/office/powerpoint/2010/main" val="2245842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73DEE-1FFC-CA29-19D6-944F775FFB7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6F059AB-5AA9-11B9-0351-505348A7ED58}"/>
              </a:ext>
            </a:extLst>
          </p:cNvPr>
          <p:cNvSpPr>
            <a:spLocks noGrp="1"/>
          </p:cNvSpPr>
          <p:nvPr>
            <p:ph type="title"/>
          </p:nvPr>
        </p:nvSpPr>
        <p:spPr>
          <a:xfrm>
            <a:off x="1894262" y="1391493"/>
            <a:ext cx="8669694" cy="1325563"/>
          </a:xfrm>
        </p:spPr>
        <p:txBody>
          <a:bodyPr>
            <a:noAutofit/>
          </a:bodyPr>
          <a:lstStyle/>
          <a:p>
            <a:pPr lvl="0" algn="ctr">
              <a:lnSpc>
                <a:spcPct val="100000"/>
              </a:lnSpc>
              <a:spcBef>
                <a:spcPts val="0"/>
              </a:spcBef>
            </a:pPr>
            <a:r>
              <a:rPr lang="zh-CN" altLang="en-US" sz="5400" b="1" dirty="0">
                <a:solidFill>
                  <a:schemeClr val="tx2"/>
                </a:solidFill>
                <a:latin typeface="微软雅黑 Light" panose="020B0502040204020203" pitchFamily="34" charset="-122"/>
                <a:ea typeface="微软雅黑 Light" panose="020B0502040204020203" pitchFamily="34" charset="-122"/>
                <a:sym typeface="Helvetica Light"/>
              </a:rPr>
              <a:t>深度神经网络</a:t>
            </a:r>
            <a:endParaRPr lang="zh-CN" altLang="en-US" sz="4800" b="1" dirty="0">
              <a:solidFill>
                <a:schemeClr val="tx2"/>
              </a:solidFill>
              <a:latin typeface="微软雅黑 Light" panose="020B0502040204020203" pitchFamily="34" charset="-122"/>
              <a:ea typeface="微软雅黑 Light" panose="020B0502040204020203" pitchFamily="34" charset="-122"/>
            </a:endParaRPr>
          </a:p>
        </p:txBody>
      </p:sp>
      <p:cxnSp>
        <p:nvCxnSpPr>
          <p:cNvPr id="6" name="直接连接符 5">
            <a:extLst>
              <a:ext uri="{FF2B5EF4-FFF2-40B4-BE49-F238E27FC236}">
                <a16:creationId xmlns:a16="http://schemas.microsoft.com/office/drawing/2014/main" id="{93B1C756-2052-DF3A-662E-BDD5055FDE5B}"/>
              </a:ext>
            </a:extLst>
          </p:cNvPr>
          <p:cNvCxnSpPr/>
          <p:nvPr/>
        </p:nvCxnSpPr>
        <p:spPr>
          <a:xfrm>
            <a:off x="1571042" y="2717056"/>
            <a:ext cx="9759820" cy="0"/>
          </a:xfrm>
          <a:prstGeom prst="line">
            <a:avLst/>
          </a:prstGeom>
          <a:ln>
            <a:solidFill>
              <a:srgbClr val="7492AF"/>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7A731969-7162-2541-EFA8-5369383DC644}"/>
              </a:ext>
            </a:extLst>
          </p:cNvPr>
          <p:cNvSpPr txBox="1"/>
          <p:nvPr/>
        </p:nvSpPr>
        <p:spPr>
          <a:xfrm>
            <a:off x="1571042" y="2867798"/>
            <a:ext cx="9407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a:solidFill>
                  <a:prstClr val="black"/>
                </a:solidFill>
                <a:latin typeface="微软雅黑 Light" panose="020B0502040204020203" pitchFamily="34" charset="-122"/>
                <a:ea typeface="微软雅黑 Light" panose="020B0502040204020203" pitchFamily="34" charset="-122"/>
                <a:sym typeface="Helvetica Light"/>
              </a:rPr>
              <a:t>深度神经网络</a:t>
            </a:r>
            <a:r>
              <a:rPr kumimoji="0" lang="zh-CN" altLang="en-US" sz="1800" b="1" i="0" u="none" strike="noStrike" kern="1200" cap="none" spc="0" normalizeH="0" baseline="0" noProof="0" dirty="0">
                <a:ln>
                  <a:noFill/>
                </a:ln>
                <a:solidFill>
                  <a:prstClr val="black"/>
                </a:solidFill>
                <a:effectLst/>
                <a:uLnTx/>
                <a:uFillTx/>
                <a:latin typeface="微软雅黑 Light" panose="020B0502040204020203" pitchFamily="34" charset="-122"/>
                <a:ea typeface="微软雅黑 Light" panose="020B0502040204020203" pitchFamily="34" charset="-122"/>
                <a:cs typeface="+mn-cs"/>
              </a:rPr>
              <a:t>；残差网络；循环网络；生成对抗网络</a:t>
            </a:r>
          </a:p>
        </p:txBody>
      </p:sp>
      <p:sp>
        <p:nvSpPr>
          <p:cNvPr id="8" name="标题 1">
            <a:extLst>
              <a:ext uri="{FF2B5EF4-FFF2-40B4-BE49-F238E27FC236}">
                <a16:creationId xmlns:a16="http://schemas.microsoft.com/office/drawing/2014/main" id="{8176E7A4-BDFE-A89E-03DC-025A3C1F3359}"/>
              </a:ext>
            </a:extLst>
          </p:cNvPr>
          <p:cNvSpPr txBox="1">
            <a:spLocks/>
          </p:cNvSpPr>
          <p:nvPr/>
        </p:nvSpPr>
        <p:spPr>
          <a:xfrm>
            <a:off x="1656981" y="3707538"/>
            <a:ext cx="866969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5400" b="1" i="0" u="none" strike="noStrike" kern="1200" cap="none" spc="80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j-cs"/>
              </a:rPr>
              <a:t>/05</a:t>
            </a:r>
            <a:endParaRPr kumimoji="0" lang="zh-CN" altLang="en-US" sz="5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3" name="图片 2">
            <a:extLst>
              <a:ext uri="{FF2B5EF4-FFF2-40B4-BE49-F238E27FC236}">
                <a16:creationId xmlns:a16="http://schemas.microsoft.com/office/drawing/2014/main" id="{8897908D-8219-83BC-6C83-CF2DDE04F669}"/>
              </a:ext>
            </a:extLst>
          </p:cNvPr>
          <p:cNvPicPr>
            <a:picLocks noChangeAspect="1"/>
          </p:cNvPicPr>
          <p:nvPr/>
        </p:nvPicPr>
        <p:blipFill rotWithShape="1">
          <a:blip r:embed="rId2">
            <a:extLst>
              <a:ext uri="{28A0092B-C50C-407E-A947-70E740481C1C}">
                <a14:useLocalDpi xmlns:a14="http://schemas.microsoft.com/office/drawing/2010/main" val="0"/>
              </a:ext>
            </a:extLst>
          </a:blip>
          <a:srcRect r="78884"/>
          <a:stretch/>
        </p:blipFill>
        <p:spPr>
          <a:xfrm>
            <a:off x="613804" y="262088"/>
            <a:ext cx="1080771" cy="1319459"/>
          </a:xfrm>
          <a:prstGeom prst="rect">
            <a:avLst/>
          </a:prstGeom>
        </p:spPr>
      </p:pic>
      <p:pic>
        <p:nvPicPr>
          <p:cNvPr id="9" name="图片 8">
            <a:extLst>
              <a:ext uri="{FF2B5EF4-FFF2-40B4-BE49-F238E27FC236}">
                <a16:creationId xmlns:a16="http://schemas.microsoft.com/office/drawing/2014/main" id="{44625DD0-388F-6035-219E-6B3AEFD96BFE}"/>
              </a:ext>
            </a:extLst>
          </p:cNvPr>
          <p:cNvPicPr>
            <a:picLocks noChangeAspect="1"/>
          </p:cNvPicPr>
          <p:nvPr/>
        </p:nvPicPr>
        <p:blipFill>
          <a:blip r:embed="rId3"/>
          <a:stretch>
            <a:fillRect/>
          </a:stretch>
        </p:blipFill>
        <p:spPr>
          <a:xfrm>
            <a:off x="2633148" y="5478052"/>
            <a:ext cx="1079086" cy="1316850"/>
          </a:xfrm>
          <a:prstGeom prst="rect">
            <a:avLst/>
          </a:prstGeom>
        </p:spPr>
      </p:pic>
      <p:pic>
        <p:nvPicPr>
          <p:cNvPr id="10" name="图片 9">
            <a:extLst>
              <a:ext uri="{FF2B5EF4-FFF2-40B4-BE49-F238E27FC236}">
                <a16:creationId xmlns:a16="http://schemas.microsoft.com/office/drawing/2014/main" id="{F909D198-6B0B-CCCB-31F5-AFCF3F54F703}"/>
              </a:ext>
            </a:extLst>
          </p:cNvPr>
          <p:cNvPicPr>
            <a:picLocks noChangeAspect="1"/>
          </p:cNvPicPr>
          <p:nvPr/>
        </p:nvPicPr>
        <p:blipFill>
          <a:blip r:embed="rId4"/>
          <a:stretch>
            <a:fillRect/>
          </a:stretch>
        </p:blipFill>
        <p:spPr>
          <a:xfrm>
            <a:off x="5132748" y="3111980"/>
            <a:ext cx="1926503" cy="634039"/>
          </a:xfrm>
          <a:prstGeom prst="rect">
            <a:avLst/>
          </a:prstGeom>
        </p:spPr>
      </p:pic>
    </p:spTree>
    <p:extLst>
      <p:ext uri="{BB962C8B-B14F-4D97-AF65-F5344CB8AC3E}">
        <p14:creationId xmlns:p14="http://schemas.microsoft.com/office/powerpoint/2010/main" val="1838405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3844157-B20F-07AB-C5BE-C91C20E2CDF4}"/>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FA3BA64C-8C12-CD95-B85C-41C67086164E}"/>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深度神经网络</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1A0149DB-3C8A-1603-8CEA-6330F1DD260B}"/>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zh-CN" altLang="en-US" sz="3200" dirty="0"/>
              <a:t>什么是深度神经网络</a:t>
            </a:r>
            <a:endParaRPr kumimoji="0" lang="zh-CN"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一个神经网络模型一般包括一个输入层、一个输出层和</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若干个隐含层</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，有多个隐含层时称为深度神经网络（</a:t>
            </a:r>
            <a:r>
              <a:rPr lang="en-US" altLang="zh-CN" sz="2600" dirty="0">
                <a:latin typeface="微软雅黑 Light" panose="020B0502040204020203" pitchFamily="34" charset="-122"/>
                <a:ea typeface="微软雅黑 Light" panose="020B0502040204020203" pitchFamily="34" charset="-122"/>
              </a:rPr>
              <a:t>d</a:t>
            </a:r>
            <a:r>
              <a:rPr kumimoji="0" lang="en-US" altLang="zh-CN" sz="2600" b="1" i="0" u="none" strike="noStrike" kern="1200" cap="none" spc="0" normalizeH="0" baseline="0" noProof="0" dirty="0" err="1">
                <a:ln>
                  <a:noFill/>
                </a:ln>
                <a:solidFill>
                  <a:srgbClr val="002060"/>
                </a:solidFill>
                <a:effectLst/>
                <a:uLnTx/>
                <a:uFillTx/>
                <a:latin typeface="微软雅黑 Light" panose="020B0502040204020203" pitchFamily="34" charset="-122"/>
                <a:ea typeface="微软雅黑 Light" panose="020B0502040204020203" pitchFamily="34" charset="-122"/>
                <a:cs typeface="+mn-cs"/>
              </a:rPr>
              <a:t>eep</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 </a:t>
            </a:r>
            <a:r>
              <a:rPr lang="en-US" altLang="zh-CN" sz="2600" dirty="0">
                <a:latin typeface="微软雅黑 Light" panose="020B0502040204020203" pitchFamily="34" charset="-122"/>
                <a:ea typeface="微软雅黑 Light" panose="020B0502040204020203" pitchFamily="34" charset="-122"/>
              </a:rPr>
              <a:t>n</a:t>
            </a:r>
            <a:r>
              <a:rPr kumimoji="0" lang="en-US" altLang="zh-CN" sz="2600" b="1" i="0" u="none" strike="noStrike" kern="1200" cap="none" spc="0" normalizeH="0" baseline="0" noProof="0" dirty="0" err="1">
                <a:ln>
                  <a:noFill/>
                </a:ln>
                <a:solidFill>
                  <a:srgbClr val="002060"/>
                </a:solidFill>
                <a:effectLst/>
                <a:uLnTx/>
                <a:uFillTx/>
                <a:latin typeface="微软雅黑 Light" panose="020B0502040204020203" pitchFamily="34" charset="-122"/>
                <a:ea typeface="微软雅黑 Light" panose="020B0502040204020203" pitchFamily="34" charset="-122"/>
                <a:cs typeface="+mn-cs"/>
              </a:rPr>
              <a:t>eural</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 </a:t>
            </a:r>
            <a:r>
              <a:rPr lang="en-US" altLang="zh-CN" sz="2600" dirty="0">
                <a:latin typeface="微软雅黑 Light" panose="020B0502040204020203" pitchFamily="34" charset="-122"/>
                <a:ea typeface="微软雅黑 Light" panose="020B0502040204020203" pitchFamily="34" charset="-122"/>
              </a:rPr>
              <a:t>n</a:t>
            </a:r>
            <a:r>
              <a:rPr kumimoji="0" lang="en-US" altLang="zh-CN" sz="2600" b="1" i="0" u="none" strike="noStrike" kern="1200" cap="none" spc="0" normalizeH="0" baseline="0" noProof="0" dirty="0" err="1">
                <a:ln>
                  <a:noFill/>
                </a:ln>
                <a:solidFill>
                  <a:srgbClr val="002060"/>
                </a:solidFill>
                <a:effectLst/>
                <a:uLnTx/>
                <a:uFillTx/>
                <a:latin typeface="微软雅黑 Light" panose="020B0502040204020203" pitchFamily="34" charset="-122"/>
                <a:ea typeface="微软雅黑 Light" panose="020B0502040204020203" pitchFamily="34" charset="-122"/>
                <a:cs typeface="+mn-cs"/>
              </a:rPr>
              <a:t>etworks</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DNN</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作为深度学习模型的</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深度神经网络</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训练好之后才能实际应用</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，对模型的训练过程，也称为模型的学习过程，就是在训练集的支持下，通过一定的学习方法得到各个连接的合适权重值</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深度学习方法就是训练深度学习模型所用的学习方法</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BP</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算法不适合深度神经网络的训练），现在说的深度学习泛指深度神经网络模型和深度学习算法（方法）。</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328392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DF728DE-6E27-86AB-D28A-7D0A117FFE43}"/>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D99B2516-0D03-DE02-0F9C-F4A76DA7BF97}"/>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深度神经网络</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BDE0DF13-D8E3-28FA-801D-9997125FFE98}"/>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zh-CN" altLang="en-US" sz="3200" dirty="0"/>
              <a:t>什么是深度神经网络</a:t>
            </a:r>
            <a:endParaRPr kumimoji="0" lang="zh-CN"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pic>
        <p:nvPicPr>
          <p:cNvPr id="2" name="图片 1">
            <a:extLst>
              <a:ext uri="{FF2B5EF4-FFF2-40B4-BE49-F238E27FC236}">
                <a16:creationId xmlns:a16="http://schemas.microsoft.com/office/drawing/2014/main" id="{FCD22E82-CA57-0254-26A5-E361FB902E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4192" y="2166994"/>
            <a:ext cx="10555649" cy="3827406"/>
          </a:xfrm>
          <a:prstGeom prst="rect">
            <a:avLst/>
          </a:prstGeom>
          <a:noFill/>
        </p:spPr>
      </p:pic>
    </p:spTree>
    <p:extLst>
      <p:ext uri="{BB962C8B-B14F-4D97-AF65-F5344CB8AC3E}">
        <p14:creationId xmlns:p14="http://schemas.microsoft.com/office/powerpoint/2010/main" val="178111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E417A1A-D235-6E12-7C9F-3645FC9A0DA8}"/>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14AA4316-57D0-3F2C-8F27-14F1250C74DF}"/>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深度神经网络</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9B18A242-7415-B78C-7354-AB20B2A13AB5}"/>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zh-CN" altLang="en-US" sz="3200" dirty="0"/>
              <a:t>深度学习方法</a:t>
            </a:r>
            <a:endParaRPr kumimoji="0" lang="zh-CN"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目前的多层神经网络可超过百层，每层的结点数可达百万以上，</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需要训练的连接权重个数以亿计</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训练深度学习模型是一项十分复杂的工作，需要有运算速度足够快的高性能计算机、样本数量足够多的训练集（大数据）和高质量的学习算法。</a:t>
            </a:r>
            <a:r>
              <a:rPr lang="zh-CN" altLang="en-US" sz="2600" noProof="0" dirty="0">
                <a:latin typeface="微软雅黑 Light" panose="020B0502040204020203" pitchFamily="34" charset="-122"/>
                <a:ea typeface="微软雅黑 Light" panose="020B0502040204020203" pitchFamily="34" charset="-122"/>
              </a:rPr>
              <a:t>即</a:t>
            </a:r>
            <a:r>
              <a:rPr lang="zh-CN" altLang="en-US" sz="2600" noProof="0" dirty="0">
                <a:solidFill>
                  <a:srgbClr val="C00000"/>
                </a:solidFill>
              </a:rPr>
              <a:t>算力</a:t>
            </a:r>
            <a:r>
              <a:rPr lang="zh-CN" altLang="en-US" sz="2600" noProof="0" dirty="0">
                <a:latin typeface="微软雅黑 Light" panose="020B0502040204020203" pitchFamily="34" charset="-122"/>
                <a:ea typeface="微软雅黑 Light" panose="020B0502040204020203" pitchFamily="34" charset="-122"/>
              </a:rPr>
              <a:t>、</a:t>
            </a:r>
            <a:r>
              <a:rPr lang="zh-CN" altLang="en-US" sz="2600" dirty="0">
                <a:solidFill>
                  <a:srgbClr val="C00000"/>
                </a:solidFill>
              </a:rPr>
              <a:t>算法</a:t>
            </a:r>
            <a:r>
              <a:rPr lang="zh-CN" altLang="en-US" sz="2600" noProof="0" dirty="0">
                <a:latin typeface="微软雅黑 Light" panose="020B0502040204020203" pitchFamily="34" charset="-122"/>
                <a:ea typeface="微软雅黑 Light" panose="020B0502040204020203" pitchFamily="34" charset="-122"/>
              </a:rPr>
              <a:t>和</a:t>
            </a:r>
            <a:r>
              <a:rPr lang="zh-CN" altLang="en-US" sz="2600" dirty="0">
                <a:solidFill>
                  <a:srgbClr val="C00000"/>
                </a:solidFill>
              </a:rPr>
              <a:t>数据</a:t>
            </a:r>
            <a:r>
              <a:rPr lang="zh-CN" altLang="en-US" sz="2600" noProof="0" dirty="0">
                <a:latin typeface="微软雅黑 Light" panose="020B0502040204020203" pitchFamily="34" charset="-122"/>
                <a:ea typeface="微软雅黑 Light" panose="020B0502040204020203" pitchFamily="34" charset="-122"/>
              </a:rPr>
              <a:t>。</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一直到</a:t>
            </a:r>
            <a:r>
              <a:rPr kumimoji="0" lang="en-US" altLang="zh-CN" sz="26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2006</a:t>
            </a:r>
            <a:r>
              <a:rPr kumimoji="0" lang="zh-CN" altLang="en-US" sz="26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年</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，在具备高性能计算机和大数据条件的基础上，</a:t>
            </a:r>
            <a:r>
              <a:rPr kumimoji="0" lang="zh-CN" altLang="en-US" sz="26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辛顿</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与合作者发表了论文</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一种深度置信网络的快速学习算法</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及其他几篇论文，</a:t>
            </a:r>
            <a:r>
              <a:rPr kumimoji="0" lang="zh-CN" altLang="en-US" sz="26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提出了有效训练多层神经网络的有效方法</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27367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D944E22-60F0-4DCD-299C-56FC519F7285}"/>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5FFE2DB7-2833-EC4E-C244-67FF7D51BC4D}"/>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深度神经网络</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D7C3707C-4DBA-B247-EA8F-CD0B2BEA0BC0}"/>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zh-CN" altLang="en-US" sz="3200" dirty="0"/>
              <a:t>深度学习方法</a:t>
            </a:r>
            <a:endParaRPr kumimoji="0" lang="zh-CN"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早在</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1986</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年，辛顿就和谢诺夫斯基共同发明了</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玻尔兹曼机</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，这是一种由二值随机神经元构成的两层对称连接神经网络，其中的神经元只有两种状态（激活、未激活），分别</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用二进制</a:t>
            </a:r>
            <a:r>
              <a:rPr kumimoji="0" lang="en-US" altLang="zh-CN"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1</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a:t>
            </a:r>
            <a:r>
              <a:rPr kumimoji="0" lang="en-US" altLang="zh-CN"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0</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表示</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，状态的取值根据概率统计法则决定。</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由于这种概率统计法则的表达形式与奥地利物理学家、热力学和统计力学奠基人之一的玻尔兹曼提出的</a:t>
            </a:r>
            <a:r>
              <a:rPr kumimoji="0" lang="zh-CN" altLang="en-US" sz="26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玻尔兹曼分布</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类似，故将这种网络取名为玻尔兹曼机。</a:t>
            </a: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2396727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知识表示与推理</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p:cNvSpPr txBox="1">
            <a:spLocks noChangeArrowheads="1"/>
          </p:cNvSpPr>
          <p:nvPr/>
        </p:nvSpPr>
        <p:spPr bwMode="auto">
          <a:xfrm>
            <a:off x="679667" y="1384546"/>
            <a:ext cx="11068988" cy="476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r>
              <a:rPr lang="zh-CN" altLang="en-US" sz="3200" dirty="0"/>
              <a:t>知识表示方法</a:t>
            </a:r>
            <a:endParaRPr lang="zh-CN" altLang="zh-CN" sz="3200" dirty="0"/>
          </a:p>
          <a:p>
            <a:pPr marL="828000" lvl="1" indent="-396000"/>
            <a:r>
              <a:rPr lang="zh-CN" altLang="en-US" sz="2800" dirty="0">
                <a:solidFill>
                  <a:srgbClr val="C00000"/>
                </a:solidFill>
                <a:latin typeface="微软雅黑 Light" panose="020B0502040204020203" pitchFamily="34" charset="-122"/>
                <a:ea typeface="微软雅黑 Light" panose="020B0502040204020203" pitchFamily="34" charset="-122"/>
              </a:rPr>
              <a:t>知识是智能的重要基础</a:t>
            </a:r>
            <a:r>
              <a:rPr lang="zh-CN" altLang="en-US" sz="2800" dirty="0">
                <a:latin typeface="微软雅黑 Light" panose="020B0502040204020203" pitchFamily="34" charset="-122"/>
                <a:ea typeface="微软雅黑 Light" panose="020B0502040204020203" pitchFamily="34" charset="-122"/>
              </a:rPr>
              <a:t>。如果让计算机具有类似于人的智能，也需要让计算机以某种方式“掌握”知识，这就需要解决知识获取、知识存储（知识表示）、知识使用等问题。</a:t>
            </a:r>
            <a:endParaRPr lang="en-US" altLang="zh-CN" sz="2800" dirty="0">
              <a:latin typeface="微软雅黑 Light" panose="020B0502040204020203" pitchFamily="34" charset="-122"/>
              <a:ea typeface="微软雅黑 Light" panose="020B0502040204020203" pitchFamily="34" charset="-122"/>
            </a:endParaRPr>
          </a:p>
          <a:p>
            <a:pPr marL="828000" lvl="1" indent="-396000"/>
            <a:r>
              <a:rPr lang="zh-CN" altLang="en-US" sz="2800" dirty="0">
                <a:latin typeface="微软雅黑 Light" panose="020B0502040204020203" pitchFamily="34" charset="-122"/>
                <a:ea typeface="微软雅黑 Light" panose="020B0502040204020203" pitchFamily="34" charset="-122"/>
              </a:rPr>
              <a:t>代表性的知识表示方法有产生式表示法、框架理论、命题逻辑、谓词逻辑、知识图谱等。</a:t>
            </a:r>
            <a:endParaRPr lang="en-US" altLang="zh-CN" sz="2800" dirty="0">
              <a:latin typeface="微软雅黑 Light" panose="020B0502040204020203" pitchFamily="34" charset="-122"/>
              <a:ea typeface="微软雅黑 Light" panose="020B0502040204020203" pitchFamily="34" charset="-122"/>
            </a:endParaRPr>
          </a:p>
          <a:p>
            <a:pPr marL="828000" lvl="1" indent="-396000"/>
            <a:r>
              <a:rPr lang="zh-CN" altLang="en-US" sz="2800" dirty="0">
                <a:latin typeface="微软雅黑 Light" panose="020B0502040204020203" pitchFamily="34" charset="-122"/>
                <a:ea typeface="微软雅黑 Light" panose="020B0502040204020203" pitchFamily="34" charset="-122"/>
              </a:rPr>
              <a:t>目前常用的知识表示方法包括</a:t>
            </a:r>
            <a:r>
              <a:rPr lang="zh-CN" altLang="en-US" sz="2800" dirty="0">
                <a:solidFill>
                  <a:srgbClr val="C00000"/>
                </a:solidFill>
                <a:latin typeface="微软雅黑 Light" panose="020B0502040204020203" pitchFamily="34" charset="-122"/>
                <a:ea typeface="微软雅黑 Light" panose="020B0502040204020203" pitchFamily="34" charset="-122"/>
              </a:rPr>
              <a:t>命题逻辑</a:t>
            </a:r>
            <a:r>
              <a:rPr lang="zh-CN" altLang="en-US" sz="2800" dirty="0">
                <a:latin typeface="微软雅黑 Light" panose="020B0502040204020203" pitchFamily="34" charset="-122"/>
                <a:ea typeface="微软雅黑 Light" panose="020B0502040204020203" pitchFamily="34" charset="-122"/>
              </a:rPr>
              <a:t>、</a:t>
            </a:r>
            <a:r>
              <a:rPr lang="zh-CN" altLang="en-US" sz="2800" dirty="0">
                <a:solidFill>
                  <a:srgbClr val="C00000"/>
                </a:solidFill>
                <a:latin typeface="微软雅黑 Light" panose="020B0502040204020203" pitchFamily="34" charset="-122"/>
                <a:ea typeface="微软雅黑 Light" panose="020B0502040204020203" pitchFamily="34" charset="-122"/>
              </a:rPr>
              <a:t>谓词逻辑</a:t>
            </a:r>
            <a:r>
              <a:rPr lang="zh-CN" altLang="en-US" sz="2800" dirty="0">
                <a:latin typeface="微软雅黑 Light" panose="020B0502040204020203" pitchFamily="34" charset="-122"/>
                <a:ea typeface="微软雅黑 Light" panose="020B0502040204020203" pitchFamily="34" charset="-122"/>
              </a:rPr>
              <a:t>、</a:t>
            </a:r>
            <a:r>
              <a:rPr lang="zh-CN" altLang="en-US" sz="2800" dirty="0">
                <a:solidFill>
                  <a:srgbClr val="C00000"/>
                </a:solidFill>
                <a:latin typeface="微软雅黑 Light" panose="020B0502040204020203" pitchFamily="34" charset="-122"/>
                <a:ea typeface="微软雅黑 Light" panose="020B0502040204020203" pitchFamily="34" charset="-122"/>
              </a:rPr>
              <a:t>知识图谱</a:t>
            </a:r>
            <a:r>
              <a:rPr lang="zh-CN" altLang="en-US" sz="2800" dirty="0">
                <a:latin typeface="微软雅黑 Light" panose="020B0502040204020203" pitchFamily="34" charset="-122"/>
                <a:ea typeface="微软雅黑 Light" panose="020B0502040204020203" pitchFamily="34" charset="-122"/>
              </a:rPr>
              <a:t>等。</a:t>
            </a:r>
          </a:p>
        </p:txBody>
      </p:sp>
    </p:spTree>
    <p:extLst>
      <p:ext uri="{BB962C8B-B14F-4D97-AF65-F5344CB8AC3E}">
        <p14:creationId xmlns:p14="http://schemas.microsoft.com/office/powerpoint/2010/main" val="347580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F93D788-A45F-9635-AF9C-6C6B61ADF8D6}"/>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6D259FA1-BEF9-983D-597D-345C8516AF4F}"/>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深度神经网络</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57842952-AEC1-23F4-1596-8A684645AC6B}"/>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zh-CN" altLang="en-US" sz="3200" dirty="0"/>
              <a:t>深度学习方法</a:t>
            </a:r>
            <a:endParaRPr kumimoji="0" lang="zh-CN"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100" normalizeH="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辛顿等提出的训练多层神经网络的方法，用到了</a:t>
            </a:r>
            <a:r>
              <a:rPr kumimoji="0" lang="zh-CN" altLang="en-US" sz="2600" b="1" i="0" u="none" strike="noStrike" kern="1200" cap="none" spc="-100" normalizeH="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多层受限玻尔兹曼机</a:t>
            </a:r>
            <a:r>
              <a:rPr kumimoji="0" lang="zh-CN" altLang="en-US" sz="2600" b="1" i="0" u="none" strike="noStrike" kern="1200" cap="none" spc="-100" normalizeH="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，受限玻尔兹曼机是对玻尔兹曼机的简化，能够大幅度降低计算量和计算难度。</a:t>
            </a:r>
            <a:endParaRPr kumimoji="0" lang="en-US" altLang="zh-CN" sz="2600" b="1" i="0" u="none" strike="noStrike" kern="1200" cap="none" spc="-100" normalizeH="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使用受限玻尔兹曼机，改变对所有各层权重一起训练的方式，而是</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一层一层的逐层预训练权重</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，先训练第一层受限玻尔兹曼机，然后将第一层的输出作为第二层的输入，再训练第二层受限玻尔兹曼机，依此类推逐一训练各层，最后再用</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BP</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方法进行适当的优化微调。</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辛顿等提出的深度神经网络训练方法使神经网络研究再一次取得重大突破，也是</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机器学习、人工智能领域标志性的技术进步</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4594155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96E8FB1-7DAD-5D51-661F-437B514DD481}"/>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BEC79331-690B-A23B-E55A-508E65B0B2B1}"/>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深度神经网络</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0186A67A-43D8-1827-E9B8-ADD3B8E36428}"/>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zh-CN" altLang="en-US" sz="3200" dirty="0"/>
              <a:t>深度学习方法</a:t>
            </a:r>
            <a:endParaRPr kumimoji="0" lang="zh-CN"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lvl="1" indent="-396000">
              <a:lnSpc>
                <a:spcPct val="113000"/>
              </a:lnSpc>
              <a:spcBef>
                <a:spcPts val="600"/>
              </a:spcBef>
              <a:buClr>
                <a:srgbClr val="ED7D31"/>
              </a:buClr>
              <a:defRPr/>
            </a:pP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2012</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年，辛顿教授和他的两位学生组成多伦多大学队参加国际上著名的</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ImageNet</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挑战赛，他们设计的深度卷积神经网络模型</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en-US" altLang="zh-CN" sz="2600" b="1" i="0" u="none" strike="noStrike" kern="1200" cap="none" spc="0" normalizeH="0" baseline="0" noProof="0" dirty="0" err="1">
                <a:ln>
                  <a:noFill/>
                </a:ln>
                <a:solidFill>
                  <a:srgbClr val="C00000"/>
                </a:solidFill>
                <a:effectLst/>
                <a:uLnTx/>
                <a:uFillTx/>
                <a:latin typeface="微软雅黑 Light" panose="020B0502040204020203" pitchFamily="34" charset="-122"/>
                <a:ea typeface="微软雅黑 Light" panose="020B0502040204020203" pitchFamily="34" charset="-122"/>
                <a:cs typeface="+mn-cs"/>
              </a:rPr>
              <a:t>AlexNet</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，把深度学习与卷积神经网络相结合，以大幅度领先的优势夺得</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ImageNet</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挑战赛冠军，这一结果让研究者看到了深度学习方法的巨大威力，带动了深度学习的深入研究和在各领域的广泛应用。卷积神经网络模型的主要设计者是杨立昆，</a:t>
            </a:r>
            <a:r>
              <a:rPr lang="zh-CN" altLang="en-US" sz="2600" dirty="0">
                <a:latin typeface="微软雅黑 Light" panose="020B0502040204020203" pitchFamily="34" charset="-122"/>
                <a:ea typeface="微软雅黑 Light" panose="020B0502040204020203" pitchFamily="34" charset="-122"/>
              </a:rPr>
              <a:t>卷积神经网络</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曾用于美国的银行支票、邮政信件上的手写数字识别，性能良好。</a:t>
            </a: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2631492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4FEB089-F242-6F0A-95E5-A50F6DA235C2}"/>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CBA4D7F7-88C7-64E6-18B8-3D33269C90C5}"/>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深度神经网络</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305434B2-DB29-952D-B134-DEBD531EDD60}"/>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zh-CN" altLang="en-US" sz="3200" dirty="0"/>
              <a:t>深度神经网络的发展</a:t>
            </a:r>
            <a:r>
              <a:rPr lang="en-US" altLang="zh-CN" sz="3200" dirty="0"/>
              <a:t>—</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残差神经网络</a:t>
            </a: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人们曾认为，深度神经网络的隐含层数越多，</a:t>
            </a:r>
            <a:r>
              <a:rPr lang="zh-CN" altLang="en-US" sz="2400" dirty="0">
                <a:latin typeface="微软雅黑 Light" panose="020B0502040204020203" pitchFamily="34" charset="-122"/>
                <a:ea typeface="微软雅黑 Light" panose="020B0502040204020203" pitchFamily="34" charset="-122"/>
              </a:rPr>
              <a:t>其</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性能越好。但通过实验发现：当神经网络的隐含层数增加到一定数量时，其性能达到峰值，再继续增加隐含层数，性能不再提高，反而会下降甚至于大幅度下降，称之为“</a:t>
            </a:r>
            <a:r>
              <a:rPr kumimoji="0" lang="zh-CN" altLang="en-US" sz="24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网络退化</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400" b="1" i="0" u="none" strike="noStrike" kern="1200" cap="none" spc="-100" normalizeH="0" noProof="0" dirty="0">
                <a:ln>
                  <a:noFill/>
                </a:ln>
                <a:solidFill>
                  <a:srgbClr val="002060"/>
                </a:solidFill>
                <a:effectLst/>
                <a:uLnTx/>
                <a:uFillTx/>
                <a:latin typeface="微软雅黑 Light" panose="020B0502040204020203" pitchFamily="34" charset="-122"/>
                <a:ea typeface="微软雅黑 Light" panose="020B0502040204020203" pitchFamily="34" charset="-122"/>
              </a:rPr>
              <a:t>为解决“网络退化”问题，微软亚洲研究院研究员何恺明等提出了</a:t>
            </a:r>
            <a:r>
              <a:rPr kumimoji="0" lang="zh-CN" altLang="en-US" sz="2400" b="1" i="0" u="none" strike="noStrike" kern="1200" cap="none" spc="-100" normalizeH="0" noProof="0" dirty="0">
                <a:ln>
                  <a:noFill/>
                </a:ln>
                <a:solidFill>
                  <a:srgbClr val="C00000"/>
                </a:solidFill>
                <a:effectLst/>
                <a:uLnTx/>
                <a:uFillTx/>
              </a:rPr>
              <a:t>残差神经网络</a:t>
            </a:r>
            <a:r>
              <a:rPr kumimoji="0" lang="zh-CN" altLang="en-US" sz="2400" b="1" i="0" u="none" strike="noStrike" kern="1200" cap="none" spc="-100" normalizeH="0" noProof="0" dirty="0">
                <a:ln>
                  <a:noFill/>
                </a:ln>
                <a:solidFill>
                  <a:srgbClr val="002060"/>
                </a:solidFill>
                <a:effectLst/>
                <a:uLnTx/>
                <a:uFillTx/>
                <a:latin typeface="微软雅黑 Light" panose="020B0502040204020203" pitchFamily="34" charset="-122"/>
                <a:ea typeface="微软雅黑 Light" panose="020B0502040204020203" pitchFamily="34" charset="-122"/>
              </a:rPr>
              <a:t>，并在</a:t>
            </a:r>
            <a:r>
              <a:rPr kumimoji="0" lang="en-US" altLang="zh-CN" sz="2400" b="1" i="0" u="none" strike="noStrike" kern="1200" cap="none" spc="-100" normalizeH="0" noProof="0" dirty="0">
                <a:ln>
                  <a:noFill/>
                </a:ln>
                <a:solidFill>
                  <a:srgbClr val="002060"/>
                </a:solidFill>
                <a:effectLst/>
                <a:uLnTx/>
                <a:uFillTx/>
                <a:latin typeface="微软雅黑 Light" panose="020B0502040204020203" pitchFamily="34" charset="-122"/>
                <a:ea typeface="微软雅黑 Light" panose="020B0502040204020203" pitchFamily="34" charset="-122"/>
              </a:rPr>
              <a:t>2015 </a:t>
            </a:r>
            <a:r>
              <a:rPr kumimoji="0" lang="zh-CN" altLang="en-US" sz="2400" b="1" i="0" u="none" strike="noStrike" kern="1200" cap="none" spc="-100" normalizeH="0" noProof="0" dirty="0">
                <a:ln>
                  <a:noFill/>
                </a:ln>
                <a:solidFill>
                  <a:srgbClr val="002060"/>
                </a:solidFill>
                <a:effectLst/>
                <a:uLnTx/>
                <a:uFillTx/>
                <a:latin typeface="微软雅黑 Light" panose="020B0502040204020203" pitchFamily="34" charset="-122"/>
                <a:ea typeface="微软雅黑 Light" panose="020B0502040204020203" pitchFamily="34" charset="-122"/>
              </a:rPr>
              <a:t>年的</a:t>
            </a:r>
            <a:r>
              <a:rPr kumimoji="0" lang="en-US" altLang="zh-CN" sz="2400" b="1" i="0" u="none" strike="noStrike" kern="1200" cap="none" spc="-100" normalizeH="0" noProof="0" dirty="0">
                <a:ln>
                  <a:noFill/>
                </a:ln>
                <a:solidFill>
                  <a:srgbClr val="002060"/>
                </a:solidFill>
                <a:effectLst/>
                <a:uLnTx/>
                <a:uFillTx/>
                <a:latin typeface="微软雅黑 Light" panose="020B0502040204020203" pitchFamily="34" charset="-122"/>
                <a:ea typeface="微软雅黑 Light" panose="020B0502040204020203" pitchFamily="34" charset="-122"/>
              </a:rPr>
              <a:t>ImageNet</a:t>
            </a:r>
            <a:r>
              <a:rPr kumimoji="0" lang="zh-CN" altLang="en-US" sz="2400" b="1" i="0" u="none" strike="noStrike" kern="1200" cap="none" spc="-100" normalizeH="0" noProof="0" dirty="0">
                <a:ln>
                  <a:noFill/>
                </a:ln>
                <a:solidFill>
                  <a:srgbClr val="002060"/>
                </a:solidFill>
                <a:effectLst/>
                <a:uLnTx/>
                <a:uFillTx/>
                <a:latin typeface="微软雅黑 Light" panose="020B0502040204020203" pitchFamily="34" charset="-122"/>
                <a:ea typeface="微软雅黑 Light" panose="020B0502040204020203" pitchFamily="34" charset="-122"/>
              </a:rPr>
              <a:t>挑战赛中获得冠军。残差网络使用“捷径连接” 方式，使神经网络的深度首次突破了</a:t>
            </a:r>
            <a:r>
              <a:rPr kumimoji="0" lang="en-US" altLang="zh-CN" sz="2400" b="1" i="0" u="none" strike="noStrike" kern="1200" cap="none" spc="-100" normalizeH="0" noProof="0" dirty="0">
                <a:ln>
                  <a:noFill/>
                </a:ln>
                <a:solidFill>
                  <a:srgbClr val="002060"/>
                </a:solidFill>
                <a:effectLst/>
                <a:uLnTx/>
                <a:uFillTx/>
                <a:latin typeface="微软雅黑 Light" panose="020B0502040204020203" pitchFamily="34" charset="-122"/>
                <a:ea typeface="微软雅黑 Light" panose="020B0502040204020203" pitchFamily="34" charset="-122"/>
              </a:rPr>
              <a:t>100</a:t>
            </a:r>
            <a:r>
              <a:rPr kumimoji="0" lang="zh-CN" altLang="en-US" sz="2400" b="1" i="0" u="none" strike="noStrike" kern="1200" cap="none" spc="-100" normalizeH="0" noProof="0" dirty="0">
                <a:ln>
                  <a:noFill/>
                </a:ln>
                <a:solidFill>
                  <a:srgbClr val="002060"/>
                </a:solidFill>
                <a:effectLst/>
                <a:uLnTx/>
                <a:uFillTx/>
                <a:latin typeface="微软雅黑 Light" panose="020B0502040204020203" pitchFamily="34" charset="-122"/>
                <a:ea typeface="微软雅黑 Light" panose="020B0502040204020203" pitchFamily="34" charset="-122"/>
              </a:rPr>
              <a:t>层。</a:t>
            </a:r>
            <a:endParaRPr kumimoji="0" lang="en-US" altLang="zh-CN" sz="2400" b="1" i="0" u="none" strike="noStrike" kern="1200" cap="none" spc="-100" normalizeH="0" noProof="0" dirty="0">
              <a:ln>
                <a:noFill/>
              </a:ln>
              <a:solidFill>
                <a:srgbClr val="002060"/>
              </a:solidFill>
              <a:effectLst/>
              <a:uLnTx/>
              <a:uFillTx/>
              <a:latin typeface="微软雅黑 Light" panose="020B0502040204020203" pitchFamily="34" charset="-122"/>
              <a:ea typeface="微软雅黑 Light" panose="020B0502040204020203" pitchFamily="34" charset="-122"/>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在传统神经网络模型中，第</a:t>
            </a:r>
            <a:r>
              <a:rPr kumimoji="0" lang="en-US" altLang="zh-CN"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n-1</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层的结点只能和第</a:t>
            </a:r>
            <a:r>
              <a:rPr kumimoji="0" lang="en-US" altLang="zh-CN"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n</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层的结点连接，残差网络中的“捷径连接”改变了这种限制，第</a:t>
            </a:r>
            <a:r>
              <a:rPr kumimoji="0" lang="en-US" altLang="zh-CN"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n-1</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层的结点</a:t>
            </a:r>
            <a:r>
              <a:rPr kumimoji="0" lang="zh-CN" altLang="en-US" sz="24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可以跨过几层和后面的某一层</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（比如第</a:t>
            </a:r>
            <a:r>
              <a:rPr kumimoji="0" lang="en-US" altLang="zh-CN"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n+2</a:t>
            </a:r>
            <a:r>
              <a:rPr kumimoji="0" lang="zh-CN" altLang="en-US" sz="24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层）直接连接。</a:t>
            </a: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114346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696A2F5-AB92-CF71-72AF-1014AEF34372}"/>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1E438C44-2054-C483-98F9-BFE8D51DB48D}"/>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深度神经网络</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00516A16-CFDC-04B9-725E-907D0A6288A3}"/>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zh-CN" altLang="en-US" sz="3200" dirty="0"/>
              <a:t>深度神经网络的发展</a:t>
            </a:r>
            <a:r>
              <a:rPr lang="en-US" altLang="zh-CN" sz="3200" dirty="0"/>
              <a:t>—</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循环神经网络</a:t>
            </a: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在传统的神经网络中，从输入层到隐含层再到输出层，前后层之间的结点是全连接的，</a:t>
            </a:r>
            <a:r>
              <a:rPr kumimoji="0" lang="zh-CN" altLang="en-US" sz="26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同一层的结点之间没有连接</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在循环神经网络（</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RNN</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中，不仅前后层之间的结点有连接，同一层的结点之间也有连接，可以用来处理序列数据。比如把一句中文“小张同学喜欢吃苹果”翻译为英文，中文句子经分词处理后得到词序列“小张”“同学”“喜欢”“吃”“苹果”，在翻译过程中，词和词之间并不是完全独立的，前面的词对后面的词是有影响的，这就是序列数据。</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lang="en-US" altLang="zh-CN" sz="2600" dirty="0">
                <a:latin typeface="微软雅黑 Light" panose="020B0502040204020203" pitchFamily="34" charset="-122"/>
                <a:ea typeface="微软雅黑 Light" panose="020B0502040204020203" pitchFamily="34" charset="-122"/>
              </a:rPr>
              <a:t>RNN</a:t>
            </a:r>
            <a:r>
              <a:rPr lang="zh-CN" altLang="en-US" sz="2600" dirty="0">
                <a:latin typeface="微软雅黑 Light" panose="020B0502040204020203" pitchFamily="34" charset="-122"/>
                <a:ea typeface="微软雅黑 Light" panose="020B0502040204020203" pitchFamily="34" charset="-122"/>
              </a:rPr>
              <a:t>可以表示文本中</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词与词次之间的影响，得到更好的翻译结果。</a:t>
            </a: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28196832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73E2A26-9299-EDD5-FDFA-5303DE93DBB1}"/>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E21155CE-A50D-7829-3E17-CC5D374142EA}"/>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深度神经网络</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B5A2C7D8-49D5-C860-F32B-C2EFABCB2AD6}"/>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zh-CN" altLang="en-US" sz="3200" dirty="0"/>
              <a:t>深度神经网络的发展</a:t>
            </a:r>
            <a:r>
              <a:rPr lang="en-US" altLang="zh-CN" sz="3200" dirty="0"/>
              <a:t>—</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生成对抗网络</a:t>
            </a: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本吉奥和他的学生在</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2014</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年发表的论文中提出了</a:t>
            </a:r>
            <a:r>
              <a:rPr kumimoji="0" lang="zh-CN" altLang="en-US" sz="2600" b="1" i="0" u="none" strike="noStrike" kern="1200" cap="none" spc="0" normalizeH="0" baseline="0" noProof="0" dirty="0">
                <a:ln>
                  <a:noFill/>
                </a:ln>
                <a:solidFill>
                  <a:srgbClr val="C00000"/>
                </a:solidFill>
                <a:effectLst/>
                <a:uLnTx/>
                <a:uFillTx/>
              </a:rPr>
              <a:t>生成对抗网络</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GAN</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）模型：包含生成模型（生成网络）和判别模型（判别网络）。生成网络的功能是尽可能生成和真实数据一样的数据，判别网络的功能是判断一个数据样本是真实数据，还是生成的数据。</a:t>
            </a: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通过</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对生成网络和判别网络的交替训练</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来完成整个生成对抗网络的训练，先固定生成网络的参数，训练调整判别网络的参数；再固定判别网络的参数，训练调整生成网络的参数。两个训练阶段交替进行，不断提高生成网络和判别网络的性能。</a:t>
            </a: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生成对抗网络的具体应用包括提高分辨率、图像修复、</a:t>
            </a:r>
            <a:r>
              <a:rPr lang="zh-CN" altLang="en-US" sz="2600" dirty="0">
                <a:latin typeface="微软雅黑 Light" panose="020B0502040204020203" pitchFamily="34" charset="-122"/>
                <a:ea typeface="微软雅黑 Light" panose="020B0502040204020203" pitchFamily="34" charset="-122"/>
              </a:rPr>
              <a:t>数据</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生成等。</a:t>
            </a: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spTree>
    <p:extLst>
      <p:ext uri="{BB962C8B-B14F-4D97-AF65-F5344CB8AC3E}">
        <p14:creationId xmlns:p14="http://schemas.microsoft.com/office/powerpoint/2010/main" val="256264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9A7BBA7-E381-4225-9A8E-8691816E830E}"/>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40129F51-E7BD-CE91-8550-3B1E6849972A}"/>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深度神经网络</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7AD0D8B6-D3F7-D767-2074-B86920A0188A}"/>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93663" algn="l" defTabSz="914400" rtl="0" eaLnBrk="1" fontAlgn="auto" latinLnBrk="0" hangingPunct="1">
              <a:lnSpc>
                <a:spcPct val="114000"/>
              </a:lnSpc>
              <a:spcBef>
                <a:spcPts val="600"/>
              </a:spcBef>
              <a:spcAft>
                <a:spcPts val="0"/>
              </a:spcAft>
              <a:buClr>
                <a:srgbClr val="A04DA3"/>
              </a:buClr>
              <a:buSzTx/>
              <a:buFont typeface="Wingdings" panose="05000000000000000000" pitchFamily="2" charset="2"/>
              <a:buChar char="Ø"/>
              <a:tabLst/>
              <a:defRPr/>
            </a:pPr>
            <a:r>
              <a:rPr lang="zh-CN" altLang="en-US" sz="3200" dirty="0"/>
              <a:t>深度神经网络的发展</a:t>
            </a:r>
            <a:endPar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2019</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年</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3</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月</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27</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日，美国计算机学会（</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ACM</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）宣布把</a:t>
            </a:r>
            <a:r>
              <a:rPr kumimoji="0" lang="en-US" altLang="zh-CN"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2018</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年度图灵奖</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授予有“深度学习三巨头”之称的约书亚</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本吉奥、杰弗里</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辛顿和杨立昆，三位科学家</a:t>
            </a:r>
            <a:r>
              <a:rPr kumimoji="0" lang="zh-CN" altLang="en-US" sz="2600" b="1" i="0" u="none" strike="noStrike" kern="1200" cap="none" spc="0" normalizeH="0" baseline="0" noProof="0" dirty="0">
                <a:ln>
                  <a:noFill/>
                </a:ln>
                <a:solidFill>
                  <a:srgbClr val="C00000"/>
                </a:solidFill>
                <a:effectLst/>
                <a:uLnTx/>
                <a:uFillTx/>
                <a:latin typeface="微软雅黑 Light" panose="020B0502040204020203" pitchFamily="34" charset="-122"/>
                <a:ea typeface="微软雅黑 Light" panose="020B0502040204020203" pitchFamily="34" charset="-122"/>
                <a:cs typeface="+mn-cs"/>
              </a:rPr>
              <a:t>在概念和工程方面的突破性工作使深度神经网络成为计算的一个关键组成部分</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a:t>
            </a:r>
            <a:endPar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13000"/>
              </a:lnSpc>
              <a:spcBef>
                <a:spcPts val="600"/>
              </a:spcBef>
              <a:spcAft>
                <a:spcPts val="0"/>
              </a:spcAft>
              <a:buClr>
                <a:srgbClr val="ED7D31"/>
              </a:buClr>
              <a:buSzTx/>
              <a:buFont typeface="Wingdings" panose="05000000000000000000" pitchFamily="2" charset="2"/>
              <a:buChar char="Ø"/>
              <a:tabLst/>
              <a:defRPr/>
            </a:pPr>
            <a:r>
              <a:rPr kumimoji="0" lang="zh-CN" altLang="en-US" sz="2600" b="1" i="0" u="none" strike="noStrike" kern="1200" cap="none" spc="0" normalizeH="0" baseline="0" noProof="0" dirty="0">
                <a:ln>
                  <a:noFill/>
                </a:ln>
                <a:solidFill>
                  <a:srgbClr val="00B050"/>
                </a:solidFill>
                <a:effectLst/>
                <a:uLnTx/>
                <a:uFillTx/>
                <a:latin typeface="微软雅黑 Light" panose="020B0502040204020203" pitchFamily="34" charset="-122"/>
                <a:ea typeface="微软雅黑 Light" panose="020B0502040204020203" pitchFamily="34" charset="-122"/>
                <a:cs typeface="+mn-cs"/>
              </a:rPr>
              <a:t>近几年人工智能的快速发展和广泛应用很大程度上得益于深度学习技术的重大突破</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。获奖时，本吉奥是加拿大蒙特利尔大学教授和魁北克人工智能研究所</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Mila</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的科学主任，辛顿是谷歌副总裁和工程研究员、加拿大多伦多大学荣誉退休教授，杨立昆是纽约大学教授、</a:t>
            </a:r>
            <a:r>
              <a:rPr kumimoji="0" lang="en-US" altLang="zh-CN"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Facebook</a:t>
            </a:r>
            <a:r>
              <a:rPr kumimoji="0" lang="zh-CN" altLang="en-US" sz="26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rPr>
              <a:t>副总裁兼首席人工智能科学家。</a:t>
            </a: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a:p>
            <a:pPr marL="828000" marR="0" lvl="1" indent="-396000" algn="just" defTabSz="914095" rtl="0" eaLnBrk="1" fontAlgn="auto" latinLnBrk="0" hangingPunct="1">
              <a:lnSpc>
                <a:spcPct val="125000"/>
              </a:lnSpc>
              <a:spcBef>
                <a:spcPts val="500"/>
              </a:spcBef>
              <a:spcAft>
                <a:spcPts val="0"/>
              </a:spcAft>
              <a:buClr>
                <a:srgbClr val="ED7D31"/>
              </a:buClr>
              <a:buSzTx/>
              <a:buFont typeface="Wingdings" panose="05000000000000000000" pitchFamily="2" charset="2"/>
              <a:buChar char="Ø"/>
              <a:tabLst/>
              <a:defRPr/>
            </a:pPr>
            <a:endParaRPr kumimoji="0" lang="en-US" altLang="zh-CN" sz="2800" b="1" i="0" u="none" strike="noStrike" kern="1200" cap="none" spc="0" normalizeH="0" baseline="0" noProof="0" dirty="0">
              <a:ln>
                <a:noFill/>
              </a:ln>
              <a:solidFill>
                <a:srgbClr val="002060"/>
              </a:solidFill>
              <a:effectLst/>
              <a:uLnTx/>
              <a:uFillTx/>
              <a:latin typeface="微软雅黑 Light" panose="020B0502040204020203" pitchFamily="34" charset="-122"/>
              <a:ea typeface="微软雅黑 Light" panose="020B0502040204020203" pitchFamily="34" charset="-122"/>
              <a:cs typeface="+mn-cs"/>
            </a:endParaRPr>
          </a:p>
        </p:txBody>
      </p:sp>
      <p:pic>
        <p:nvPicPr>
          <p:cNvPr id="2" name="Picture 2">
            <a:extLst>
              <a:ext uri="{FF2B5EF4-FFF2-40B4-BE49-F238E27FC236}">
                <a16:creationId xmlns:a16="http://schemas.microsoft.com/office/drawing/2014/main" id="{3F9F14DE-1735-3108-F5F2-5579DAB66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818" y="377501"/>
            <a:ext cx="3906981" cy="237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94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D392B5C-E95A-498A-BF94-9144B2AC005F}"/>
              </a:ext>
            </a:extLst>
          </p:cNvPr>
          <p:cNvSpPr>
            <a:spLocks noGrp="1"/>
          </p:cNvSpPr>
          <p:nvPr>
            <p:ph idx="1"/>
          </p:nvPr>
        </p:nvSpPr>
        <p:spPr>
          <a:xfrm>
            <a:off x="621240" y="2512244"/>
            <a:ext cx="10954600" cy="1442302"/>
          </a:xfrm>
        </p:spPr>
        <p:txBody>
          <a:bodyPr/>
          <a:lstStyle/>
          <a:p>
            <a:pPr marL="0" indent="0" algn="ctr">
              <a:buNone/>
            </a:pPr>
            <a:r>
              <a:rPr lang="zh-CN" altLang="en-US" sz="6000" b="1" spc="1200" dirty="0">
                <a:solidFill>
                  <a:srgbClr val="002060"/>
                </a:solidFill>
                <a:latin typeface="微软雅黑 Light" panose="020B0502040204020203" pitchFamily="34" charset="-122"/>
                <a:ea typeface="微软雅黑 Light" panose="020B0502040204020203" pitchFamily="34" charset="-122"/>
              </a:rPr>
              <a:t>本章结束</a:t>
            </a:r>
          </a:p>
          <a:p>
            <a:pPr lvl="2"/>
            <a:endParaRPr lang="zh-CN" altLang="en-US" dirty="0"/>
          </a:p>
        </p:txBody>
      </p:sp>
    </p:spTree>
    <p:extLst>
      <p:ext uri="{BB962C8B-B14F-4D97-AF65-F5344CB8AC3E}">
        <p14:creationId xmlns:p14="http://schemas.microsoft.com/office/powerpoint/2010/main" val="345159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1D76D88-3AB7-B2B7-07B3-ED9C682D5B10}"/>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07B2D452-E514-131F-70A3-0AE479D4A3C4}"/>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知识表示与推理</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2AD07E78-D25C-C779-3CDD-4C76112D4F72}"/>
              </a:ext>
            </a:extLst>
          </p:cNvPr>
          <p:cNvSpPr txBox="1">
            <a:spLocks noChangeArrowheads="1"/>
          </p:cNvSpPr>
          <p:nvPr/>
        </p:nvSpPr>
        <p:spPr bwMode="auto">
          <a:xfrm>
            <a:off x="679667" y="1384546"/>
            <a:ext cx="11068988" cy="476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r>
              <a:rPr lang="zh-CN" altLang="en-US" sz="3200" dirty="0"/>
              <a:t>知识表示方法</a:t>
            </a:r>
            <a:r>
              <a:rPr lang="en-US" altLang="zh-CN" dirty="0"/>
              <a:t>—</a:t>
            </a:r>
            <a:r>
              <a:rPr lang="zh-CN" altLang="en-US" dirty="0"/>
              <a:t>命题逻辑</a:t>
            </a:r>
            <a:endParaRPr lang="zh-CN" altLang="zh-CN" dirty="0"/>
          </a:p>
          <a:p>
            <a:pPr marL="828000" lvl="1" indent="-396000"/>
            <a:r>
              <a:rPr lang="zh-CN" altLang="en-US" sz="2800" dirty="0">
                <a:latin typeface="微软雅黑 Light" panose="020B0502040204020203" pitchFamily="34" charset="-122"/>
                <a:ea typeface="微软雅黑 Light" panose="020B0502040204020203" pitchFamily="34" charset="-122"/>
              </a:rPr>
              <a:t>命题定义：</a:t>
            </a:r>
            <a:r>
              <a:rPr lang="zh-CN" altLang="en-US" sz="2800" dirty="0">
                <a:solidFill>
                  <a:srgbClr val="C00000"/>
                </a:solidFill>
                <a:latin typeface="微软雅黑 Light" panose="020B0502040204020203" pitchFamily="34" charset="-122"/>
                <a:ea typeface="微软雅黑 Light" panose="020B0502040204020203" pitchFamily="34" charset="-122"/>
              </a:rPr>
              <a:t>一个能确定为真或假的陈述句称为命题</a:t>
            </a:r>
            <a:r>
              <a:rPr lang="zh-CN" altLang="en-US" sz="2800" dirty="0">
                <a:latin typeface="微软雅黑 Light" panose="020B0502040204020203" pitchFamily="34" charset="-122"/>
                <a:ea typeface="微软雅黑 Light" panose="020B0502040204020203" pitchFamily="34" charset="-122"/>
              </a:rPr>
              <a:t>。</a:t>
            </a:r>
            <a:endParaRPr lang="en-US" altLang="zh-CN" sz="2800" dirty="0">
              <a:latin typeface="微软雅黑 Light" panose="020B0502040204020203" pitchFamily="34" charset="-122"/>
              <a:ea typeface="微软雅黑 Light" panose="020B0502040204020203" pitchFamily="34" charset="-122"/>
            </a:endParaRPr>
          </a:p>
          <a:p>
            <a:pPr marL="828000" lvl="1" indent="-396000"/>
            <a:r>
              <a:rPr lang="zh-CN" altLang="en-US" sz="2800" dirty="0">
                <a:latin typeface="微软雅黑 Light" panose="020B0502040204020203" pitchFamily="34" charset="-122"/>
                <a:ea typeface="微软雅黑 Light" panose="020B0502040204020203" pitchFamily="34" charset="-122"/>
              </a:rPr>
              <a:t>命题示例：</a:t>
            </a:r>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r>
              <a:rPr lang="zh-CN" altLang="en-US" sz="2800" dirty="0">
                <a:latin typeface="微软雅黑 Light" panose="020B0502040204020203" pitchFamily="34" charset="-122"/>
                <a:ea typeface="微软雅黑 Light" panose="020B0502040204020203" pitchFamily="34" charset="-122"/>
              </a:rPr>
              <a:t>非命题示例：</a:t>
            </a:r>
          </a:p>
        </p:txBody>
      </p:sp>
      <p:pic>
        <p:nvPicPr>
          <p:cNvPr id="6" name="图片 5">
            <a:extLst>
              <a:ext uri="{FF2B5EF4-FFF2-40B4-BE49-F238E27FC236}">
                <a16:creationId xmlns:a16="http://schemas.microsoft.com/office/drawing/2014/main" id="{F9979166-8A55-F2F9-F9FB-8B29738FBB21}"/>
              </a:ext>
            </a:extLst>
          </p:cNvPr>
          <p:cNvPicPr>
            <a:picLocks noChangeAspect="1"/>
          </p:cNvPicPr>
          <p:nvPr/>
        </p:nvPicPr>
        <p:blipFill>
          <a:blip r:embed="rId2"/>
          <a:stretch>
            <a:fillRect/>
          </a:stretch>
        </p:blipFill>
        <p:spPr>
          <a:xfrm>
            <a:off x="3304742" y="2847975"/>
            <a:ext cx="2791258" cy="1436850"/>
          </a:xfrm>
          <a:prstGeom prst="rect">
            <a:avLst/>
          </a:prstGeom>
        </p:spPr>
      </p:pic>
      <p:pic>
        <p:nvPicPr>
          <p:cNvPr id="8" name="图片 7">
            <a:extLst>
              <a:ext uri="{FF2B5EF4-FFF2-40B4-BE49-F238E27FC236}">
                <a16:creationId xmlns:a16="http://schemas.microsoft.com/office/drawing/2014/main" id="{F0F3848C-F592-AFF0-E11E-C8CA2F4811BA}"/>
              </a:ext>
            </a:extLst>
          </p:cNvPr>
          <p:cNvPicPr>
            <a:picLocks noChangeAspect="1"/>
          </p:cNvPicPr>
          <p:nvPr/>
        </p:nvPicPr>
        <p:blipFill>
          <a:blip r:embed="rId3"/>
          <a:stretch>
            <a:fillRect/>
          </a:stretch>
        </p:blipFill>
        <p:spPr>
          <a:xfrm>
            <a:off x="3580390" y="4510232"/>
            <a:ext cx="2977428" cy="1494741"/>
          </a:xfrm>
          <a:prstGeom prst="rect">
            <a:avLst/>
          </a:prstGeom>
        </p:spPr>
      </p:pic>
    </p:spTree>
    <p:extLst>
      <p:ext uri="{BB962C8B-B14F-4D97-AF65-F5344CB8AC3E}">
        <p14:creationId xmlns:p14="http://schemas.microsoft.com/office/powerpoint/2010/main" val="214425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1000"/>
                                        <p:tgtEl>
                                          <p:spTgt spid="4">
                                            <p:txEl>
                                              <p:pRg st="5" end="5"/>
                                            </p:txEl>
                                          </p:spTgt>
                                        </p:tgtEl>
                                      </p:cBhvr>
                                    </p:animEffect>
                                    <p:anim calcmode="lin" valueType="num">
                                      <p:cBhvr>
                                        <p:cTn id="2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641A04A-B06C-5E26-46BC-CCC4CDFDDFA4}"/>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8C4FF21E-7056-F2DD-91FE-9CFF394A3E93}"/>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知识表示与推理</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C22AE697-67ED-ADC9-862D-23D474B89D40}"/>
              </a:ext>
            </a:extLst>
          </p:cNvPr>
          <p:cNvSpPr txBox="1">
            <a:spLocks noChangeArrowheads="1"/>
          </p:cNvSpPr>
          <p:nvPr/>
        </p:nvSpPr>
        <p:spPr bwMode="auto">
          <a:xfrm>
            <a:off x="679667" y="1384546"/>
            <a:ext cx="11068988" cy="476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r>
              <a:rPr lang="zh-CN" altLang="en-US" sz="3200" dirty="0"/>
              <a:t>知识表示方法</a:t>
            </a:r>
            <a:r>
              <a:rPr lang="en-US" altLang="zh-CN" dirty="0"/>
              <a:t>—</a:t>
            </a:r>
            <a:r>
              <a:rPr lang="zh-CN" altLang="en-US" dirty="0"/>
              <a:t>命题逻辑</a:t>
            </a:r>
            <a:endParaRPr lang="zh-CN" altLang="zh-CN" dirty="0"/>
          </a:p>
          <a:p>
            <a:pPr marL="828000" lvl="1" indent="-396000"/>
            <a:r>
              <a:rPr lang="zh-CN" altLang="en-US" sz="2800" dirty="0">
                <a:latin typeface="微软雅黑 Light" panose="020B0502040204020203" pitchFamily="34" charset="-122"/>
                <a:ea typeface="微软雅黑 Light" panose="020B0502040204020203" pitchFamily="34" charset="-122"/>
              </a:rPr>
              <a:t>原子命题定义：</a:t>
            </a:r>
            <a:r>
              <a:rPr lang="zh-CN" altLang="en-US" sz="2800" dirty="0">
                <a:solidFill>
                  <a:srgbClr val="C00000"/>
                </a:solidFill>
                <a:latin typeface="微软雅黑 Light" panose="020B0502040204020203" pitchFamily="34" charset="-122"/>
                <a:ea typeface="微软雅黑 Light" panose="020B0502040204020203" pitchFamily="34" charset="-122"/>
              </a:rPr>
              <a:t>不包含其他命题作为其组成部分的命题</a:t>
            </a:r>
            <a:r>
              <a:rPr lang="zh-CN" altLang="en-US" sz="2800" dirty="0">
                <a:latin typeface="微软雅黑 Light" panose="020B0502040204020203" pitchFamily="34" charset="-122"/>
                <a:ea typeface="微软雅黑 Light" panose="020B0502040204020203" pitchFamily="34" charset="-122"/>
              </a:rPr>
              <a:t>。</a:t>
            </a:r>
            <a:endParaRPr lang="en-US" altLang="zh-CN" sz="2800" dirty="0">
              <a:latin typeface="微软雅黑 Light" panose="020B0502040204020203" pitchFamily="34" charset="-122"/>
              <a:ea typeface="微软雅黑 Light" panose="020B0502040204020203" pitchFamily="34" charset="-122"/>
            </a:endParaRPr>
          </a:p>
          <a:p>
            <a:pPr marL="828000" lvl="1" indent="-396000"/>
            <a:r>
              <a:rPr lang="zh-CN" altLang="en-US" sz="2800" dirty="0">
                <a:latin typeface="微软雅黑 Light" panose="020B0502040204020203" pitchFamily="34" charset="-122"/>
                <a:ea typeface="微软雅黑 Light" panose="020B0502040204020203" pitchFamily="34" charset="-122"/>
              </a:rPr>
              <a:t>复合命题定义：</a:t>
            </a:r>
            <a:r>
              <a:rPr lang="zh-CN" altLang="en-US" sz="2800" dirty="0">
                <a:solidFill>
                  <a:srgbClr val="00B050"/>
                </a:solidFill>
                <a:latin typeface="微软雅黑 Light" panose="020B0502040204020203" pitchFamily="34" charset="-122"/>
                <a:ea typeface="微软雅黑 Light" panose="020B0502040204020203" pitchFamily="34" charset="-122"/>
              </a:rPr>
              <a:t>包含其他命题作为其组成部分的命题</a:t>
            </a:r>
            <a:r>
              <a:rPr lang="zh-CN" altLang="en-US" sz="2800" dirty="0">
                <a:latin typeface="微软雅黑 Light" panose="020B0502040204020203" pitchFamily="34" charset="-122"/>
                <a:ea typeface="微软雅黑 Light" panose="020B0502040204020203" pitchFamily="34" charset="-122"/>
              </a:rPr>
              <a:t>。</a:t>
            </a:r>
            <a:endParaRPr lang="en-US" altLang="zh-CN" sz="2800" dirty="0">
              <a:latin typeface="微软雅黑 Light" panose="020B0502040204020203" pitchFamily="34" charset="-122"/>
              <a:ea typeface="微软雅黑 Light" panose="020B0502040204020203" pitchFamily="34" charset="-122"/>
            </a:endParaRPr>
          </a:p>
          <a:p>
            <a:pPr marL="828000" lvl="1" indent="-396000"/>
            <a:r>
              <a:rPr lang="zh-CN" altLang="en-US" sz="2800" dirty="0">
                <a:latin typeface="微软雅黑 Light" panose="020B0502040204020203" pitchFamily="34" charset="-122"/>
                <a:ea typeface="微软雅黑 Light" panose="020B0502040204020203" pitchFamily="34" charset="-122"/>
              </a:rPr>
              <a:t>复合命题示例：</a:t>
            </a:r>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p:txBody>
      </p:sp>
      <p:pic>
        <p:nvPicPr>
          <p:cNvPr id="3" name="图片 2">
            <a:extLst>
              <a:ext uri="{FF2B5EF4-FFF2-40B4-BE49-F238E27FC236}">
                <a16:creationId xmlns:a16="http://schemas.microsoft.com/office/drawing/2014/main" id="{7C3E63D4-42C3-A035-AB2D-EB1AF1620DBE}"/>
              </a:ext>
            </a:extLst>
          </p:cNvPr>
          <p:cNvPicPr>
            <a:picLocks noChangeAspect="1"/>
          </p:cNvPicPr>
          <p:nvPr/>
        </p:nvPicPr>
        <p:blipFill>
          <a:blip r:embed="rId2"/>
          <a:stretch>
            <a:fillRect/>
          </a:stretch>
        </p:blipFill>
        <p:spPr>
          <a:xfrm>
            <a:off x="1460211" y="4099069"/>
            <a:ext cx="6662802" cy="1645949"/>
          </a:xfrm>
          <a:prstGeom prst="rect">
            <a:avLst/>
          </a:prstGeom>
        </p:spPr>
      </p:pic>
    </p:spTree>
    <p:extLst>
      <p:ext uri="{BB962C8B-B14F-4D97-AF65-F5344CB8AC3E}">
        <p14:creationId xmlns:p14="http://schemas.microsoft.com/office/powerpoint/2010/main" val="48503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3587A2B-0B02-531C-DFF9-D95C1452BAFF}"/>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3EB3D5FA-3945-9DD7-94A1-48BE361D85C9}"/>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知识表示与推理</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B89633BC-8285-4D3C-3189-F1903380569B}"/>
              </a:ext>
            </a:extLst>
          </p:cNvPr>
          <p:cNvSpPr txBox="1">
            <a:spLocks noChangeArrowheads="1"/>
          </p:cNvSpPr>
          <p:nvPr/>
        </p:nvSpPr>
        <p:spPr bwMode="auto">
          <a:xfrm>
            <a:off x="679667" y="1384546"/>
            <a:ext cx="11068988" cy="476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r>
              <a:rPr lang="zh-CN" altLang="en-US" sz="3200" dirty="0"/>
              <a:t>知识表示方法</a:t>
            </a:r>
            <a:r>
              <a:rPr lang="en-US" altLang="zh-CN" dirty="0"/>
              <a:t>—</a:t>
            </a:r>
            <a:r>
              <a:rPr lang="zh-CN" altLang="en-US" dirty="0"/>
              <a:t>命题逻辑</a:t>
            </a:r>
            <a:endParaRPr lang="zh-CN" altLang="zh-CN" dirty="0"/>
          </a:p>
          <a:p>
            <a:pPr marL="828000" lvl="1" indent="-396000"/>
            <a:r>
              <a:rPr lang="zh-CN" altLang="en-US" sz="2800" dirty="0">
                <a:latin typeface="微软雅黑 Light" panose="020B0502040204020203" pitchFamily="34" charset="-122"/>
                <a:ea typeface="微软雅黑 Light" panose="020B0502040204020203" pitchFamily="34" charset="-122"/>
              </a:rPr>
              <a:t>基于命题逻辑的推理示例：</a:t>
            </a:r>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p:txBody>
      </p:sp>
      <p:pic>
        <p:nvPicPr>
          <p:cNvPr id="5" name="图片 4">
            <a:extLst>
              <a:ext uri="{FF2B5EF4-FFF2-40B4-BE49-F238E27FC236}">
                <a16:creationId xmlns:a16="http://schemas.microsoft.com/office/drawing/2014/main" id="{F0761ABB-5ADC-0A6F-BBE8-C9D0093935B1}"/>
              </a:ext>
            </a:extLst>
          </p:cNvPr>
          <p:cNvPicPr>
            <a:picLocks noChangeAspect="1"/>
          </p:cNvPicPr>
          <p:nvPr/>
        </p:nvPicPr>
        <p:blipFill>
          <a:blip r:embed="rId2"/>
          <a:stretch>
            <a:fillRect/>
          </a:stretch>
        </p:blipFill>
        <p:spPr>
          <a:xfrm>
            <a:off x="1309832" y="2918978"/>
            <a:ext cx="9672284" cy="2554475"/>
          </a:xfrm>
          <a:prstGeom prst="rect">
            <a:avLst/>
          </a:prstGeom>
        </p:spPr>
      </p:pic>
    </p:spTree>
    <p:extLst>
      <p:ext uri="{BB962C8B-B14F-4D97-AF65-F5344CB8AC3E}">
        <p14:creationId xmlns:p14="http://schemas.microsoft.com/office/powerpoint/2010/main" val="262652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A0DEBE3-716A-2AA6-E078-5843E3B874CE}"/>
            </a:ext>
          </a:extLst>
        </p:cNvPr>
        <p:cNvGrpSpPr/>
        <p:nvPr/>
      </p:nvGrpSpPr>
      <p:grpSpPr>
        <a:xfrm>
          <a:off x="0" y="0"/>
          <a:ext cx="0" cy="0"/>
          <a:chOff x="0" y="0"/>
          <a:chExt cx="0" cy="0"/>
        </a:xfrm>
      </p:grpSpPr>
      <p:sp>
        <p:nvSpPr>
          <p:cNvPr id="21506" name="Rectangle 3">
            <a:extLst>
              <a:ext uri="{FF2B5EF4-FFF2-40B4-BE49-F238E27FC236}">
                <a16:creationId xmlns:a16="http://schemas.microsoft.com/office/drawing/2014/main" id="{858573A7-D727-6A7C-18D9-2484E7FC9B87}"/>
              </a:ext>
            </a:extLst>
          </p:cNvPr>
          <p:cNvSpPr>
            <a:spLocks noGrp="1" noChangeArrowheads="1"/>
          </p:cNvSpPr>
          <p:nvPr>
            <p:ph type="body" sz="half" idx="1"/>
          </p:nvPr>
        </p:nvSpPr>
        <p:spPr>
          <a:xfrm>
            <a:off x="627352" y="665018"/>
            <a:ext cx="7956550" cy="625122"/>
          </a:xfrm>
        </p:spPr>
        <p:txBody>
          <a:bodyPr>
            <a:noAutofit/>
          </a:bodyPr>
          <a:lstStyle/>
          <a:p>
            <a:pPr marL="0" indent="0">
              <a:lnSpc>
                <a:spcPct val="100000"/>
              </a:lnSpc>
              <a:spcBef>
                <a:spcPts val="0"/>
              </a:spcBef>
              <a:buNone/>
            </a:pPr>
            <a:r>
              <a:rPr lang="zh-CN" altLang="en-US" sz="3600" b="1" dirty="0">
                <a:solidFill>
                  <a:srgbClr val="002060"/>
                </a:solidFill>
                <a:latin typeface="微软雅黑 Light" panose="020B0502040204020203" pitchFamily="34" charset="-122"/>
                <a:ea typeface="微软雅黑 Light" panose="020B0502040204020203" pitchFamily="34" charset="-122"/>
                <a:cs typeface="+mj-cs"/>
              </a:rPr>
              <a:t>知识表示与推理</a:t>
            </a:r>
            <a:endParaRPr lang="zh-CN" altLang="en-US" sz="3600" b="1" dirty="0">
              <a:solidFill>
                <a:srgbClr val="002060"/>
              </a:solidFill>
              <a:latin typeface="微软雅黑 Light" panose="020B0502040204020203" pitchFamily="34" charset="-122"/>
              <a:ea typeface="微软雅黑 Light" panose="020B0502040204020203" pitchFamily="34" charset="-122"/>
            </a:endParaRPr>
          </a:p>
        </p:txBody>
      </p:sp>
      <p:sp>
        <p:nvSpPr>
          <p:cNvPr id="4" name="Text Box 5">
            <a:extLst>
              <a:ext uri="{FF2B5EF4-FFF2-40B4-BE49-F238E27FC236}">
                <a16:creationId xmlns:a16="http://schemas.microsoft.com/office/drawing/2014/main" id="{830828FC-AB75-AD40-060D-8ECAC26BA2B4}"/>
              </a:ext>
            </a:extLst>
          </p:cNvPr>
          <p:cNvSpPr txBox="1">
            <a:spLocks noChangeArrowheads="1"/>
          </p:cNvSpPr>
          <p:nvPr/>
        </p:nvSpPr>
        <p:spPr bwMode="auto">
          <a:xfrm>
            <a:off x="679667" y="1384546"/>
            <a:ext cx="11068988" cy="499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0000"/>
                </a:solidFill>
                <a:miter lim="800000"/>
                <a:headEnd/>
                <a:tailEnd/>
              </a14:hiddenLine>
            </a:ext>
          </a:extLst>
        </p:spPr>
        <p:txBody>
          <a:bodyPr lIns="0" tIns="0" rIns="0" bIns="0"/>
          <a:lstStyle>
            <a:defPPr>
              <a:defRPr lang="zh-CN"/>
            </a:defPPr>
            <a:lvl1pPr indent="93663">
              <a:lnSpc>
                <a:spcPct val="140000"/>
              </a:lnSpc>
              <a:spcBef>
                <a:spcPts val="300"/>
              </a:spcBef>
              <a:buClr>
                <a:srgbClr val="A04DA3"/>
              </a:buClr>
              <a:buFont typeface="Wingdings" panose="05000000000000000000" pitchFamily="2" charset="2"/>
              <a:buChar char="Ø"/>
              <a:defRPr sz="2800" b="1">
                <a:solidFill>
                  <a:srgbClr val="002060"/>
                </a:solidFill>
                <a:latin typeface="微软雅黑 Light" panose="020B0502040204020203" pitchFamily="34" charset="-122"/>
                <a:ea typeface="微软雅黑 Light" panose="020B0502040204020203" pitchFamily="34" charset="-122"/>
              </a:defRPr>
            </a:lvl1pPr>
            <a:lvl2pPr marL="914247" lvl="1" indent="-457200" algn="just" defTabSz="914095">
              <a:lnSpc>
                <a:spcPct val="125000"/>
              </a:lnSpc>
              <a:spcBef>
                <a:spcPts val="500"/>
              </a:spcBef>
              <a:buClr>
                <a:schemeClr val="accent2"/>
              </a:buClr>
              <a:buFont typeface="Wingdings" panose="05000000000000000000" pitchFamily="2" charset="2"/>
              <a:buChar char="Ø"/>
              <a:defRPr sz="3200" b="1">
                <a:solidFill>
                  <a:srgbClr val="002060"/>
                </a:solidFill>
                <a:latin typeface="微软雅黑" pitchFamily="34" charset="-122"/>
                <a:ea typeface="微软雅黑" pitchFamily="34" charset="-122"/>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r>
              <a:rPr lang="zh-CN" altLang="en-US" sz="3200" dirty="0"/>
              <a:t>知识表示方法</a:t>
            </a:r>
            <a:r>
              <a:rPr lang="en-US" altLang="zh-CN" dirty="0"/>
              <a:t>—</a:t>
            </a:r>
            <a:r>
              <a:rPr lang="zh-CN" altLang="en-US" dirty="0"/>
              <a:t>命题逻辑</a:t>
            </a:r>
            <a:endParaRPr lang="zh-CN" altLang="zh-CN" dirty="0"/>
          </a:p>
          <a:p>
            <a:pPr marL="828000" lvl="1" indent="-396000"/>
            <a:r>
              <a:rPr lang="zh-CN" altLang="en-US" sz="2800" dirty="0">
                <a:latin typeface="微软雅黑 Light" panose="020B0502040204020203" pitchFamily="34" charset="-122"/>
                <a:ea typeface="微软雅黑 Light" panose="020B0502040204020203" pitchFamily="34" charset="-122"/>
              </a:rPr>
              <a:t>基于命题逻辑的推理示例：</a:t>
            </a:r>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a:p>
            <a:pPr marL="828000" lvl="1" indent="-396000"/>
            <a:endParaRPr lang="en-US" altLang="zh-CN" sz="2800" dirty="0">
              <a:latin typeface="微软雅黑 Light" panose="020B0502040204020203" pitchFamily="34" charset="-122"/>
              <a:ea typeface="微软雅黑 Light" panose="020B0502040204020203" pitchFamily="34" charset="-122"/>
            </a:endParaRPr>
          </a:p>
        </p:txBody>
      </p:sp>
      <p:pic>
        <p:nvPicPr>
          <p:cNvPr id="3" name="图片 2">
            <a:extLst>
              <a:ext uri="{FF2B5EF4-FFF2-40B4-BE49-F238E27FC236}">
                <a16:creationId xmlns:a16="http://schemas.microsoft.com/office/drawing/2014/main" id="{6E8B82C9-04B7-FD6C-CA42-9F4E3F4A49FB}"/>
              </a:ext>
            </a:extLst>
          </p:cNvPr>
          <p:cNvPicPr>
            <a:picLocks noChangeAspect="1"/>
          </p:cNvPicPr>
          <p:nvPr/>
        </p:nvPicPr>
        <p:blipFill>
          <a:blip r:embed="rId2"/>
          <a:stretch>
            <a:fillRect/>
          </a:stretch>
        </p:blipFill>
        <p:spPr>
          <a:xfrm>
            <a:off x="1457325" y="2780867"/>
            <a:ext cx="5337805" cy="1874260"/>
          </a:xfrm>
          <a:prstGeom prst="rect">
            <a:avLst/>
          </a:prstGeom>
        </p:spPr>
      </p:pic>
      <p:pic>
        <p:nvPicPr>
          <p:cNvPr id="7" name="图片 6">
            <a:extLst>
              <a:ext uri="{FF2B5EF4-FFF2-40B4-BE49-F238E27FC236}">
                <a16:creationId xmlns:a16="http://schemas.microsoft.com/office/drawing/2014/main" id="{A374C8C9-A1F4-1203-C21D-6E908075B75F}"/>
              </a:ext>
            </a:extLst>
          </p:cNvPr>
          <p:cNvPicPr>
            <a:picLocks noChangeAspect="1"/>
          </p:cNvPicPr>
          <p:nvPr/>
        </p:nvPicPr>
        <p:blipFill>
          <a:blip r:embed="rId3"/>
          <a:stretch>
            <a:fillRect/>
          </a:stretch>
        </p:blipFill>
        <p:spPr>
          <a:xfrm>
            <a:off x="1457325" y="4708669"/>
            <a:ext cx="7038975" cy="1619250"/>
          </a:xfrm>
          <a:prstGeom prst="rect">
            <a:avLst/>
          </a:prstGeom>
        </p:spPr>
      </p:pic>
    </p:spTree>
    <p:extLst>
      <p:ext uri="{BB962C8B-B14F-4D97-AF65-F5344CB8AC3E}">
        <p14:creationId xmlns:p14="http://schemas.microsoft.com/office/powerpoint/2010/main" val="306158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7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5727</TotalTime>
  <Words>4528</Words>
  <Application>Microsoft Office PowerPoint</Application>
  <PresentationFormat>宽屏</PresentationFormat>
  <Paragraphs>345</Paragraphs>
  <Slides>56</Slides>
  <Notes>0</Notes>
  <HiddenSlides>0</HiddenSlides>
  <MMClips>0</MMClips>
  <ScaleCrop>false</ScaleCrop>
  <HeadingPairs>
    <vt:vector size="6" baseType="variant">
      <vt:variant>
        <vt:lpstr>已用的字体</vt:lpstr>
      </vt:variant>
      <vt:variant>
        <vt:i4>7</vt:i4>
      </vt:variant>
      <vt:variant>
        <vt:lpstr>主题</vt:lpstr>
      </vt:variant>
      <vt:variant>
        <vt:i4>6</vt:i4>
      </vt:variant>
      <vt:variant>
        <vt:lpstr>幻灯片标题</vt:lpstr>
      </vt:variant>
      <vt:variant>
        <vt:i4>56</vt:i4>
      </vt:variant>
    </vt:vector>
  </HeadingPairs>
  <TitlesOfParts>
    <vt:vector size="69" baseType="lpstr">
      <vt:lpstr>等线</vt:lpstr>
      <vt:lpstr>等线 Light</vt:lpstr>
      <vt:lpstr>微软雅黑</vt:lpstr>
      <vt:lpstr>微软雅黑 Light</vt:lpstr>
      <vt:lpstr>Arial</vt:lpstr>
      <vt:lpstr>Courier New</vt:lpstr>
      <vt:lpstr>Wingdings</vt:lpstr>
      <vt:lpstr>Office 主题​​</vt:lpstr>
      <vt:lpstr>3_Office 主题​​</vt:lpstr>
      <vt:lpstr>4_Office 主题​​</vt:lpstr>
      <vt:lpstr>8_Office 主题​​</vt:lpstr>
      <vt:lpstr>6_Office 主题​​</vt:lpstr>
      <vt:lpstr>17_Office 主题​​</vt:lpstr>
      <vt:lpstr>PowerPoint 演示文稿</vt:lpstr>
      <vt:lpstr>PowerPoint 演示文稿</vt:lpstr>
      <vt:lpstr>目录CONTENTS</vt:lpstr>
      <vt:lpstr>知识表示与推理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搜索与问题求解</vt:lpstr>
      <vt:lpstr>PowerPoint 演示文稿</vt:lpstr>
      <vt:lpstr>PowerPoint 演示文稿</vt:lpstr>
      <vt:lpstr>PowerPoint 演示文稿</vt:lpstr>
      <vt:lpstr>PowerPoint 演示文稿</vt:lpstr>
      <vt:lpstr>机器学习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人工神经网络方法</vt:lpstr>
      <vt:lpstr>PowerPoint 演示文稿</vt:lpstr>
      <vt:lpstr>PowerPoint 演示文稿</vt:lpstr>
      <vt:lpstr>PowerPoint 演示文稿</vt:lpstr>
      <vt:lpstr>PowerPoint 演示文稿</vt:lpstr>
      <vt:lpstr>PowerPoint 演示文稿</vt:lpstr>
      <vt:lpstr>PowerPoint 演示文稿</vt:lpstr>
      <vt:lpstr>深度神经网络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肖胜刚</dc:creator>
  <cp:lastModifiedBy>DCT</cp:lastModifiedBy>
  <cp:revision>341</cp:revision>
  <dcterms:created xsi:type="dcterms:W3CDTF">2018-11-13T07:40:00Z</dcterms:created>
  <dcterms:modified xsi:type="dcterms:W3CDTF">2025-08-10T14:10:01Z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2052-10.8.2.6837</vt:lpwstr>
  </property>
</Properties>
</file>