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4020" r:id="rId2"/>
    <p:sldMasterId id="2147484032" r:id="rId3"/>
    <p:sldMasterId id="2147484044" r:id="rId4"/>
    <p:sldMasterId id="2147484056" r:id="rId5"/>
    <p:sldMasterId id="2147484068" r:id="rId6"/>
  </p:sldMasterIdLst>
  <p:notesMasterIdLst>
    <p:notesMasterId r:id="rId32"/>
  </p:notesMasterIdLst>
  <p:sldIdLst>
    <p:sldId id="508" r:id="rId7"/>
    <p:sldId id="509" r:id="rId8"/>
    <p:sldId id="391" r:id="rId9"/>
    <p:sldId id="258" r:id="rId10"/>
    <p:sldId id="359" r:id="rId11"/>
    <p:sldId id="736" r:id="rId12"/>
    <p:sldId id="737" r:id="rId13"/>
    <p:sldId id="835" r:id="rId14"/>
    <p:sldId id="738" r:id="rId15"/>
    <p:sldId id="836" r:id="rId16"/>
    <p:sldId id="750" r:id="rId17"/>
    <p:sldId id="751" r:id="rId18"/>
    <p:sldId id="752" r:id="rId19"/>
    <p:sldId id="753" r:id="rId20"/>
    <p:sldId id="754" r:id="rId21"/>
    <p:sldId id="837" r:id="rId22"/>
    <p:sldId id="739" r:id="rId23"/>
    <p:sldId id="740" r:id="rId24"/>
    <p:sldId id="741" r:id="rId25"/>
    <p:sldId id="743" r:id="rId26"/>
    <p:sldId id="744" r:id="rId27"/>
    <p:sldId id="745" r:id="rId28"/>
    <p:sldId id="746" r:id="rId29"/>
    <p:sldId id="747" r:id="rId30"/>
    <p:sldId id="632"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5252"/>
    <a:srgbClr val="0099FF"/>
    <a:srgbClr val="FFFFFF"/>
    <a:srgbClr val="FFFF00"/>
    <a:srgbClr val="FF3300"/>
    <a:srgbClr val="999100"/>
    <a:srgbClr val="99C1DA"/>
    <a:srgbClr val="7492AF"/>
    <a:srgbClr val="D1DBE4"/>
    <a:srgbClr val="7784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25" autoAdjust="0"/>
  </p:normalViewPr>
  <p:slideViewPr>
    <p:cSldViewPr snapToGrid="0">
      <p:cViewPr varScale="1">
        <p:scale>
          <a:sx n="83" d="100"/>
          <a:sy n="83" d="100"/>
        </p:scale>
        <p:origin x="643" y="77"/>
      </p:cViewPr>
      <p:guideLst>
        <p:guide orient="horz" pos="2160"/>
        <p:guide pos="3840"/>
      </p:guideLst>
    </p:cSldViewPr>
  </p:slideViewPr>
  <p:notesTextViewPr>
    <p:cViewPr>
      <p:scale>
        <a:sx n="1" d="1"/>
        <a:sy n="1" d="1"/>
      </p:scale>
      <p:origin x="0" y="0"/>
    </p:cViewPr>
  </p:notesTextViewPr>
  <p:sorterViewPr>
    <p:cViewPr>
      <p:scale>
        <a:sx n="100" d="100"/>
        <a:sy n="100" d="100"/>
      </p:scale>
      <p:origin x="0" y="185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0D4AB4-4058-45D2-9991-3F95F9D64E36}" type="datetimeFigureOut">
              <a:rPr lang="zh-CN" altLang="en-US" smtClean="0"/>
              <a:t>2025/8/9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426A60-A884-47AE-B54F-A1D5431B02DB}" type="slidenum">
              <a:rPr lang="zh-CN" altLang="en-US" smtClean="0"/>
              <a:t>‹#›</a:t>
            </a:fld>
            <a:endParaRPr lang="zh-CN" altLang="en-US"/>
          </a:p>
        </p:txBody>
      </p:sp>
    </p:spTree>
    <p:extLst>
      <p:ext uri="{BB962C8B-B14F-4D97-AF65-F5344CB8AC3E}">
        <p14:creationId xmlns:p14="http://schemas.microsoft.com/office/powerpoint/2010/main" val="1386412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048602A-4E84-4B91-BF8B-91B2F8F63C7B}" type="datetimeFigureOut">
              <a:rPr lang="zh-CN" altLang="en-US" smtClean="0"/>
              <a:t>2025/8/9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48C227-E1A4-4016-88D7-6959F8482E43}"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48602A-4E84-4B91-BF8B-91B2F8F63C7B}" type="datetimeFigureOut">
              <a:rPr lang="zh-CN" altLang="en-US" smtClean="0"/>
              <a:t>2025/8/9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48C227-E1A4-4016-88D7-6959F8482E43}"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48602A-4E84-4B91-BF8B-91B2F8F63C7B}" type="datetimeFigureOut">
              <a:rPr lang="zh-CN" altLang="en-US" smtClean="0"/>
              <a:t>2025/8/9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48C227-E1A4-4016-88D7-6959F8482E43}"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0" y="533400"/>
            <a:ext cx="12192000" cy="762000"/>
          </a:xfrm>
        </p:spPr>
        <p:txBody>
          <a:bodyPr/>
          <a:lstStyle/>
          <a:p>
            <a:r>
              <a:rPr lang="zh-CN" altLang="en-US"/>
              <a:t>单击此处编辑母版标题样式</a:t>
            </a:r>
          </a:p>
        </p:txBody>
      </p:sp>
      <p:sp>
        <p:nvSpPr>
          <p:cNvPr id="3" name="文本占位符 2"/>
          <p:cNvSpPr>
            <a:spLocks noGrp="1"/>
          </p:cNvSpPr>
          <p:nvPr>
            <p:ph type="body" sz="half" idx="1"/>
          </p:nvPr>
        </p:nvSpPr>
        <p:spPr>
          <a:xfrm>
            <a:off x="137584" y="1524000"/>
            <a:ext cx="5822949" cy="48006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63733" y="1524000"/>
            <a:ext cx="5825067" cy="48006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13"/>
          <p:cNvSpPr>
            <a:spLocks noGrp="1"/>
          </p:cNvSpPr>
          <p:nvPr>
            <p:ph type="dt" sz="half" idx="10"/>
          </p:nvPr>
        </p:nvSpPr>
        <p:spPr>
          <a:xfrm>
            <a:off x="8782051" y="612775"/>
            <a:ext cx="1276349" cy="457200"/>
          </a:xfrm>
          <a:prstGeom prst="rect">
            <a:avLst/>
          </a:prstGeom>
        </p:spPr>
        <p:txBody>
          <a:bodyPr/>
          <a:lstStyle>
            <a:lvl1pPr>
              <a:defRPr/>
            </a:lvl1pPr>
          </a:lstStyle>
          <a:p>
            <a:pPr>
              <a:defRPr/>
            </a:pPr>
            <a:endParaRPr lang="en-US" altLang="zh-CN"/>
          </a:p>
        </p:txBody>
      </p:sp>
      <p:sp>
        <p:nvSpPr>
          <p:cNvPr id="6" name="页脚占位符 2"/>
          <p:cNvSpPr>
            <a:spLocks noGrp="1"/>
          </p:cNvSpPr>
          <p:nvPr>
            <p:ph type="ftr" sz="quarter" idx="11"/>
          </p:nvPr>
        </p:nvSpPr>
        <p:spPr>
          <a:xfrm>
            <a:off x="7010401" y="612775"/>
            <a:ext cx="1767417" cy="457200"/>
          </a:xfrm>
          <a:prstGeom prst="rect">
            <a:avLst/>
          </a:prstGeom>
        </p:spPr>
        <p:txBody>
          <a:bodyPr/>
          <a:lstStyle>
            <a:lvl1pPr>
              <a:defRPr/>
            </a:lvl1pPr>
          </a:lstStyle>
          <a:p>
            <a:pPr>
              <a:defRPr/>
            </a:pPr>
            <a:endParaRPr lang="en-US" altLang="zh-CN"/>
          </a:p>
        </p:txBody>
      </p:sp>
      <p:sp>
        <p:nvSpPr>
          <p:cNvPr id="7" name="灯片编号占位符 22"/>
          <p:cNvSpPr>
            <a:spLocks noGrp="1"/>
          </p:cNvSpPr>
          <p:nvPr>
            <p:ph type="sldNum" sz="quarter" idx="12"/>
          </p:nvPr>
        </p:nvSpPr>
        <p:spPr>
          <a:xfrm>
            <a:off x="10898717" y="1588"/>
            <a:ext cx="1016000" cy="366712"/>
          </a:xfrm>
          <a:prstGeom prst="rect">
            <a:avLst/>
          </a:prstGeom>
        </p:spPr>
        <p:txBody>
          <a:bodyPr/>
          <a:lstStyle>
            <a:lvl1pPr>
              <a:defRPr/>
            </a:lvl1pPr>
          </a:lstStyle>
          <a:p>
            <a:pPr>
              <a:defRPr/>
            </a:pPr>
            <a:fld id="{33368538-CA6D-4E0B-AA8D-ABCEC6A770D3}" type="slidenum">
              <a:rPr lang="zh-CN" altLang="en-US"/>
              <a:pPr>
                <a:defRPr/>
              </a:pPr>
              <a:t>‹#›</a:t>
            </a:fld>
            <a:endParaRPr lang="en-US" altLang="zh-CN"/>
          </a:p>
        </p:txBody>
      </p:sp>
      <p:sp>
        <p:nvSpPr>
          <p:cNvPr id="9" name="TextBox 8"/>
          <p:cNvSpPr txBox="1"/>
          <p:nvPr userDrawn="1"/>
        </p:nvSpPr>
        <p:spPr>
          <a:xfrm>
            <a:off x="8777818" y="6360606"/>
            <a:ext cx="2672279" cy="369332"/>
          </a:xfrm>
          <a:prstGeom prst="rect">
            <a:avLst/>
          </a:prstGeom>
          <a:noFill/>
        </p:spPr>
        <p:txBody>
          <a:bodyPr wrap="square" rtlCol="0">
            <a:spAutoFit/>
          </a:bodyPr>
          <a:lstStyle/>
          <a:p>
            <a:pPr algn="r"/>
            <a:r>
              <a:rPr lang="zh-CN" altLang="en-US" dirty="0"/>
              <a:t>大学计算机与人工智能</a:t>
            </a:r>
          </a:p>
        </p:txBody>
      </p:sp>
    </p:spTree>
    <p:extLst>
      <p:ext uri="{BB962C8B-B14F-4D97-AF65-F5344CB8AC3E}">
        <p14:creationId xmlns:p14="http://schemas.microsoft.com/office/powerpoint/2010/main" val="566726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t>2025/8/9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xmlns:p14="http://schemas.microsoft.com/office/powerpoint/2010/main" val="39020406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t>2025/8/9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xmlns:p14="http://schemas.microsoft.com/office/powerpoint/2010/main" val="3468432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t>2025/8/9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xmlns:p14="http://schemas.microsoft.com/office/powerpoint/2010/main" val="2757450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t>2025/8/9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xmlns:p14="http://schemas.microsoft.com/office/powerpoint/2010/main" val="38376224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t>2025/8/9</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xmlns:p14="http://schemas.microsoft.com/office/powerpoint/2010/main" val="28097319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t>2025/8/9</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xmlns:p14="http://schemas.microsoft.com/office/powerpoint/2010/main" val="32696652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t>2025/8/9</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xmlns:p14="http://schemas.microsoft.com/office/powerpoint/2010/main" val="502563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75153" y="72168"/>
            <a:ext cx="10515600" cy="828460"/>
          </a:xfrm>
        </p:spPr>
        <p:txBody>
          <a:bodyPr/>
          <a:lstStyle/>
          <a:p>
            <a:r>
              <a:rPr lang="zh-CN" altLang="en-US" dirty="0"/>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48602A-4E84-4B91-BF8B-91B2F8F63C7B}" type="datetimeFigureOut">
              <a:rPr lang="zh-CN" altLang="en-US" smtClean="0"/>
              <a:t>2025/8/9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48C227-E1A4-4016-88D7-6959F8482E43}"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t>2025/8/9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xmlns:p14="http://schemas.microsoft.com/office/powerpoint/2010/main" val="12767976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t>2025/8/9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xmlns:p14="http://schemas.microsoft.com/office/powerpoint/2010/main" val="42710850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t>2025/8/9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xmlns:p14="http://schemas.microsoft.com/office/powerpoint/2010/main" val="428862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t>2025/8/9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xmlns:p14="http://schemas.microsoft.com/office/powerpoint/2010/main" val="39446419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dirty="0"/>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533504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323085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70"/>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1" y="458949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015541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406267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3"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2025/8/9</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965024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2025/8/9</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88878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C048602A-4E84-4B91-BF8B-91B2F8F63C7B}" type="datetimeFigureOut">
              <a:rPr lang="zh-CN" altLang="en-US" smtClean="0"/>
              <a:t>2025/8/9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48C227-E1A4-4016-88D7-6959F8482E43}"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2025/8/9</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260115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5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947871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5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323944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165873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3"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980306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228039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724296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70"/>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1" y="458949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205815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766009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3"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2025/8/9</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97024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048602A-4E84-4B91-BF8B-91B2F8F63C7B}" type="datetimeFigureOut">
              <a:rPr lang="zh-CN" altLang="en-US" smtClean="0"/>
              <a:t>2025/8/9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248C227-E1A4-4016-88D7-6959F8482E43}"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2025/8/9</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445311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2025/8/9</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213037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5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521474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5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642375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356561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3"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271038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756904" y="6457569"/>
            <a:ext cx="2743200" cy="365125"/>
          </a:xfrm>
        </p:spPr>
        <p:txBody>
          <a:bodyPr/>
          <a:lstStyle/>
          <a:p>
            <a:fld id="{9079CB58-C6F7-4E3C-8D77-B086E326EC8F}" type="datetime1">
              <a:rPr lang="zh-CN" altLang="en-US" smtClean="0"/>
              <a:t>2025/8/9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a:xfrm>
            <a:off x="252984" y="6329870"/>
            <a:ext cx="438912" cy="365125"/>
          </a:xfrm>
        </p:spPr>
        <p:txBody>
          <a:bodyPr/>
          <a:lstStyle>
            <a:lvl1pPr>
              <a:defRPr sz="1600">
                <a:solidFill>
                  <a:srgbClr val="002060"/>
                </a:solidFill>
              </a:defRPr>
            </a:lvl1pPr>
          </a:lstStyle>
          <a:p>
            <a:fld id="{8248C227-E1A4-4016-88D7-6959F8482E43}" type="slidenum">
              <a:rPr lang="zh-CN" altLang="en-US" smtClean="0"/>
              <a:pPr/>
              <a:t>‹#›</a:t>
            </a:fld>
            <a:endParaRPr lang="zh-CN" altLang="en-US" dirty="0"/>
          </a:p>
        </p:txBody>
      </p:sp>
    </p:spTree>
    <p:extLst>
      <p:ext uri="{BB962C8B-B14F-4D97-AF65-F5344CB8AC3E}">
        <p14:creationId xmlns:p14="http://schemas.microsoft.com/office/powerpoint/2010/main" val="9839858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p>
        </p:txBody>
      </p:sp>
      <p:sp>
        <p:nvSpPr>
          <p:cNvPr id="3" name="内容占位符 2"/>
          <p:cNvSpPr>
            <a:spLocks noGrp="1"/>
          </p:cNvSpPr>
          <p:nvPr>
            <p:ph idx="1" hasCustomPrompt="1"/>
          </p:nvPr>
        </p:nvSpPr>
        <p:spPr/>
        <p:txBody>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4BFBECB3-0719-40A8-AD6A-61D87FF10BAC}" type="datetime1">
              <a:rPr lang="zh-CN" altLang="en-US" smtClean="0"/>
              <a:t>2025/8/9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48C227-E1A4-4016-88D7-6959F8482E43}" type="slidenum">
              <a:rPr lang="zh-CN" altLang="en-US" smtClean="0"/>
              <a:t>‹#›</a:t>
            </a:fld>
            <a:endParaRPr lang="zh-CN" altLang="en-US"/>
          </a:p>
        </p:txBody>
      </p:sp>
    </p:spTree>
    <p:extLst>
      <p:ext uri="{BB962C8B-B14F-4D97-AF65-F5344CB8AC3E}">
        <p14:creationId xmlns:p14="http://schemas.microsoft.com/office/powerpoint/2010/main" val="13784397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EC6F8E16-0989-4C78-9928-6EAB4577C472}" type="datetime1">
              <a:rPr lang="zh-CN" altLang="en-US" smtClean="0"/>
              <a:t>2025/8/9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48C227-E1A4-4016-88D7-6959F8482E43}" type="slidenum">
              <a:rPr lang="zh-CN" altLang="en-US" smtClean="0"/>
              <a:t>‹#›</a:t>
            </a:fld>
            <a:endParaRPr lang="zh-CN" altLang="en-US"/>
          </a:p>
        </p:txBody>
      </p:sp>
    </p:spTree>
    <p:extLst>
      <p:ext uri="{BB962C8B-B14F-4D97-AF65-F5344CB8AC3E}">
        <p14:creationId xmlns:p14="http://schemas.microsoft.com/office/powerpoint/2010/main" val="10579419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D1EDCCE-81F0-422A-9226-35A71E730716}" type="datetime1">
              <a:rPr lang="zh-CN" altLang="en-US" smtClean="0"/>
              <a:t>2025/8/9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248C227-E1A4-4016-88D7-6959F8482E43}" type="slidenum">
              <a:rPr lang="zh-CN" altLang="en-US" smtClean="0"/>
              <a:t>‹#›</a:t>
            </a:fld>
            <a:endParaRPr lang="zh-CN" altLang="en-US"/>
          </a:p>
        </p:txBody>
      </p:sp>
    </p:spTree>
    <p:extLst>
      <p:ext uri="{BB962C8B-B14F-4D97-AF65-F5344CB8AC3E}">
        <p14:creationId xmlns:p14="http://schemas.microsoft.com/office/powerpoint/2010/main" val="2635201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048602A-4E84-4B91-BF8B-91B2F8F63C7B}" type="datetimeFigureOut">
              <a:rPr lang="zh-CN" altLang="en-US" smtClean="0"/>
              <a:t>2025/8/9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248C227-E1A4-4016-88D7-6959F8482E43}" type="slidenum">
              <a:rPr lang="zh-CN" altLang="en-US" smtClean="0"/>
              <a:t>‹#›</a:t>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4D2B425-71DE-4248-BAC5-BA5C000AB523}" type="datetime1">
              <a:rPr lang="zh-CN" altLang="en-US" smtClean="0"/>
              <a:t>2025/8/9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248C227-E1A4-4016-88D7-6959F8482E43}" type="slidenum">
              <a:rPr lang="zh-CN" altLang="en-US" smtClean="0"/>
              <a:t>‹#›</a:t>
            </a:fld>
            <a:endParaRPr lang="zh-CN" altLang="en-US"/>
          </a:p>
        </p:txBody>
      </p:sp>
    </p:spTree>
    <p:extLst>
      <p:ext uri="{BB962C8B-B14F-4D97-AF65-F5344CB8AC3E}">
        <p14:creationId xmlns:p14="http://schemas.microsoft.com/office/powerpoint/2010/main" val="18712846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1C9CF3F-4023-4A93-8A21-2F3BEBC9D4F2}" type="datetime1">
              <a:rPr lang="zh-CN" altLang="en-US" smtClean="0"/>
              <a:t>2025/8/9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248C227-E1A4-4016-88D7-6959F8482E43}" type="slidenum">
              <a:rPr lang="zh-CN" altLang="en-US" smtClean="0"/>
              <a:t>‹#›</a:t>
            </a:fld>
            <a:endParaRPr lang="zh-CN" altLang="en-US"/>
          </a:p>
        </p:txBody>
      </p:sp>
    </p:spTree>
    <p:extLst>
      <p:ext uri="{BB962C8B-B14F-4D97-AF65-F5344CB8AC3E}">
        <p14:creationId xmlns:p14="http://schemas.microsoft.com/office/powerpoint/2010/main" val="14669939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2029AC8-AEED-4B09-B717-113AB0C87790}" type="datetime1">
              <a:rPr lang="zh-CN" altLang="en-US" smtClean="0"/>
              <a:t>2025/8/9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248C227-E1A4-4016-88D7-6959F8482E43}" type="slidenum">
              <a:rPr lang="zh-CN" altLang="en-US" smtClean="0"/>
              <a:t>‹#›</a:t>
            </a:fld>
            <a:endParaRPr lang="zh-CN" altLang="en-US"/>
          </a:p>
        </p:txBody>
      </p:sp>
    </p:spTree>
    <p:extLst>
      <p:ext uri="{BB962C8B-B14F-4D97-AF65-F5344CB8AC3E}">
        <p14:creationId xmlns:p14="http://schemas.microsoft.com/office/powerpoint/2010/main" val="22558586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F588F99-54AB-4AF3-B893-2CBA73A6894E}" type="datetime1">
              <a:rPr lang="zh-CN" altLang="en-US" smtClean="0"/>
              <a:t>2025/8/9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248C227-E1A4-4016-88D7-6959F8482E43}" type="slidenum">
              <a:rPr lang="zh-CN" altLang="en-US" smtClean="0"/>
              <a:t>‹#›</a:t>
            </a:fld>
            <a:endParaRPr lang="zh-CN" altLang="en-US"/>
          </a:p>
        </p:txBody>
      </p:sp>
    </p:spTree>
    <p:extLst>
      <p:ext uri="{BB962C8B-B14F-4D97-AF65-F5344CB8AC3E}">
        <p14:creationId xmlns:p14="http://schemas.microsoft.com/office/powerpoint/2010/main" val="25862812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D5645BBD-0534-4A37-BE4B-C1E51F095151}" type="datetime1">
              <a:rPr lang="zh-CN" altLang="en-US" smtClean="0"/>
              <a:t>2025/8/9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248C227-E1A4-4016-88D7-6959F8482E43}" type="slidenum">
              <a:rPr lang="zh-CN" altLang="en-US" smtClean="0"/>
              <a:t>‹#›</a:t>
            </a:fld>
            <a:endParaRPr lang="zh-CN" altLang="en-US"/>
          </a:p>
        </p:txBody>
      </p:sp>
    </p:spTree>
    <p:extLst>
      <p:ext uri="{BB962C8B-B14F-4D97-AF65-F5344CB8AC3E}">
        <p14:creationId xmlns:p14="http://schemas.microsoft.com/office/powerpoint/2010/main" val="30143220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8A4683A-2E80-4AD4-9427-CF0EDA3948AF}" type="datetime1">
              <a:rPr lang="zh-CN" altLang="en-US" smtClean="0"/>
              <a:t>2025/8/9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48C227-E1A4-4016-88D7-6959F8482E43}" type="slidenum">
              <a:rPr lang="zh-CN" altLang="en-US" smtClean="0"/>
              <a:t>‹#›</a:t>
            </a:fld>
            <a:endParaRPr lang="zh-CN" altLang="en-US"/>
          </a:p>
        </p:txBody>
      </p:sp>
    </p:spTree>
    <p:extLst>
      <p:ext uri="{BB962C8B-B14F-4D97-AF65-F5344CB8AC3E}">
        <p14:creationId xmlns:p14="http://schemas.microsoft.com/office/powerpoint/2010/main" val="8411663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AAF23-2944-48A8-A0CB-0DDF620E9383}" type="datetime1">
              <a:rPr lang="zh-CN" altLang="en-US" smtClean="0"/>
              <a:t>2025/8/9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48C227-E1A4-4016-88D7-6959F8482E43}" type="slidenum">
              <a:rPr lang="zh-CN" altLang="en-US" smtClean="0"/>
              <a:t>‹#›</a:t>
            </a:fld>
            <a:endParaRPr lang="zh-CN" altLang="en-US"/>
          </a:p>
        </p:txBody>
      </p:sp>
    </p:spTree>
    <p:extLst>
      <p:ext uri="{BB962C8B-B14F-4D97-AF65-F5344CB8AC3E}">
        <p14:creationId xmlns:p14="http://schemas.microsoft.com/office/powerpoint/2010/main" val="19681025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653303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75154" y="487807"/>
            <a:ext cx="10954599" cy="828460"/>
          </a:xfrm>
        </p:spPr>
        <p:txBody>
          <a:bodyPr/>
          <a:lstStyle>
            <a:lvl1pPr>
              <a:defRPr spc="300" baseline="0"/>
            </a:lvl1pPr>
          </a:lstStyle>
          <a:p>
            <a:r>
              <a:rPr lang="zh-CN" altLang="en-US" dirty="0"/>
              <a:t>单击此处编辑母版标题样式</a:t>
            </a:r>
          </a:p>
        </p:txBody>
      </p:sp>
      <p:sp>
        <p:nvSpPr>
          <p:cNvPr id="3" name="内容占位符 2"/>
          <p:cNvSpPr>
            <a:spLocks noGrp="1"/>
          </p:cNvSpPr>
          <p:nvPr>
            <p:ph idx="1" hasCustomPrompt="1"/>
          </p:nvPr>
        </p:nvSpPr>
        <p:spPr>
          <a:xfrm>
            <a:off x="575153" y="1487980"/>
            <a:ext cx="10954600" cy="4688985"/>
          </a:xfrm>
        </p:spPr>
        <p:txBody>
          <a:bodyPr/>
          <a:lstStyle>
            <a:lvl1pPr marL="432000" indent="-432000" algn="just">
              <a:lnSpc>
                <a:spcPct val="120000"/>
              </a:lnSpc>
              <a:spcBef>
                <a:spcPts val="600"/>
              </a:spcBef>
              <a:buClr>
                <a:srgbClr val="0070C0"/>
              </a:buClr>
              <a:buFont typeface="Wingdings" panose="05000000000000000000" pitchFamily="2" charset="2"/>
              <a:buChar char="Ø"/>
              <a:defRPr sz="3200" b="1" i="0" spc="100" baseline="0">
                <a:solidFill>
                  <a:srgbClr val="002060"/>
                </a:solidFill>
                <a:latin typeface="微软雅黑" panose="020B0503020204020204" pitchFamily="34" charset="-122"/>
                <a:ea typeface="微软雅黑" panose="020B0503020204020204" pitchFamily="34" charset="-122"/>
              </a:defRPr>
            </a:lvl1pPr>
            <a:lvl2pPr marL="864000" indent="-432000" algn="just">
              <a:lnSpc>
                <a:spcPct val="110000"/>
              </a:lnSpc>
              <a:buClr>
                <a:srgbClr val="C00000"/>
              </a:buClr>
              <a:buFont typeface="Wingdings" panose="05000000000000000000" pitchFamily="2" charset="2"/>
              <a:buChar char="Ø"/>
              <a:defRPr sz="3000" b="1" spc="100" baseline="0">
                <a:solidFill>
                  <a:srgbClr val="002060"/>
                </a:solidFill>
                <a:latin typeface="微软雅黑" panose="020B0503020204020204" pitchFamily="34" charset="-122"/>
                <a:ea typeface="微软雅黑" panose="020B0503020204020204" pitchFamily="34" charset="-122"/>
              </a:defRPr>
            </a:lvl2pPr>
            <a:lvl3pPr marL="1143000" indent="-228600" algn="just">
              <a:buFont typeface="Wingdings" panose="05000000000000000000" pitchFamily="2" charset="2"/>
              <a:buChar char="Ø"/>
              <a:defRPr/>
            </a:lvl3pPr>
            <a:lvl4pPr marL="1600200" indent="-228600" algn="just">
              <a:buFont typeface="Wingdings" panose="05000000000000000000" pitchFamily="2" charset="2"/>
              <a:buChar char="Ø"/>
              <a:defRPr/>
            </a:lvl4pPr>
            <a:lvl5pPr marL="2057400" indent="-228600" algn="just">
              <a:buFont typeface="Wingdings" panose="05000000000000000000" pitchFamily="2" charset="2"/>
              <a:buChar char="Ø"/>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969398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6000"/>
            </a:lvl1pPr>
          </a:lstStyle>
          <a:p>
            <a:r>
              <a:rPr lang="zh-CN" altLang="en-US" dirty="0"/>
              <a:t>单击此处编辑母版标题样式</a:t>
            </a:r>
          </a:p>
        </p:txBody>
      </p:sp>
      <p:sp>
        <p:nvSpPr>
          <p:cNvPr id="3" name="文本占位符 2"/>
          <p:cNvSpPr>
            <a:spLocks noGrp="1"/>
          </p:cNvSpPr>
          <p:nvPr>
            <p:ph type="body" idx="1" hasCustomPrompt="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编辑母版文本样式</a:t>
            </a:r>
          </a:p>
        </p:txBody>
      </p:sp>
      <p:sp>
        <p:nvSpPr>
          <p:cNvPr id="4" name="日期占位符 3"/>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96814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048602A-4E84-4B91-BF8B-91B2F8F63C7B}" type="datetimeFigureOut">
              <a:rPr lang="zh-CN" altLang="en-US" smtClean="0"/>
              <a:t>2025/8/9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248C227-E1A4-4016-88D7-6959F8482E43}" type="slidenum">
              <a:rPr lang="zh-CN" altLang="en-US" smtClean="0"/>
              <a:t>‹#›</a:t>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6917009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2025/8/9</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246508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2025/8/9</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778562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2025/8/9</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524197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54906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328576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740290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1"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92632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048602A-4E84-4B91-BF8B-91B2F8F63C7B}" type="datetimeFigureOut">
              <a:rPr lang="zh-CN" altLang="en-US" smtClean="0"/>
              <a:t>2025/8/9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248C227-E1A4-4016-88D7-6959F8482E43}"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048602A-4E84-4B91-BF8B-91B2F8F63C7B}" type="datetimeFigureOut">
              <a:rPr lang="zh-CN" altLang="en-US" smtClean="0"/>
              <a:t>2025/8/9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248C227-E1A4-4016-88D7-6959F8482E43}"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048602A-4E84-4B91-BF8B-91B2F8F63C7B}" type="datetimeFigureOut">
              <a:rPr lang="zh-CN" altLang="en-US" smtClean="0"/>
              <a:t>2025/8/9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248C227-E1A4-4016-88D7-6959F8482E43}"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4.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jp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83466" y="359424"/>
            <a:ext cx="10515600" cy="828460"/>
          </a:xfrm>
          <a:prstGeom prst="rect">
            <a:avLst/>
          </a:prstGeom>
        </p:spPr>
        <p:txBody>
          <a:bodyPr vert="horz" lIns="91440" tIns="45720" rIns="91440" bIns="45720" rtlCol="0" anchor="ctr">
            <a:normAutofit/>
          </a:bodyPr>
          <a:lstStyle/>
          <a:p>
            <a:pPr marL="0" lvl="0" indent="0" algn="l" defTabSz="914400" rtl="0" eaLnBrk="1" latinLnBrk="0" hangingPunct="1">
              <a:lnSpc>
                <a:spcPct val="120000"/>
              </a:lnSpc>
              <a:spcBef>
                <a:spcPct val="0"/>
              </a:spcBef>
              <a:buFontTx/>
              <a:buNone/>
            </a:pPr>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48602A-4E84-4B91-BF8B-91B2F8F63C7B}" type="datetimeFigureOut">
              <a:rPr lang="zh-CN" altLang="en-US" smtClean="0"/>
              <a:t>2025/8/9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48C227-E1A4-4016-88D7-6959F8482E43}" type="slidenum">
              <a:rPr lang="zh-CN" altLang="en-US" smtClean="0"/>
              <a:t>‹#›</a:t>
            </a:fld>
            <a:endParaRPr lang="zh-CN" altLang="en-US"/>
          </a:p>
        </p:txBody>
      </p:sp>
      <p:cxnSp>
        <p:nvCxnSpPr>
          <p:cNvPr id="8" name="直接连接符 7">
            <a:extLst>
              <a:ext uri="{FF2B5EF4-FFF2-40B4-BE49-F238E27FC236}">
                <a16:creationId xmlns:a16="http://schemas.microsoft.com/office/drawing/2014/main" id="{9944AB35-3016-4C45-89CA-0013140850F3}"/>
              </a:ext>
            </a:extLst>
          </p:cNvPr>
          <p:cNvCxnSpPr>
            <a:cxnSpLocks/>
          </p:cNvCxnSpPr>
          <p:nvPr userDrawn="1"/>
        </p:nvCxnSpPr>
        <p:spPr>
          <a:xfrm>
            <a:off x="667028" y="1299639"/>
            <a:ext cx="7850671" cy="0"/>
          </a:xfrm>
          <a:prstGeom prst="line">
            <a:avLst/>
          </a:prstGeom>
          <a:ln>
            <a:solidFill>
              <a:srgbClr val="7492AF"/>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6" r:id="rId12"/>
  </p:sldLayoutIdLst>
  <p:txStyles>
    <p:titleStyle>
      <a:lvl1pPr algn="l" defTabSz="914400" rtl="0" eaLnBrk="1" latinLnBrk="0" hangingPunct="1">
        <a:lnSpc>
          <a:spcPct val="90000"/>
        </a:lnSpc>
        <a:spcBef>
          <a:spcPct val="0"/>
        </a:spcBef>
        <a:buNone/>
        <a:defRPr lang="zh-CN" altLang="en-US" sz="4400" b="1" kern="1200" spc="800" dirty="0">
          <a:solidFill>
            <a:schemeClr val="tx2">
              <a:lumMod val="75000"/>
            </a:schemeClr>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48602A-4E84-4B91-BF8B-91B2F8F63C7B}" type="datetimeFigureOut">
              <a:rPr lang="zh-CN" altLang="en-US" smtClean="0">
                <a:solidFill>
                  <a:prstClr val="black">
                    <a:tint val="75000"/>
                  </a:prstClr>
                </a:solidFill>
              </a:rPr>
              <a:t>2025/8/9</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48C227-E1A4-4016-88D7-6959F8482E43}"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xmlns:p14="http://schemas.microsoft.com/office/powerpoint/2010/main" val="475897894"/>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79376" y="260649"/>
            <a:ext cx="111760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79379" y="1700808"/>
            <a:ext cx="11141124" cy="4484092"/>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8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48602A-4E84-4B91-BF8B-91B2F8F63C7B}" type="datetimeFigureOut">
              <a:rPr lang="zh-CN" altLang="en-US" smtClean="0">
                <a:solidFill>
                  <a:prstClr val="black">
                    <a:tint val="75000"/>
                  </a:prstClr>
                </a:solidFill>
              </a:rPr>
              <a:pPr/>
              <a:t>2025/8/9</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8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877300" y="631828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4098"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186671" y="715995"/>
            <a:ext cx="1358900" cy="134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0186672" y="332106"/>
            <a:ext cx="1290637" cy="121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0380812"/>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51384" y="332659"/>
            <a:ext cx="11158016"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559308" y="1787527"/>
            <a:ext cx="11137392" cy="4308475"/>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8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48602A-4E84-4B91-BF8B-91B2F8F63C7B}" type="datetimeFigureOut">
              <a:rPr lang="zh-CN" altLang="en-US" smtClean="0">
                <a:solidFill>
                  <a:prstClr val="black">
                    <a:tint val="75000"/>
                  </a:prstClr>
                </a:solidFill>
              </a:rPr>
              <a:pPr/>
              <a:t>2025/8/9</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8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8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1026"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255589" y="372745"/>
            <a:ext cx="129222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7505564"/>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51384" y="332656"/>
            <a:ext cx="11158016"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559308" y="1787525"/>
            <a:ext cx="11137392" cy="4308475"/>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953500" y="635762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FF867F-41C1-4E32-995C-A2D9EB44DC86}" type="datetime1">
              <a:rPr lang="zh-CN" altLang="en-US" smtClean="0"/>
              <a:t>2025/8/9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143256" y="6342781"/>
            <a:ext cx="515112" cy="365125"/>
          </a:xfrm>
          <a:prstGeom prst="rect">
            <a:avLst/>
          </a:prstGeom>
        </p:spPr>
        <p:txBody>
          <a:bodyPr vert="horz" lIns="91440" tIns="45720" rIns="91440" bIns="45720" rtlCol="0" anchor="ctr"/>
          <a:lstStyle>
            <a:lvl1pPr algn="r">
              <a:defRPr sz="1600">
                <a:solidFill>
                  <a:srgbClr val="002060"/>
                </a:solidFill>
              </a:defRPr>
            </a:lvl1pPr>
          </a:lstStyle>
          <a:p>
            <a:fld id="{8248C227-E1A4-4016-88D7-6959F8482E43}" type="slidenum">
              <a:rPr lang="zh-CN" altLang="en-US" smtClean="0"/>
              <a:pPr/>
              <a:t>‹#›</a:t>
            </a:fld>
            <a:endParaRPr lang="zh-CN" altLang="en-US" dirty="0"/>
          </a:p>
        </p:txBody>
      </p:sp>
    </p:spTree>
    <p:extLst>
      <p:ext uri="{BB962C8B-B14F-4D97-AF65-F5344CB8AC3E}">
        <p14:creationId xmlns:p14="http://schemas.microsoft.com/office/powerpoint/2010/main" val="1755194109"/>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83467" y="359424"/>
            <a:ext cx="10515600" cy="828460"/>
          </a:xfrm>
          <a:prstGeom prst="rect">
            <a:avLst/>
          </a:prstGeom>
        </p:spPr>
        <p:txBody>
          <a:bodyPr vert="horz" lIns="91440" tIns="45720" rIns="91440" bIns="45720" rtlCol="0" anchor="ctr">
            <a:normAutofit/>
          </a:bodyPr>
          <a:lstStyle/>
          <a:p>
            <a:pPr marL="0" lvl="0" indent="0" algn="l" defTabSz="914400" rtl="0" eaLnBrk="1" latinLnBrk="0" hangingPunct="1">
              <a:lnSpc>
                <a:spcPct val="120000"/>
              </a:lnSpc>
              <a:spcBef>
                <a:spcPct val="0"/>
              </a:spcBef>
              <a:buFontTx/>
              <a:buNone/>
            </a:pPr>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48602A-4E84-4B91-BF8B-91B2F8F63C7B}" type="datetimeFigureOut">
              <a:rPr lang="zh-CN" altLang="en-US" smtClean="0">
                <a:solidFill>
                  <a:prstClr val="black">
                    <a:tint val="75000"/>
                  </a:prstClr>
                </a:solidFill>
              </a:rPr>
              <a:pPr/>
              <a:t>2025/8/9</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85779483"/>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xStyles>
    <p:titleStyle>
      <a:lvl1pPr algn="l" defTabSz="914400" rtl="0" eaLnBrk="1" latinLnBrk="0" hangingPunct="1">
        <a:lnSpc>
          <a:spcPct val="90000"/>
        </a:lnSpc>
        <a:spcBef>
          <a:spcPct val="0"/>
        </a:spcBef>
        <a:buNone/>
        <a:defRPr lang="zh-CN" altLang="en-US" sz="4400" b="1" kern="1200" spc="800" dirty="0">
          <a:solidFill>
            <a:schemeClr val="tx2">
              <a:lumMod val="75000"/>
            </a:schemeClr>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5.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2.xml"/><Relationship Id="rId1" Type="http://schemas.openxmlformats.org/officeDocument/2006/relationships/tags" Target="../tags/tag8.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9.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7.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2.xml"/><Relationship Id="rId1" Type="http://schemas.openxmlformats.org/officeDocument/2006/relationships/tags" Target="../tags/tag10.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1.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3.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4.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5.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6.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2.xml"/><Relationship Id="rId1" Type="http://schemas.openxmlformats.org/officeDocument/2006/relationships/tags" Target="../tags/tag1.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7" name="文本框 6"/>
          <p:cNvSpPr txBox="1"/>
          <p:nvPr/>
        </p:nvSpPr>
        <p:spPr>
          <a:xfrm>
            <a:off x="4335357" y="3298728"/>
            <a:ext cx="6883523" cy="200054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CN" altLang="en-US" sz="4800" b="1" i="0" u="none" strike="noStrike" kern="0" cap="none" spc="0" normalizeH="0" baseline="0" noProof="0" dirty="0">
                <a:ln>
                  <a:noFill/>
                </a:ln>
                <a:solidFill>
                  <a:srgbClr val="FFFF00"/>
                </a:solidFill>
                <a:effectLst/>
                <a:uLnTx/>
                <a:uFillTx/>
                <a:latin typeface="Courier New"/>
                <a:ea typeface="微软雅黑"/>
                <a:cs typeface="Courier New"/>
                <a:sym typeface="Helvetica Light"/>
              </a:rPr>
              <a:t>大学计算机与人工智能</a:t>
            </a:r>
            <a:endParaRPr kumimoji="0" lang="en-US" altLang="zh-CN" sz="4800" b="1" i="0" u="none" strike="noStrike" kern="0" cap="none" spc="0" normalizeH="0" baseline="0" noProof="0" dirty="0">
              <a:ln>
                <a:noFill/>
              </a:ln>
              <a:solidFill>
                <a:srgbClr val="FFFF00"/>
              </a:solidFill>
              <a:effectLst/>
              <a:uLnTx/>
              <a:uFillTx/>
              <a:latin typeface="Courier New"/>
              <a:ea typeface="微软雅黑"/>
              <a:cs typeface="Courier New"/>
              <a:sym typeface="Helvetica Light"/>
            </a:endParaRPr>
          </a:p>
          <a:p>
            <a:pPr marL="0" marR="0" lvl="0" indent="0" algn="r" defTabSz="914400" rtl="0" eaLnBrk="1" fontAlgn="auto" latinLnBrk="0" hangingPunct="1">
              <a:lnSpc>
                <a:spcPct val="100000"/>
              </a:lnSpc>
              <a:spcBef>
                <a:spcPts val="1200"/>
              </a:spcBef>
              <a:spcAft>
                <a:spcPts val="0"/>
              </a:spcAft>
              <a:buClrTx/>
              <a:buSzTx/>
              <a:buFontTx/>
              <a:buNone/>
              <a:tabLst/>
              <a:defRPr/>
            </a:pPr>
            <a:r>
              <a:rPr kumimoji="0" lang="zh-CN" altLang="en-US" sz="2800" b="1"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rPr>
              <a:t>袁方 李海峰 主编  高等教育出版社出版</a:t>
            </a:r>
            <a:endParaRPr kumimoji="0" lang="en-US" altLang="zh-CN" sz="2800" b="1"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a:p>
            <a:pPr marL="0" marR="0" lvl="0" indent="0" algn="r" defTabSz="914400" rtl="0" eaLnBrk="1" fontAlgn="auto" latinLnBrk="0" hangingPunct="1">
              <a:lnSpc>
                <a:spcPct val="100000"/>
              </a:lnSpc>
              <a:spcBef>
                <a:spcPts val="1200"/>
              </a:spcBef>
              <a:spcAft>
                <a:spcPts val="0"/>
              </a:spcAft>
              <a:buClrTx/>
              <a:buSzTx/>
              <a:buFontTx/>
              <a:buNone/>
              <a:tabLst/>
              <a:defRPr/>
            </a:pPr>
            <a:r>
              <a:rPr kumimoji="0" lang="en-US" altLang="zh-CN" sz="2800" b="1" i="0" u="none" strike="noStrike" kern="1200" cap="none" spc="40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rPr>
              <a:t>《</a:t>
            </a:r>
            <a:r>
              <a:rPr kumimoji="0" lang="zh-CN" altLang="en-US" sz="2800" b="1" i="0" u="none" strike="noStrike" kern="1200" cap="none" spc="-10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rPr>
              <a:t>大学</a:t>
            </a:r>
            <a:r>
              <a:rPr kumimoji="0" lang="zh-CN" altLang="en-US" sz="2800" b="1" i="0" u="none" strike="noStrike" kern="1200" cap="none" spc="-10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sym typeface="Helvetica Light"/>
              </a:rPr>
              <a:t>计算机与人工智能</a:t>
            </a:r>
            <a:r>
              <a:rPr kumimoji="0" lang="en-US" altLang="zh-CN" sz="2800" b="1" i="0" u="none" strike="noStrike" kern="1200" cap="none" spc="-10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rPr>
              <a:t>》</a:t>
            </a:r>
            <a:r>
              <a:rPr kumimoji="0" lang="zh-CN" altLang="en-US" sz="2800" b="1" i="0" u="none" strike="noStrike" kern="1200" cap="none" spc="-10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rPr>
              <a:t>配套课件</a:t>
            </a:r>
          </a:p>
        </p:txBody>
      </p:sp>
      <p:cxnSp>
        <p:nvCxnSpPr>
          <p:cNvPr id="12" name="直接连接符 11"/>
          <p:cNvCxnSpPr/>
          <p:nvPr/>
        </p:nvCxnSpPr>
        <p:spPr>
          <a:xfrm>
            <a:off x="6561285" y="3147300"/>
            <a:ext cx="4591575"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6495245" y="5302242"/>
            <a:ext cx="4591575"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文本框 6"/>
          <p:cNvSpPr txBox="1"/>
          <p:nvPr/>
        </p:nvSpPr>
        <p:spPr>
          <a:xfrm>
            <a:off x="164577" y="1887480"/>
            <a:ext cx="4731975" cy="52322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1200" cap="none" spc="400" normalizeH="0" baseline="0" noProof="0" dirty="0">
              <a:ln>
                <a:noFill/>
              </a:ln>
              <a:solidFill>
                <a:srgbClr val="FFC000">
                  <a:lumMod val="40000"/>
                  <a:lumOff val="60000"/>
                </a:srgbClr>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3450566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BBA49-2D57-E6C7-2F61-5B7212B3820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BC0AB88-96A3-8EDD-03B7-8C9667CB16A5}"/>
              </a:ext>
            </a:extLst>
          </p:cNvPr>
          <p:cNvSpPr>
            <a:spLocks noGrp="1"/>
          </p:cNvSpPr>
          <p:nvPr>
            <p:ph type="title"/>
          </p:nvPr>
        </p:nvSpPr>
        <p:spPr>
          <a:xfrm>
            <a:off x="1894262" y="1391493"/>
            <a:ext cx="8669694" cy="1325563"/>
          </a:xfrm>
        </p:spPr>
        <p:txBody>
          <a:bodyPr>
            <a:noAutofit/>
          </a:bodyPr>
          <a:lstStyle/>
          <a:p>
            <a:pPr lvl="0" algn="ctr">
              <a:lnSpc>
                <a:spcPct val="100000"/>
              </a:lnSpc>
              <a:spcBef>
                <a:spcPts val="0"/>
              </a:spcBef>
            </a:pPr>
            <a:r>
              <a:rPr lang="zh-CN" altLang="en-US" sz="5400" b="1" dirty="0">
                <a:solidFill>
                  <a:schemeClr val="tx2"/>
                </a:solidFill>
                <a:latin typeface="微软雅黑 Light" panose="020B0502040204020203" pitchFamily="34" charset="-122"/>
                <a:ea typeface="微软雅黑 Light" panose="020B0502040204020203" pitchFamily="34" charset="-122"/>
                <a:sym typeface="Helvetica Light"/>
              </a:rPr>
              <a:t>人工智能研究的不同学派</a:t>
            </a:r>
            <a:endParaRPr lang="zh-CN" altLang="en-US" sz="4800" b="1" dirty="0">
              <a:solidFill>
                <a:schemeClr val="tx2"/>
              </a:solidFill>
              <a:latin typeface="微软雅黑 Light" panose="020B0502040204020203" pitchFamily="34" charset="-122"/>
              <a:ea typeface="微软雅黑 Light" panose="020B0502040204020203" pitchFamily="34" charset="-122"/>
            </a:endParaRPr>
          </a:p>
        </p:txBody>
      </p:sp>
      <p:cxnSp>
        <p:nvCxnSpPr>
          <p:cNvPr id="6" name="直接连接符 5">
            <a:extLst>
              <a:ext uri="{FF2B5EF4-FFF2-40B4-BE49-F238E27FC236}">
                <a16:creationId xmlns:a16="http://schemas.microsoft.com/office/drawing/2014/main" id="{CE004125-F10C-CBEC-6166-F1D9258FA5A0}"/>
              </a:ext>
            </a:extLst>
          </p:cNvPr>
          <p:cNvCxnSpPr/>
          <p:nvPr/>
        </p:nvCxnSpPr>
        <p:spPr>
          <a:xfrm>
            <a:off x="1571042" y="2717056"/>
            <a:ext cx="9759820" cy="0"/>
          </a:xfrm>
          <a:prstGeom prst="line">
            <a:avLst/>
          </a:prstGeom>
          <a:ln>
            <a:solidFill>
              <a:srgbClr val="7492AF"/>
            </a:solidFill>
          </a:ln>
        </p:spPr>
        <p:style>
          <a:lnRef idx="1">
            <a:schemeClr val="accent1"/>
          </a:lnRef>
          <a:fillRef idx="0">
            <a:schemeClr val="accent1"/>
          </a:fillRef>
          <a:effectRef idx="0">
            <a:schemeClr val="accent1"/>
          </a:effectRef>
          <a:fontRef idx="minor">
            <a:schemeClr val="tx1"/>
          </a:fontRef>
        </p:style>
      </p:cxnSp>
      <p:sp>
        <p:nvSpPr>
          <p:cNvPr id="7" name="文本框 6">
            <a:extLst>
              <a:ext uri="{FF2B5EF4-FFF2-40B4-BE49-F238E27FC236}">
                <a16:creationId xmlns:a16="http://schemas.microsoft.com/office/drawing/2014/main" id="{0D9E2055-2EA9-34F4-E833-41C7B0FDCCB0}"/>
              </a:ext>
            </a:extLst>
          </p:cNvPr>
          <p:cNvSpPr txBox="1"/>
          <p:nvPr/>
        </p:nvSpPr>
        <p:spPr>
          <a:xfrm>
            <a:off x="1571042" y="2867798"/>
            <a:ext cx="940754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b="1" dirty="0">
                <a:solidFill>
                  <a:prstClr val="black"/>
                </a:solidFill>
                <a:latin typeface="微软雅黑 Light" panose="020B0502040204020203" pitchFamily="34" charset="-122"/>
                <a:ea typeface="微软雅黑 Light" panose="020B0502040204020203" pitchFamily="34" charset="-122"/>
                <a:sym typeface="Helvetica Light"/>
              </a:rPr>
              <a:t>符号主义</a:t>
            </a:r>
            <a:r>
              <a:rPr kumimoji="0" lang="zh-CN" altLang="en-US" sz="1800" b="1" i="0" u="none" strike="noStrike" kern="1200" cap="none" spc="0" normalizeH="0" baseline="0" noProof="0" dirty="0">
                <a:ln>
                  <a:noFill/>
                </a:ln>
                <a:solidFill>
                  <a:prstClr val="black"/>
                </a:solidFill>
                <a:effectLst/>
                <a:uLnTx/>
                <a:uFillTx/>
                <a:latin typeface="微软雅黑 Light" panose="020B0502040204020203" pitchFamily="34" charset="-122"/>
                <a:ea typeface="微软雅黑 Light" panose="020B0502040204020203" pitchFamily="34" charset="-122"/>
                <a:cs typeface="+mn-cs"/>
              </a:rPr>
              <a:t>；连接主义；行为主义</a:t>
            </a:r>
          </a:p>
        </p:txBody>
      </p:sp>
      <p:sp>
        <p:nvSpPr>
          <p:cNvPr id="8" name="标题 1">
            <a:extLst>
              <a:ext uri="{FF2B5EF4-FFF2-40B4-BE49-F238E27FC236}">
                <a16:creationId xmlns:a16="http://schemas.microsoft.com/office/drawing/2014/main" id="{82CB78AA-2B36-B28C-3CDD-F39F5B50EC57}"/>
              </a:ext>
            </a:extLst>
          </p:cNvPr>
          <p:cNvSpPr txBox="1">
            <a:spLocks/>
          </p:cNvSpPr>
          <p:nvPr/>
        </p:nvSpPr>
        <p:spPr>
          <a:xfrm>
            <a:off x="1656981" y="3707538"/>
            <a:ext cx="8669694"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zh-CN" sz="5400" b="1" i="0" u="none" strike="noStrike" kern="1200" cap="none" spc="80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j-cs"/>
              </a:rPr>
              <a:t>/0</a:t>
            </a:r>
            <a:r>
              <a:rPr lang="en-US" altLang="zh-CN" sz="5400" b="1" spc="800" dirty="0">
                <a:solidFill>
                  <a:srgbClr val="FF0000"/>
                </a:solidFill>
                <a:latin typeface="微软雅黑" panose="020B0503020204020204" pitchFamily="34" charset="-122"/>
                <a:ea typeface="微软雅黑" panose="020B0503020204020204" pitchFamily="34" charset="-122"/>
              </a:rPr>
              <a:t>3</a:t>
            </a:r>
            <a:endParaRPr kumimoji="0" lang="zh-CN" altLang="en-US" sz="5400" b="0" i="0" u="none" strike="noStrike" kern="1200" cap="none" spc="0" normalizeH="0" baseline="0" noProof="0" dirty="0">
              <a:ln>
                <a:noFill/>
              </a:ln>
              <a:solidFill>
                <a:srgbClr val="FF0000"/>
              </a:solidFill>
              <a:effectLst/>
              <a:uLnTx/>
              <a:uFillTx/>
              <a:latin typeface="微软雅黑" pitchFamily="34" charset="-122"/>
              <a:ea typeface="微软雅黑" pitchFamily="34" charset="-122"/>
              <a:cs typeface="+mj-cs"/>
            </a:endParaRPr>
          </a:p>
        </p:txBody>
      </p:sp>
      <p:pic>
        <p:nvPicPr>
          <p:cNvPr id="3" name="图片 2">
            <a:extLst>
              <a:ext uri="{FF2B5EF4-FFF2-40B4-BE49-F238E27FC236}">
                <a16:creationId xmlns:a16="http://schemas.microsoft.com/office/drawing/2014/main" id="{E2697E5E-B0CD-CDB8-994C-C3FACC09ED3C}"/>
              </a:ext>
            </a:extLst>
          </p:cNvPr>
          <p:cNvPicPr>
            <a:picLocks noChangeAspect="1"/>
          </p:cNvPicPr>
          <p:nvPr/>
        </p:nvPicPr>
        <p:blipFill rotWithShape="1">
          <a:blip r:embed="rId2">
            <a:extLst>
              <a:ext uri="{28A0092B-C50C-407E-A947-70E740481C1C}">
                <a14:useLocalDpi xmlns:a14="http://schemas.microsoft.com/office/drawing/2010/main" val="0"/>
              </a:ext>
            </a:extLst>
          </a:blip>
          <a:srcRect r="78884"/>
          <a:stretch/>
        </p:blipFill>
        <p:spPr>
          <a:xfrm>
            <a:off x="613804" y="262088"/>
            <a:ext cx="1080771" cy="1319459"/>
          </a:xfrm>
          <a:prstGeom prst="rect">
            <a:avLst/>
          </a:prstGeom>
        </p:spPr>
      </p:pic>
      <p:pic>
        <p:nvPicPr>
          <p:cNvPr id="9" name="图片 8">
            <a:extLst>
              <a:ext uri="{FF2B5EF4-FFF2-40B4-BE49-F238E27FC236}">
                <a16:creationId xmlns:a16="http://schemas.microsoft.com/office/drawing/2014/main" id="{E8578849-1B3C-3463-3F88-79A47954A58B}"/>
              </a:ext>
            </a:extLst>
          </p:cNvPr>
          <p:cNvPicPr>
            <a:picLocks noChangeAspect="1"/>
          </p:cNvPicPr>
          <p:nvPr/>
        </p:nvPicPr>
        <p:blipFill>
          <a:blip r:embed="rId3"/>
          <a:stretch>
            <a:fillRect/>
          </a:stretch>
        </p:blipFill>
        <p:spPr>
          <a:xfrm>
            <a:off x="2633148" y="5478052"/>
            <a:ext cx="1079086" cy="1316850"/>
          </a:xfrm>
          <a:prstGeom prst="rect">
            <a:avLst/>
          </a:prstGeom>
        </p:spPr>
      </p:pic>
      <p:pic>
        <p:nvPicPr>
          <p:cNvPr id="10" name="图片 9">
            <a:extLst>
              <a:ext uri="{FF2B5EF4-FFF2-40B4-BE49-F238E27FC236}">
                <a16:creationId xmlns:a16="http://schemas.microsoft.com/office/drawing/2014/main" id="{BD6E987D-372D-499B-8933-9278A61F3F4C}"/>
              </a:ext>
            </a:extLst>
          </p:cNvPr>
          <p:cNvPicPr>
            <a:picLocks noChangeAspect="1"/>
          </p:cNvPicPr>
          <p:nvPr/>
        </p:nvPicPr>
        <p:blipFill>
          <a:blip r:embed="rId4"/>
          <a:stretch>
            <a:fillRect/>
          </a:stretch>
        </p:blipFill>
        <p:spPr>
          <a:xfrm>
            <a:off x="5132748" y="3111980"/>
            <a:ext cx="1926503" cy="634039"/>
          </a:xfrm>
          <a:prstGeom prst="rect">
            <a:avLst/>
          </a:prstGeom>
        </p:spPr>
      </p:pic>
    </p:spTree>
    <p:extLst>
      <p:ext uri="{BB962C8B-B14F-4D97-AF65-F5344CB8AC3E}">
        <p14:creationId xmlns:p14="http://schemas.microsoft.com/office/powerpoint/2010/main" val="3659622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3"/>
          <p:cNvSpPr>
            <a:spLocks noGrp="1" noChangeArrowheads="1"/>
          </p:cNvSpPr>
          <p:nvPr>
            <p:ph type="body" sz="half" idx="1"/>
          </p:nvPr>
        </p:nvSpPr>
        <p:spPr>
          <a:xfrm>
            <a:off x="627351" y="537665"/>
            <a:ext cx="10889483" cy="752475"/>
          </a:xfrm>
        </p:spPr>
        <p:txBody>
          <a:bodyPr>
            <a:noAutofit/>
          </a:bodyPr>
          <a:lstStyle/>
          <a:p>
            <a:pPr marL="0" indent="0">
              <a:lnSpc>
                <a:spcPct val="100000"/>
              </a:lnSpc>
              <a:spcBef>
                <a:spcPts val="0"/>
              </a:spcBef>
              <a:buNone/>
            </a:pPr>
            <a:r>
              <a:rPr lang="zh-CN" altLang="en-US" sz="4000" b="1" spc="300" dirty="0">
                <a:solidFill>
                  <a:srgbClr val="002060"/>
                </a:solidFill>
                <a:latin typeface="微软雅黑 Light" panose="020B0502040204020203" pitchFamily="34" charset="-122"/>
                <a:ea typeface="微软雅黑 Light" panose="020B0502040204020203" pitchFamily="34" charset="-122"/>
                <a:cs typeface="+mj-cs"/>
              </a:rPr>
              <a:t>人工智能研究的不同学派</a:t>
            </a:r>
            <a:r>
              <a:rPr lang="en-US" altLang="zh-CN" sz="3600" b="1" spc="300" dirty="0">
                <a:solidFill>
                  <a:srgbClr val="002060"/>
                </a:solidFill>
                <a:latin typeface="微软雅黑 Light" panose="020B0502040204020203" pitchFamily="34" charset="-122"/>
                <a:ea typeface="微软雅黑 Light" panose="020B0502040204020203" pitchFamily="34" charset="-122"/>
                <a:cs typeface="+mj-cs"/>
              </a:rPr>
              <a:t>—</a:t>
            </a:r>
            <a:r>
              <a:rPr lang="zh-CN" altLang="en-US" sz="3600" b="1" spc="300" dirty="0">
                <a:solidFill>
                  <a:srgbClr val="002060"/>
                </a:solidFill>
                <a:latin typeface="微软雅黑 Light" panose="020B0502040204020203" pitchFamily="34" charset="-122"/>
                <a:ea typeface="微软雅黑 Light" panose="020B0502040204020203" pitchFamily="34" charset="-122"/>
                <a:cs typeface="+mj-cs"/>
              </a:rPr>
              <a:t>符号主义</a:t>
            </a:r>
            <a:endParaRPr lang="zh-CN" altLang="en-US" sz="3600" b="1" spc="300" dirty="0">
              <a:solidFill>
                <a:srgbClr val="002060"/>
              </a:solidFill>
              <a:latin typeface="微软雅黑 Light" panose="020B0502040204020203" pitchFamily="34" charset="-122"/>
              <a:ea typeface="微软雅黑 Light" panose="020B0502040204020203" pitchFamily="34" charset="-122"/>
            </a:endParaRPr>
          </a:p>
        </p:txBody>
      </p:sp>
      <p:sp>
        <p:nvSpPr>
          <p:cNvPr id="4" name="Text Box 5"/>
          <p:cNvSpPr txBox="1">
            <a:spLocks noChangeArrowheads="1"/>
          </p:cNvSpPr>
          <p:nvPr/>
        </p:nvSpPr>
        <p:spPr bwMode="auto">
          <a:xfrm>
            <a:off x="675165" y="1370020"/>
            <a:ext cx="10841670" cy="4885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lvl1pPr indent="93663">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marL="396000" marR="0" lvl="0" indent="-396000" algn="just" defTabSz="914400" rtl="0" eaLnBrk="1" fontAlgn="auto" latinLnBrk="0" hangingPunct="1">
              <a:lnSpc>
                <a:spcPct val="114000"/>
              </a:lnSpc>
              <a:spcBef>
                <a:spcPts val="600"/>
              </a:spcBef>
              <a:spcAft>
                <a:spcPts val="0"/>
              </a:spcAft>
              <a:buClr>
                <a:srgbClr val="A04DA3"/>
              </a:buClr>
              <a:buSzTx/>
              <a:buFont typeface="Wingdings" panose="05000000000000000000" pitchFamily="2" charset="2"/>
              <a:buChar char="Ø"/>
              <a:tabLst/>
              <a:defRPr/>
            </a:pPr>
            <a:r>
              <a:rPr kumimoji="0" lang="zh-CN" altLang="en-US" sz="30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符号主义认为</a:t>
            </a:r>
            <a:endParaRPr kumimoji="0" lang="en-US" altLang="zh-CN" sz="30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792000" marR="0" lvl="1" indent="-396000" algn="just" defTabSz="914400" rtl="0" eaLnBrk="1" fontAlgn="auto" latinLnBrk="0" hangingPunct="1">
              <a:lnSpc>
                <a:spcPct val="114000"/>
              </a:lnSpc>
              <a:spcBef>
                <a:spcPts val="600"/>
              </a:spcBef>
              <a:spcAft>
                <a:spcPts val="0"/>
              </a:spcAft>
              <a:buClr>
                <a:srgbClr val="ED7D31"/>
              </a:buClr>
              <a:buSzTx/>
              <a:buFont typeface="Wingdings" panose="05000000000000000000" pitchFamily="2" charset="2"/>
              <a:buChar char="Ø"/>
              <a:tabLst/>
              <a:defRPr/>
            </a:pPr>
            <a:r>
              <a:rPr kumimoji="0" lang="zh-CN" altLang="en-US" sz="24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人的认知基元是符号</a:t>
            </a:r>
            <a:r>
              <a:rPr kumimoji="0" lang="zh-CN" altLang="en-US" sz="24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，而且认知过程即符号操作过程。该学派认为人是一个物理符号系统，计算机也是一个物理符号系统，因此，能够用计算机来模拟人的智能行为，即</a:t>
            </a:r>
            <a:r>
              <a:rPr kumimoji="0" lang="zh-CN" altLang="en-US" sz="24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用计算机的符号操作来模拟人的认知过程</a:t>
            </a:r>
            <a:r>
              <a:rPr kumimoji="0" lang="zh-CN" altLang="en-US" sz="24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endParaRPr kumimoji="0" lang="en-US" altLang="zh-CN" sz="24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792000" marR="0" lvl="1" indent="-396000" algn="just" defTabSz="914400" rtl="0" eaLnBrk="1" fontAlgn="auto" latinLnBrk="0" hangingPunct="1">
              <a:lnSpc>
                <a:spcPct val="114000"/>
              </a:lnSpc>
              <a:spcBef>
                <a:spcPts val="600"/>
              </a:spcBef>
              <a:spcAft>
                <a:spcPts val="0"/>
              </a:spcAft>
              <a:buClr>
                <a:srgbClr val="ED7D31"/>
              </a:buClr>
              <a:buSzTx/>
              <a:buFont typeface="Wingdings" panose="05000000000000000000" pitchFamily="2" charset="2"/>
              <a:buChar char="Ø"/>
              <a:tabLst/>
              <a:defRPr/>
            </a:pPr>
            <a:r>
              <a:rPr kumimoji="0" lang="zh-CN" altLang="en-US" sz="26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知识</a:t>
            </a: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是信息的一种形式，</a:t>
            </a:r>
            <a:r>
              <a:rPr kumimoji="0" lang="zh-CN" altLang="en-US" sz="26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是构成智能的基础</a:t>
            </a: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。人工智能的核心问题是知识表示、知识推理和知识运用。</a:t>
            </a:r>
            <a:endParaRPr kumimoji="0" lang="en-US" altLang="zh-CN"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396000" marR="0" lvl="0" indent="-396000" algn="just" defTabSz="914400" rtl="0" eaLnBrk="1" fontAlgn="auto" latinLnBrk="0" hangingPunct="1">
              <a:lnSpc>
                <a:spcPct val="114000"/>
              </a:lnSpc>
              <a:spcBef>
                <a:spcPts val="600"/>
              </a:spcBef>
              <a:spcAft>
                <a:spcPts val="0"/>
              </a:spcAft>
              <a:buClr>
                <a:srgbClr val="A04DA3"/>
              </a:buClr>
              <a:buSzTx/>
              <a:buFont typeface="Wingdings" panose="05000000000000000000" pitchFamily="2" charset="2"/>
              <a:buChar char="Ø"/>
              <a:tabLst/>
              <a:defRPr/>
            </a:pP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西蒙和纽厄尔是符号主义学派的代表人物，符号主义在定理的自动证明领域有重要影响。</a:t>
            </a:r>
          </a:p>
          <a:p>
            <a:pPr marL="396000" marR="0" lvl="0" indent="-396000" algn="just" defTabSz="914400" rtl="0" eaLnBrk="1" fontAlgn="auto" latinLnBrk="0" hangingPunct="1">
              <a:lnSpc>
                <a:spcPct val="114000"/>
              </a:lnSpc>
              <a:spcBef>
                <a:spcPts val="600"/>
              </a:spcBef>
              <a:spcAft>
                <a:spcPts val="0"/>
              </a:spcAft>
              <a:buClr>
                <a:srgbClr val="A04DA3"/>
              </a:buClr>
              <a:buSzTx/>
              <a:buFont typeface="Wingdings" panose="05000000000000000000" pitchFamily="2" charset="2"/>
              <a:buChar char="Ø"/>
              <a:tabLst/>
              <a:defRPr/>
            </a:pP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符号主义强调的是</a:t>
            </a:r>
            <a:r>
              <a:rPr kumimoji="0" lang="zh-CN" altLang="en-US" sz="26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计算机与人在功能上的相同</a:t>
            </a: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p>
        </p:txBody>
      </p:sp>
    </p:spTree>
    <p:custDataLst>
      <p:tags r:id="rId1"/>
    </p:custDataLst>
    <p:extLst>
      <p:ext uri="{BB962C8B-B14F-4D97-AF65-F5344CB8AC3E}">
        <p14:creationId xmlns:p14="http://schemas.microsoft.com/office/powerpoint/2010/main" val="106517289"/>
      </p:ext>
    </p:extLst>
  </p:cSld>
  <p:clrMapOvr>
    <a:masterClrMapping/>
  </p:clrMapOvr>
  <mc:AlternateContent xmlns:mc="http://schemas.openxmlformats.org/markup-compatibility/2006" xmlns:p14="http://schemas.microsoft.com/office/powerpoint/2010/main">
    <mc:Choice Requires="p14">
      <p:transition spd="slow" p14:dur="2000" advTm="45804"/>
    </mc:Choice>
    <mc:Fallback xmlns="">
      <p:transition spd="slow" advTm="4580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3"/>
          <p:cNvSpPr>
            <a:spLocks noGrp="1" noChangeArrowheads="1"/>
          </p:cNvSpPr>
          <p:nvPr>
            <p:ph type="body" sz="half" idx="1"/>
          </p:nvPr>
        </p:nvSpPr>
        <p:spPr>
          <a:xfrm>
            <a:off x="627351" y="537665"/>
            <a:ext cx="9874393" cy="752475"/>
          </a:xfrm>
        </p:spPr>
        <p:txBody>
          <a:bodyPr>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zh-CN" altLang="en-US" sz="40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人工智能研究的不同学派</a:t>
            </a:r>
            <a:r>
              <a:rPr kumimoji="0" lang="en-US" altLang="zh-CN" sz="36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r>
              <a:rPr lang="zh-CN" altLang="en-US" sz="3600" b="1" spc="300" dirty="0">
                <a:solidFill>
                  <a:srgbClr val="002060"/>
                </a:solidFill>
                <a:latin typeface="微软雅黑 Light" panose="020B0502040204020203" pitchFamily="34" charset="-122"/>
                <a:ea typeface="微软雅黑 Light" panose="020B0502040204020203" pitchFamily="34" charset="-122"/>
              </a:rPr>
              <a:t>连接</a:t>
            </a:r>
            <a:r>
              <a:rPr kumimoji="0" lang="zh-CN" altLang="en-US" sz="36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主义</a:t>
            </a:r>
          </a:p>
        </p:txBody>
      </p:sp>
      <p:sp>
        <p:nvSpPr>
          <p:cNvPr id="4" name="Text Box 5"/>
          <p:cNvSpPr txBox="1">
            <a:spLocks noChangeArrowheads="1"/>
          </p:cNvSpPr>
          <p:nvPr/>
        </p:nvSpPr>
        <p:spPr bwMode="auto">
          <a:xfrm>
            <a:off x="722978" y="1290140"/>
            <a:ext cx="10841670" cy="4885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lvl1pPr indent="93663">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marL="396000" marR="0" lvl="0" indent="-396000" algn="just" defTabSz="914400" rtl="0" eaLnBrk="1" fontAlgn="auto" latinLnBrk="0" hangingPunct="1">
              <a:lnSpc>
                <a:spcPct val="114000"/>
              </a:lnSpc>
              <a:spcBef>
                <a:spcPts val="600"/>
              </a:spcBef>
              <a:spcAft>
                <a:spcPts val="0"/>
              </a:spcAft>
              <a:buClr>
                <a:srgbClr val="A04DA3"/>
              </a:buClr>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从医学角度来说，人的大脑就是一个生物神经网络，由大约</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860</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亿个神经元组成，神经元之间大约有</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150</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万亿个连接。该学派认为：</a:t>
            </a:r>
            <a:r>
              <a:rPr kumimoji="0" lang="zh-CN" altLang="en-US"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人类的智能就产生于这众多的神经元和神经元之间的连接。</a:t>
            </a:r>
          </a:p>
          <a:p>
            <a:pPr marL="396000" marR="0" lvl="0" indent="-396000" algn="just" defTabSz="914400" rtl="0" eaLnBrk="1" fontAlgn="auto" latinLnBrk="0" hangingPunct="1">
              <a:lnSpc>
                <a:spcPct val="114000"/>
              </a:lnSpc>
              <a:spcBef>
                <a:spcPts val="600"/>
              </a:spcBef>
              <a:spcAft>
                <a:spcPts val="0"/>
              </a:spcAft>
              <a:buClr>
                <a:srgbClr val="A04DA3"/>
              </a:buClr>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连接主义认为</a:t>
            </a:r>
            <a:r>
              <a:rPr kumimoji="0" lang="zh-CN" altLang="en-US" sz="2800" b="1" i="0" u="none" strike="noStrike" kern="120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mn-cs"/>
              </a:rPr>
              <a:t>人的思维基础是神经元，而不是符号处理过程。</a:t>
            </a:r>
            <a:endParaRPr kumimoji="0" lang="en-US" altLang="zh-CN" sz="2800" b="1" i="0" u="none" strike="noStrike" kern="120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mn-cs"/>
            </a:endParaRPr>
          </a:p>
          <a:p>
            <a:pPr marL="396000" marR="0" lvl="0" indent="-396000" algn="just" defTabSz="914400" rtl="0" eaLnBrk="1" fontAlgn="auto" latinLnBrk="0" hangingPunct="1">
              <a:lnSpc>
                <a:spcPct val="114000"/>
              </a:lnSpc>
              <a:spcBef>
                <a:spcPts val="600"/>
              </a:spcBef>
              <a:spcAft>
                <a:spcPts val="0"/>
              </a:spcAft>
              <a:buClr>
                <a:srgbClr val="A04DA3"/>
              </a:buClr>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连接主义主张人工智能应着重于结构模拟，即模拟人的大脑生物神经网络结构，并认为功能、结构和智能行为是密切相关的。</a:t>
            </a: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396000" marR="0" lvl="0" indent="-396000" algn="just" defTabSz="914400" rtl="0" eaLnBrk="1" fontAlgn="auto" latinLnBrk="0" hangingPunct="1">
              <a:lnSpc>
                <a:spcPct val="114000"/>
              </a:lnSpc>
              <a:spcBef>
                <a:spcPts val="600"/>
              </a:spcBef>
              <a:spcAft>
                <a:spcPts val="0"/>
              </a:spcAft>
              <a:buClr>
                <a:srgbClr val="A04DA3"/>
              </a:buClr>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该学派提出了多种人工神经网络结构和众多的学习算法。</a:t>
            </a: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396000" marR="0" lvl="0" indent="-396000" algn="just" defTabSz="914400" rtl="0" eaLnBrk="1" fontAlgn="auto" latinLnBrk="0" hangingPunct="1">
              <a:lnSpc>
                <a:spcPct val="114000"/>
              </a:lnSpc>
              <a:spcBef>
                <a:spcPts val="600"/>
              </a:spcBef>
              <a:spcAft>
                <a:spcPts val="0"/>
              </a:spcAft>
              <a:buClr>
                <a:srgbClr val="A04DA3"/>
              </a:buClr>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连接主义强调的是</a:t>
            </a:r>
            <a:r>
              <a:rPr kumimoji="0" lang="zh-CN" altLang="en-US"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计算机与人脑在结构上的相似或相同。</a:t>
            </a:r>
          </a:p>
        </p:txBody>
      </p:sp>
    </p:spTree>
    <p:custDataLst>
      <p:tags r:id="rId1"/>
    </p:custDataLst>
    <p:extLst>
      <p:ext uri="{BB962C8B-B14F-4D97-AF65-F5344CB8AC3E}">
        <p14:creationId xmlns:p14="http://schemas.microsoft.com/office/powerpoint/2010/main" val="1302886310"/>
      </p:ext>
    </p:extLst>
  </p:cSld>
  <p:clrMapOvr>
    <a:masterClrMapping/>
  </p:clrMapOvr>
  <mc:AlternateContent xmlns:mc="http://schemas.openxmlformats.org/markup-compatibility/2006" xmlns:p14="http://schemas.microsoft.com/office/powerpoint/2010/main">
    <mc:Choice Requires="p14">
      <p:transition spd="slow" p14:dur="2000" advTm="45804"/>
    </mc:Choice>
    <mc:Fallback xmlns="">
      <p:transition spd="slow" advTm="4580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3"/>
          <p:cNvSpPr>
            <a:spLocks noGrp="1" noChangeArrowheads="1"/>
          </p:cNvSpPr>
          <p:nvPr>
            <p:ph type="body" sz="half" idx="1"/>
          </p:nvPr>
        </p:nvSpPr>
        <p:spPr>
          <a:xfrm>
            <a:off x="627351" y="537665"/>
            <a:ext cx="9800503" cy="752475"/>
          </a:xfrm>
        </p:spPr>
        <p:txBody>
          <a:bodyPr>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zh-CN" altLang="en-US" sz="40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人工智能研究的不同学派</a:t>
            </a:r>
            <a:r>
              <a:rPr kumimoji="0" lang="en-US" altLang="zh-CN" sz="36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r>
              <a:rPr lang="zh-CN" altLang="en-US" sz="3600" b="1" spc="300" dirty="0">
                <a:solidFill>
                  <a:srgbClr val="002060"/>
                </a:solidFill>
                <a:latin typeface="微软雅黑 Light" panose="020B0502040204020203" pitchFamily="34" charset="-122"/>
                <a:ea typeface="微软雅黑 Light" panose="020B0502040204020203" pitchFamily="34" charset="-122"/>
              </a:rPr>
              <a:t>连接</a:t>
            </a:r>
            <a:r>
              <a:rPr kumimoji="0" lang="zh-CN" altLang="en-US" sz="36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主义</a:t>
            </a:r>
          </a:p>
        </p:txBody>
      </p:sp>
      <p:sp>
        <p:nvSpPr>
          <p:cNvPr id="4" name="Text Box 5"/>
          <p:cNvSpPr txBox="1">
            <a:spLocks noChangeArrowheads="1"/>
          </p:cNvSpPr>
          <p:nvPr/>
        </p:nvSpPr>
        <p:spPr bwMode="auto">
          <a:xfrm>
            <a:off x="722978" y="1290140"/>
            <a:ext cx="10841670" cy="4885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lvl1pPr indent="93663">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marL="396000" marR="0" lvl="0" indent="-396000" algn="just" defTabSz="914400" rtl="0" eaLnBrk="1" fontAlgn="auto" latinLnBrk="0" hangingPunct="1">
              <a:lnSpc>
                <a:spcPct val="114000"/>
              </a:lnSpc>
              <a:spcBef>
                <a:spcPts val="600"/>
              </a:spcBef>
              <a:spcAft>
                <a:spcPts val="0"/>
              </a:spcAft>
              <a:buClr>
                <a:srgbClr val="A04DA3"/>
              </a:buClr>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人工神经网络</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是模拟生物神经网络在计算机上人工构建的神经网络，从结构上模拟人脑，期望能产生类似于人脑的智能。</a:t>
            </a: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396000" marR="0" lvl="0" indent="-396000" algn="just" defTabSz="914400" rtl="0" eaLnBrk="1" fontAlgn="auto" latinLnBrk="0" hangingPunct="1">
              <a:lnSpc>
                <a:spcPct val="114000"/>
              </a:lnSpc>
              <a:spcBef>
                <a:spcPts val="600"/>
              </a:spcBef>
              <a:spcAft>
                <a:spcPts val="0"/>
              </a:spcAft>
              <a:buClr>
                <a:srgbClr val="A04DA3"/>
              </a:buClr>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近几年人工智能应用主要得益于</a:t>
            </a:r>
            <a:r>
              <a:rPr kumimoji="0" lang="zh-CN" altLang="en-US"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深度神经网络模型</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的实用化。</a:t>
            </a: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396000" marR="0" lvl="0" indent="-396000" algn="just" defTabSz="914400" rtl="0" eaLnBrk="1" fontAlgn="auto" latinLnBrk="0" hangingPunct="1">
              <a:lnSpc>
                <a:spcPct val="114000"/>
              </a:lnSpc>
              <a:spcBef>
                <a:spcPts val="600"/>
              </a:spcBef>
              <a:spcAft>
                <a:spcPts val="0"/>
              </a:spcAft>
              <a:buClr>
                <a:srgbClr val="A04DA3"/>
              </a:buClr>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代表成果包括围棋程序 </a:t>
            </a:r>
            <a:r>
              <a:rPr kumimoji="0" lang="en-US" altLang="zh-CN"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AlphaGo</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、大模型</a:t>
            </a:r>
            <a:r>
              <a:rPr kumimoji="0" lang="en-US" altLang="zh-CN"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ChatGPT</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和</a:t>
            </a:r>
            <a:r>
              <a:rPr kumimoji="0" lang="en-US" altLang="zh-CN"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DeepSeek</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、人脸识别、语音识别、机器翻译等。</a:t>
            </a:r>
          </a:p>
        </p:txBody>
      </p:sp>
    </p:spTree>
    <p:custDataLst>
      <p:tags r:id="rId1"/>
    </p:custDataLst>
    <p:extLst>
      <p:ext uri="{BB962C8B-B14F-4D97-AF65-F5344CB8AC3E}">
        <p14:creationId xmlns:p14="http://schemas.microsoft.com/office/powerpoint/2010/main" val="4204122846"/>
      </p:ext>
    </p:extLst>
  </p:cSld>
  <p:clrMapOvr>
    <a:masterClrMapping/>
  </p:clrMapOvr>
  <mc:AlternateContent xmlns:mc="http://schemas.openxmlformats.org/markup-compatibility/2006" xmlns:p14="http://schemas.microsoft.com/office/powerpoint/2010/main">
    <mc:Choice Requires="p14">
      <p:transition spd="slow" p14:dur="2000" advTm="45804"/>
    </mc:Choice>
    <mc:Fallback xmlns="">
      <p:transition spd="slow" advTm="4580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3"/>
          <p:cNvSpPr>
            <a:spLocks noGrp="1" noChangeArrowheads="1"/>
          </p:cNvSpPr>
          <p:nvPr>
            <p:ph type="body" sz="half" idx="1"/>
          </p:nvPr>
        </p:nvSpPr>
        <p:spPr>
          <a:xfrm>
            <a:off x="627351" y="537665"/>
            <a:ext cx="9504939" cy="752475"/>
          </a:xfrm>
        </p:spPr>
        <p:txBody>
          <a:bodyPr>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zh-CN" altLang="en-US" sz="40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人工智能研究的不同学派</a:t>
            </a:r>
            <a:r>
              <a:rPr kumimoji="0" lang="en-US" altLang="zh-CN" sz="36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r>
              <a:rPr lang="zh-CN" altLang="en-US" sz="3600" b="1" spc="300" dirty="0">
                <a:solidFill>
                  <a:srgbClr val="002060"/>
                </a:solidFill>
                <a:latin typeface="微软雅黑 Light" panose="020B0502040204020203" pitchFamily="34" charset="-122"/>
                <a:ea typeface="微软雅黑 Light" panose="020B0502040204020203" pitchFamily="34" charset="-122"/>
              </a:rPr>
              <a:t>行为</a:t>
            </a:r>
            <a:r>
              <a:rPr kumimoji="0" lang="zh-CN" altLang="en-US" sz="36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主义</a:t>
            </a:r>
          </a:p>
        </p:txBody>
      </p:sp>
      <p:sp>
        <p:nvSpPr>
          <p:cNvPr id="4" name="Text Box 5"/>
          <p:cNvSpPr txBox="1">
            <a:spLocks noChangeArrowheads="1"/>
          </p:cNvSpPr>
          <p:nvPr/>
        </p:nvSpPr>
        <p:spPr bwMode="auto">
          <a:xfrm>
            <a:off x="722978" y="1290140"/>
            <a:ext cx="10841670" cy="4885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lvl1pPr indent="93663">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marL="396000" marR="0" lvl="0" indent="-396000" algn="just" defTabSz="914400" rtl="0" eaLnBrk="1" fontAlgn="auto" latinLnBrk="0" hangingPunct="1">
              <a:lnSpc>
                <a:spcPct val="114000"/>
              </a:lnSpc>
              <a:spcBef>
                <a:spcPts val="600"/>
              </a:spcBef>
              <a:spcAft>
                <a:spcPts val="0"/>
              </a:spcAft>
              <a:buClr>
                <a:srgbClr val="A04DA3"/>
              </a:buClr>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行为主义认为</a:t>
            </a:r>
            <a:r>
              <a:rPr kumimoji="0" lang="zh-CN" altLang="en-US"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智能取决于感知和行动</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，提出智能行为的“</a:t>
            </a:r>
            <a:r>
              <a:rPr kumimoji="0" lang="zh-CN" altLang="en-US"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感知</a:t>
            </a:r>
            <a:r>
              <a:rPr kumimoji="0" lang="en-US" altLang="zh-CN"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a:t>
            </a:r>
            <a:r>
              <a:rPr kumimoji="0" lang="zh-CN" altLang="en-US"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动作”</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模式。行为主义者认为智能不需要知识，不需要表示，不需要推理。智能行为只能在现实世界中与周围环境交互作用而表现出来。</a:t>
            </a: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396000" marR="0" lvl="0" indent="-396000" algn="just" defTabSz="914400" rtl="0" eaLnBrk="1" fontAlgn="auto" latinLnBrk="0" hangingPunct="1">
              <a:lnSpc>
                <a:spcPct val="114000"/>
              </a:lnSpc>
              <a:spcBef>
                <a:spcPts val="600"/>
              </a:spcBef>
              <a:spcAft>
                <a:spcPts val="0"/>
              </a:spcAft>
              <a:buClr>
                <a:srgbClr val="A04DA3"/>
              </a:buClr>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行为主义学派</a:t>
            </a:r>
            <a:r>
              <a:rPr lang="zh-CN" altLang="en-US" b="1" dirty="0">
                <a:solidFill>
                  <a:srgbClr val="002060"/>
                </a:solidFill>
                <a:latin typeface="微软雅黑 Light" panose="020B0502040204020203" pitchFamily="34" charset="-122"/>
                <a:ea typeface="微软雅黑 Light" panose="020B0502040204020203" pitchFamily="34" charset="-122"/>
              </a:rPr>
              <a:t>认为</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，机器人只需要两个步骤就可以实现，即感知和行动，并据此设计了</a:t>
            </a:r>
            <a:r>
              <a:rPr kumimoji="0" lang="zh-CN" altLang="en-US"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六足行走机器人</a:t>
            </a:r>
            <a:r>
              <a:rPr lang="zh-CN" altLang="en-US" b="1" dirty="0">
                <a:solidFill>
                  <a:srgbClr val="002060"/>
                </a:solidFill>
                <a:latin typeface="微软雅黑 Light" panose="020B0502040204020203" pitchFamily="34" charset="-122"/>
                <a:ea typeface="微软雅黑 Light" panose="020B0502040204020203" pitchFamily="34" charset="-122"/>
              </a:rPr>
              <a:t>：</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感知环境并做出适当的反应。</a:t>
            </a: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396000" marR="0" lvl="0" indent="-396000" algn="just" defTabSz="914400" rtl="0" eaLnBrk="1" fontAlgn="auto" latinLnBrk="0" hangingPunct="1">
              <a:lnSpc>
                <a:spcPct val="114000"/>
              </a:lnSpc>
              <a:spcBef>
                <a:spcPts val="600"/>
              </a:spcBef>
              <a:spcAft>
                <a:spcPts val="0"/>
              </a:spcAft>
              <a:buClr>
                <a:srgbClr val="A04DA3"/>
              </a:buClr>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行为主义强调的是</a:t>
            </a:r>
            <a:r>
              <a:rPr kumimoji="0" lang="zh-CN" altLang="en-US" sz="2800" b="1" i="0" u="none" strike="noStrike" kern="120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mn-cs"/>
              </a:rPr>
              <a:t>对环境的感知和反应</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p>
        </p:txBody>
      </p:sp>
      <p:pic>
        <p:nvPicPr>
          <p:cNvPr id="2" name="Picture 2">
            <a:extLst>
              <a:ext uri="{FF2B5EF4-FFF2-40B4-BE49-F238E27FC236}">
                <a16:creationId xmlns:a16="http://schemas.microsoft.com/office/drawing/2014/main" id="{0FC3ADAA-52B7-7DE5-4036-AA35B32AD2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6945" y="4034394"/>
            <a:ext cx="3456654" cy="2141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875227429"/>
      </p:ext>
    </p:extLst>
  </p:cSld>
  <p:clrMapOvr>
    <a:masterClrMapping/>
  </p:clrMapOvr>
  <mc:AlternateContent xmlns:mc="http://schemas.openxmlformats.org/markup-compatibility/2006" xmlns:p14="http://schemas.microsoft.com/office/powerpoint/2010/main">
    <mc:Choice Requires="p14">
      <p:transition spd="slow" p14:dur="2000" advTm="45804"/>
    </mc:Choice>
    <mc:Fallback xmlns="">
      <p:transition spd="slow" advTm="4580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1000"/>
                                        <p:tgtEl>
                                          <p:spTgt spid="4">
                                            <p:txEl>
                                              <p:pRg st="2" end="2"/>
                                            </p:txEl>
                                          </p:spTgt>
                                        </p:tgtEl>
                                      </p:cBhvr>
                                    </p:animEffect>
                                    <p:anim calcmode="lin" valueType="num">
                                      <p:cBhvr>
                                        <p:cTn id="2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3"/>
          <p:cNvSpPr>
            <a:spLocks noGrp="1" noChangeArrowheads="1"/>
          </p:cNvSpPr>
          <p:nvPr>
            <p:ph type="body" sz="half" idx="1"/>
          </p:nvPr>
        </p:nvSpPr>
        <p:spPr>
          <a:xfrm>
            <a:off x="627351" y="537665"/>
            <a:ext cx="10991993" cy="752475"/>
          </a:xfrm>
        </p:spPr>
        <p:txBody>
          <a:bodyPr>
            <a:noAutofit/>
          </a:bodyPr>
          <a:lstStyle/>
          <a:p>
            <a:pPr marL="0" indent="0">
              <a:lnSpc>
                <a:spcPct val="100000"/>
              </a:lnSpc>
              <a:spcBef>
                <a:spcPts val="0"/>
              </a:spcBef>
              <a:buNone/>
            </a:pPr>
            <a:r>
              <a:rPr lang="zh-CN" altLang="en-US" sz="4000" b="1" spc="300" dirty="0">
                <a:solidFill>
                  <a:srgbClr val="002060"/>
                </a:solidFill>
                <a:latin typeface="微软雅黑 Light" panose="020B0502040204020203" pitchFamily="34" charset="-122"/>
                <a:ea typeface="微软雅黑 Light" panose="020B0502040204020203" pitchFamily="34" charset="-122"/>
                <a:cs typeface="+mj-cs"/>
              </a:rPr>
              <a:t>三个学派的融合</a:t>
            </a:r>
            <a:endParaRPr lang="zh-CN" altLang="en-US" sz="4000" b="1" spc="300" dirty="0">
              <a:solidFill>
                <a:srgbClr val="002060"/>
              </a:solidFill>
              <a:latin typeface="微软雅黑 Light" panose="020B0502040204020203" pitchFamily="34" charset="-122"/>
              <a:ea typeface="微软雅黑 Light" panose="020B0502040204020203" pitchFamily="34" charset="-122"/>
            </a:endParaRPr>
          </a:p>
        </p:txBody>
      </p:sp>
      <p:sp>
        <p:nvSpPr>
          <p:cNvPr id="4" name="Text Box 5"/>
          <p:cNvSpPr txBox="1">
            <a:spLocks noChangeArrowheads="1"/>
          </p:cNvSpPr>
          <p:nvPr/>
        </p:nvSpPr>
        <p:spPr bwMode="auto">
          <a:xfrm>
            <a:off x="675165" y="2306140"/>
            <a:ext cx="10841670" cy="2718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lvl1pPr indent="93663">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marL="0" marR="0" lvl="0" indent="0" algn="just" defTabSz="914400" rtl="0" eaLnBrk="1" fontAlgn="auto" latinLnBrk="0" hangingPunct="1">
              <a:lnSpc>
                <a:spcPct val="114000"/>
              </a:lnSpc>
              <a:spcBef>
                <a:spcPts val="600"/>
              </a:spcBef>
              <a:spcAft>
                <a:spcPts val="0"/>
              </a:spcAft>
              <a:buClr>
                <a:srgbClr val="A04DA3"/>
              </a:buClr>
              <a:buSzTx/>
              <a:buFont typeface="Georgia" panose="02040502050405020303" pitchFamily="18" charset="0"/>
              <a:buNone/>
              <a:tabLst/>
              <a:defRPr/>
            </a:pP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       几十年发展过来，三个学派都有很大的理论和技术进步，但每一个学派都有其局限性，多种技术的融合能够更好地实现人工智能。</a:t>
            </a: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0" marR="0" lvl="0" indent="0" algn="just" defTabSz="914400" rtl="0" eaLnBrk="1" fontAlgn="auto" latinLnBrk="0" hangingPunct="1">
              <a:lnSpc>
                <a:spcPct val="114000"/>
              </a:lnSpc>
              <a:spcBef>
                <a:spcPts val="600"/>
              </a:spcBef>
              <a:spcAft>
                <a:spcPts val="0"/>
              </a:spcAft>
              <a:buClr>
                <a:srgbClr val="A04DA3"/>
              </a:buClr>
              <a:buSzTx/>
              <a:buFont typeface="Georgia" panose="02040502050405020303" pitchFamily="18" charset="0"/>
              <a:buNone/>
              <a:tabLst/>
              <a:defRPr/>
            </a:pP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       </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围棋程序</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AlphaGo</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就是融合了三个学派的技术：连接主义的深度学习、符号主义的蒙特卡洛树搜索和行为主义的强化学习，</a:t>
            </a:r>
            <a:r>
              <a:rPr kumimoji="0" lang="zh-CN" altLang="en-US"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三个学派技术的融合大大提高了围棋程序的智能化程度</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p>
        </p:txBody>
      </p:sp>
    </p:spTree>
    <p:custDataLst>
      <p:tags r:id="rId1"/>
    </p:custDataLst>
    <p:extLst>
      <p:ext uri="{BB962C8B-B14F-4D97-AF65-F5344CB8AC3E}">
        <p14:creationId xmlns:p14="http://schemas.microsoft.com/office/powerpoint/2010/main" val="3637079144"/>
      </p:ext>
    </p:extLst>
  </p:cSld>
  <p:clrMapOvr>
    <a:masterClrMapping/>
  </p:clrMapOvr>
  <mc:AlternateContent xmlns:mc="http://schemas.openxmlformats.org/markup-compatibility/2006" xmlns:p14="http://schemas.microsoft.com/office/powerpoint/2010/main">
    <mc:Choice Requires="p14">
      <p:transition spd="slow" p14:dur="2000" advTm="45804"/>
    </mc:Choice>
    <mc:Fallback xmlns="">
      <p:transition spd="slow" advTm="45804"/>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C42B85-8E90-5757-0495-56F3EE00686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D5BCB2C8-4CF2-DA7E-1497-13F66357C827}"/>
              </a:ext>
            </a:extLst>
          </p:cNvPr>
          <p:cNvSpPr>
            <a:spLocks noGrp="1"/>
          </p:cNvSpPr>
          <p:nvPr>
            <p:ph type="title"/>
          </p:nvPr>
        </p:nvSpPr>
        <p:spPr>
          <a:xfrm>
            <a:off x="1894262" y="1391493"/>
            <a:ext cx="8669694" cy="1325563"/>
          </a:xfrm>
        </p:spPr>
        <p:txBody>
          <a:bodyPr>
            <a:noAutofit/>
          </a:bodyPr>
          <a:lstStyle/>
          <a:p>
            <a:pPr lvl="0" algn="ctr">
              <a:lnSpc>
                <a:spcPct val="100000"/>
              </a:lnSpc>
              <a:spcBef>
                <a:spcPts val="0"/>
              </a:spcBef>
            </a:pPr>
            <a:r>
              <a:rPr lang="zh-CN" altLang="en-US" sz="5400" b="1" dirty="0">
                <a:solidFill>
                  <a:schemeClr val="tx2"/>
                </a:solidFill>
                <a:latin typeface="微软雅黑 Light" panose="020B0502040204020203" pitchFamily="34" charset="-122"/>
                <a:ea typeface="微软雅黑 Light" panose="020B0502040204020203" pitchFamily="34" charset="-122"/>
                <a:sym typeface="Helvetica Light"/>
              </a:rPr>
              <a:t>人工智能的发展历程</a:t>
            </a:r>
            <a:endParaRPr lang="zh-CN" altLang="en-US" sz="4800" b="1" dirty="0">
              <a:solidFill>
                <a:schemeClr val="tx2"/>
              </a:solidFill>
              <a:latin typeface="微软雅黑 Light" panose="020B0502040204020203" pitchFamily="34" charset="-122"/>
              <a:ea typeface="微软雅黑 Light" panose="020B0502040204020203" pitchFamily="34" charset="-122"/>
            </a:endParaRPr>
          </a:p>
        </p:txBody>
      </p:sp>
      <p:cxnSp>
        <p:nvCxnSpPr>
          <p:cNvPr id="6" name="直接连接符 5">
            <a:extLst>
              <a:ext uri="{FF2B5EF4-FFF2-40B4-BE49-F238E27FC236}">
                <a16:creationId xmlns:a16="http://schemas.microsoft.com/office/drawing/2014/main" id="{05219B7C-C32E-1489-6B7B-CF4CBD83E961}"/>
              </a:ext>
            </a:extLst>
          </p:cNvPr>
          <p:cNvCxnSpPr/>
          <p:nvPr/>
        </p:nvCxnSpPr>
        <p:spPr>
          <a:xfrm>
            <a:off x="1571042" y="2717056"/>
            <a:ext cx="9759820" cy="0"/>
          </a:xfrm>
          <a:prstGeom prst="line">
            <a:avLst/>
          </a:prstGeom>
          <a:ln>
            <a:solidFill>
              <a:srgbClr val="7492AF"/>
            </a:solidFill>
          </a:ln>
        </p:spPr>
        <p:style>
          <a:lnRef idx="1">
            <a:schemeClr val="accent1"/>
          </a:lnRef>
          <a:fillRef idx="0">
            <a:schemeClr val="accent1"/>
          </a:fillRef>
          <a:effectRef idx="0">
            <a:schemeClr val="accent1"/>
          </a:effectRef>
          <a:fontRef idx="minor">
            <a:schemeClr val="tx1"/>
          </a:fontRef>
        </p:style>
      </p:cxnSp>
      <p:sp>
        <p:nvSpPr>
          <p:cNvPr id="7" name="文本框 6">
            <a:extLst>
              <a:ext uri="{FF2B5EF4-FFF2-40B4-BE49-F238E27FC236}">
                <a16:creationId xmlns:a16="http://schemas.microsoft.com/office/drawing/2014/main" id="{56B5AF03-4264-444E-2063-9513E6708A99}"/>
              </a:ext>
            </a:extLst>
          </p:cNvPr>
          <p:cNvSpPr txBox="1"/>
          <p:nvPr/>
        </p:nvSpPr>
        <p:spPr>
          <a:xfrm>
            <a:off x="1571042" y="2867798"/>
            <a:ext cx="940754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black"/>
                </a:solidFill>
                <a:effectLst/>
                <a:uLnTx/>
                <a:uFillTx/>
                <a:latin typeface="微软雅黑 Light" panose="020B0502040204020203" pitchFamily="34" charset="-122"/>
                <a:ea typeface="微软雅黑 Light" panose="020B0502040204020203" pitchFamily="34" charset="-122"/>
                <a:cs typeface="+mn-cs"/>
              </a:rPr>
              <a:t>推理期；知识期；学习期</a:t>
            </a:r>
          </a:p>
        </p:txBody>
      </p:sp>
      <p:sp>
        <p:nvSpPr>
          <p:cNvPr id="8" name="标题 1">
            <a:extLst>
              <a:ext uri="{FF2B5EF4-FFF2-40B4-BE49-F238E27FC236}">
                <a16:creationId xmlns:a16="http://schemas.microsoft.com/office/drawing/2014/main" id="{370A7E4D-87BD-0144-10AC-F142E5854660}"/>
              </a:ext>
            </a:extLst>
          </p:cNvPr>
          <p:cNvSpPr txBox="1">
            <a:spLocks/>
          </p:cNvSpPr>
          <p:nvPr/>
        </p:nvSpPr>
        <p:spPr>
          <a:xfrm>
            <a:off x="1656981" y="3707538"/>
            <a:ext cx="8669694"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zh-CN" sz="5400" b="1" i="0" u="none" strike="noStrike" kern="1200" cap="none" spc="80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j-cs"/>
              </a:rPr>
              <a:t>/0</a:t>
            </a:r>
            <a:r>
              <a:rPr lang="en-US" altLang="zh-CN" sz="5400" b="1" spc="800" dirty="0">
                <a:solidFill>
                  <a:srgbClr val="FF0000"/>
                </a:solidFill>
                <a:latin typeface="微软雅黑" panose="020B0503020204020204" pitchFamily="34" charset="-122"/>
                <a:ea typeface="微软雅黑" panose="020B0503020204020204" pitchFamily="34" charset="-122"/>
              </a:rPr>
              <a:t>4</a:t>
            </a:r>
            <a:endParaRPr kumimoji="0" lang="zh-CN" altLang="en-US" sz="5400" b="0" i="0" u="none" strike="noStrike" kern="1200" cap="none" spc="0" normalizeH="0" baseline="0" noProof="0" dirty="0">
              <a:ln>
                <a:noFill/>
              </a:ln>
              <a:solidFill>
                <a:srgbClr val="FF0000"/>
              </a:solidFill>
              <a:effectLst/>
              <a:uLnTx/>
              <a:uFillTx/>
              <a:latin typeface="微软雅黑" pitchFamily="34" charset="-122"/>
              <a:ea typeface="微软雅黑" pitchFamily="34" charset="-122"/>
              <a:cs typeface="+mj-cs"/>
            </a:endParaRPr>
          </a:p>
        </p:txBody>
      </p:sp>
      <p:pic>
        <p:nvPicPr>
          <p:cNvPr id="3" name="图片 2">
            <a:extLst>
              <a:ext uri="{FF2B5EF4-FFF2-40B4-BE49-F238E27FC236}">
                <a16:creationId xmlns:a16="http://schemas.microsoft.com/office/drawing/2014/main" id="{209DDFC4-5031-3022-95EB-6EAE70580256}"/>
              </a:ext>
            </a:extLst>
          </p:cNvPr>
          <p:cNvPicPr>
            <a:picLocks noChangeAspect="1"/>
          </p:cNvPicPr>
          <p:nvPr/>
        </p:nvPicPr>
        <p:blipFill rotWithShape="1">
          <a:blip r:embed="rId2">
            <a:extLst>
              <a:ext uri="{28A0092B-C50C-407E-A947-70E740481C1C}">
                <a14:useLocalDpi xmlns:a14="http://schemas.microsoft.com/office/drawing/2010/main" val="0"/>
              </a:ext>
            </a:extLst>
          </a:blip>
          <a:srcRect r="78884"/>
          <a:stretch/>
        </p:blipFill>
        <p:spPr>
          <a:xfrm>
            <a:off x="613804" y="262088"/>
            <a:ext cx="1080771" cy="1319459"/>
          </a:xfrm>
          <a:prstGeom prst="rect">
            <a:avLst/>
          </a:prstGeom>
        </p:spPr>
      </p:pic>
      <p:pic>
        <p:nvPicPr>
          <p:cNvPr id="9" name="图片 8">
            <a:extLst>
              <a:ext uri="{FF2B5EF4-FFF2-40B4-BE49-F238E27FC236}">
                <a16:creationId xmlns:a16="http://schemas.microsoft.com/office/drawing/2014/main" id="{AA5A51E6-4F18-000A-F3CB-0157B598A9D7}"/>
              </a:ext>
            </a:extLst>
          </p:cNvPr>
          <p:cNvPicPr>
            <a:picLocks noChangeAspect="1"/>
          </p:cNvPicPr>
          <p:nvPr/>
        </p:nvPicPr>
        <p:blipFill>
          <a:blip r:embed="rId3"/>
          <a:stretch>
            <a:fillRect/>
          </a:stretch>
        </p:blipFill>
        <p:spPr>
          <a:xfrm>
            <a:off x="2633148" y="5478052"/>
            <a:ext cx="1079086" cy="1316850"/>
          </a:xfrm>
          <a:prstGeom prst="rect">
            <a:avLst/>
          </a:prstGeom>
        </p:spPr>
      </p:pic>
      <p:pic>
        <p:nvPicPr>
          <p:cNvPr id="10" name="图片 9">
            <a:extLst>
              <a:ext uri="{FF2B5EF4-FFF2-40B4-BE49-F238E27FC236}">
                <a16:creationId xmlns:a16="http://schemas.microsoft.com/office/drawing/2014/main" id="{E8626D6A-FCC1-2456-8B96-E355299925C0}"/>
              </a:ext>
            </a:extLst>
          </p:cNvPr>
          <p:cNvPicPr>
            <a:picLocks noChangeAspect="1"/>
          </p:cNvPicPr>
          <p:nvPr/>
        </p:nvPicPr>
        <p:blipFill>
          <a:blip r:embed="rId4"/>
          <a:stretch>
            <a:fillRect/>
          </a:stretch>
        </p:blipFill>
        <p:spPr>
          <a:xfrm>
            <a:off x="5132748" y="3111980"/>
            <a:ext cx="1926503" cy="634039"/>
          </a:xfrm>
          <a:prstGeom prst="rect">
            <a:avLst/>
          </a:prstGeom>
        </p:spPr>
      </p:pic>
    </p:spTree>
    <p:extLst>
      <p:ext uri="{BB962C8B-B14F-4D97-AF65-F5344CB8AC3E}">
        <p14:creationId xmlns:p14="http://schemas.microsoft.com/office/powerpoint/2010/main" val="3141144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3"/>
          <p:cNvSpPr>
            <a:spLocks noGrp="1" noChangeArrowheads="1"/>
          </p:cNvSpPr>
          <p:nvPr>
            <p:ph type="body" sz="half" idx="1"/>
          </p:nvPr>
        </p:nvSpPr>
        <p:spPr>
          <a:xfrm>
            <a:off x="627352" y="537665"/>
            <a:ext cx="7956550" cy="752475"/>
          </a:xfrm>
        </p:spPr>
        <p:txBody>
          <a:bodyPr>
            <a:noAutofit/>
          </a:bodyPr>
          <a:lstStyle/>
          <a:p>
            <a:pPr marL="0" indent="0">
              <a:lnSpc>
                <a:spcPct val="100000"/>
              </a:lnSpc>
              <a:spcBef>
                <a:spcPts val="0"/>
              </a:spcBef>
              <a:buNone/>
            </a:pPr>
            <a:r>
              <a:rPr lang="zh-CN" altLang="en-US" sz="4000" b="1" spc="300" dirty="0">
                <a:solidFill>
                  <a:srgbClr val="002060"/>
                </a:solidFill>
                <a:latin typeface="微软雅黑 Light" panose="020B0502040204020203" pitchFamily="34" charset="-122"/>
                <a:ea typeface="微软雅黑 Light" panose="020B0502040204020203" pitchFamily="34" charset="-122"/>
                <a:cs typeface="+mj-cs"/>
              </a:rPr>
              <a:t>人工智能的发展历程</a:t>
            </a:r>
            <a:endParaRPr lang="zh-CN" altLang="en-US" sz="4000" b="1" spc="300" dirty="0">
              <a:solidFill>
                <a:srgbClr val="002060"/>
              </a:solidFill>
              <a:latin typeface="微软雅黑 Light" panose="020B0502040204020203" pitchFamily="34" charset="-122"/>
              <a:ea typeface="微软雅黑 Light" panose="020B0502040204020203" pitchFamily="34" charset="-122"/>
            </a:endParaRPr>
          </a:p>
        </p:txBody>
      </p:sp>
      <p:sp>
        <p:nvSpPr>
          <p:cNvPr id="4" name="Text Box 5"/>
          <p:cNvSpPr txBox="1">
            <a:spLocks noChangeArrowheads="1"/>
          </p:cNvSpPr>
          <p:nvPr/>
        </p:nvSpPr>
        <p:spPr bwMode="auto">
          <a:xfrm>
            <a:off x="627352" y="1434675"/>
            <a:ext cx="10546567" cy="4885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lvl1pPr indent="93663">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marL="396000" indent="-396000" algn="just">
              <a:lnSpc>
                <a:spcPct val="114000"/>
              </a:lnSpc>
              <a:buFont typeface="Wingdings" panose="05000000000000000000" pitchFamily="2" charset="2"/>
              <a:buChar char="Ø"/>
            </a:pPr>
            <a:r>
              <a:rPr lang="zh-CN" altLang="en-US" b="1" dirty="0">
                <a:solidFill>
                  <a:srgbClr val="002060"/>
                </a:solidFill>
                <a:latin typeface="微软雅黑 Light" panose="020B0502040204020203" pitchFamily="34" charset="-122"/>
                <a:ea typeface="微软雅黑 Light" panose="020B0502040204020203" pitchFamily="34" charset="-122"/>
              </a:rPr>
              <a:t>发展概述</a:t>
            </a:r>
            <a:endParaRPr lang="en-US" altLang="zh-CN" b="1" dirty="0">
              <a:solidFill>
                <a:srgbClr val="002060"/>
              </a:solidFill>
              <a:latin typeface="微软雅黑 Light" panose="020B0502040204020203" pitchFamily="34" charset="-122"/>
              <a:ea typeface="微软雅黑 Light" panose="020B0502040204020203" pitchFamily="34" charset="-122"/>
            </a:endParaRPr>
          </a:p>
          <a:p>
            <a:pPr marL="792000" lvl="1" indent="-360000" algn="just">
              <a:lnSpc>
                <a:spcPct val="114000"/>
              </a:lnSpc>
              <a:buFont typeface="Wingdings" panose="05000000000000000000" pitchFamily="2" charset="2"/>
              <a:buChar char="Ø"/>
            </a:pPr>
            <a:r>
              <a:rPr lang="zh-CN" altLang="en-US" b="1" dirty="0">
                <a:solidFill>
                  <a:srgbClr val="002060"/>
                </a:solidFill>
                <a:latin typeface="微软雅黑 Light" panose="020B0502040204020203" pitchFamily="34" charset="-122"/>
                <a:ea typeface="微软雅黑 Light" panose="020B0502040204020203" pitchFamily="34" charset="-122"/>
              </a:rPr>
              <a:t>学术界把</a:t>
            </a:r>
            <a:r>
              <a:rPr lang="en-US" altLang="zh-CN" b="1" dirty="0">
                <a:solidFill>
                  <a:srgbClr val="002060"/>
                </a:solidFill>
                <a:latin typeface="微软雅黑 Light" panose="020B0502040204020203" pitchFamily="34" charset="-122"/>
                <a:ea typeface="微软雅黑 Light" panose="020B0502040204020203" pitchFamily="34" charset="-122"/>
              </a:rPr>
              <a:t>1956</a:t>
            </a:r>
            <a:r>
              <a:rPr lang="zh-CN" altLang="en-US" b="1" dirty="0">
                <a:solidFill>
                  <a:srgbClr val="002060"/>
                </a:solidFill>
                <a:latin typeface="微软雅黑 Light" panose="020B0502040204020203" pitchFamily="34" charset="-122"/>
                <a:ea typeface="微软雅黑 Light" panose="020B0502040204020203" pitchFamily="34" charset="-122"/>
              </a:rPr>
              <a:t>年达特茅斯会议看作是人工智能的起点，到目前已有近</a:t>
            </a:r>
            <a:r>
              <a:rPr lang="en-US" altLang="zh-CN" b="1" dirty="0">
                <a:solidFill>
                  <a:srgbClr val="002060"/>
                </a:solidFill>
                <a:latin typeface="微软雅黑 Light" panose="020B0502040204020203" pitchFamily="34" charset="-122"/>
                <a:ea typeface="微软雅黑 Light" panose="020B0502040204020203" pitchFamily="34" charset="-122"/>
              </a:rPr>
              <a:t>70</a:t>
            </a:r>
            <a:r>
              <a:rPr lang="zh-CN" altLang="en-US" b="1" dirty="0">
                <a:solidFill>
                  <a:srgbClr val="002060"/>
                </a:solidFill>
                <a:latin typeface="微软雅黑 Light" panose="020B0502040204020203" pitchFamily="34" charset="-122"/>
                <a:ea typeface="微软雅黑 Light" panose="020B0502040204020203" pitchFamily="34" charset="-122"/>
              </a:rPr>
              <a:t>年的历史。</a:t>
            </a:r>
            <a:endParaRPr lang="en-US" altLang="zh-CN" b="1" dirty="0">
              <a:solidFill>
                <a:srgbClr val="002060"/>
              </a:solidFill>
              <a:latin typeface="微软雅黑 Light" panose="020B0502040204020203" pitchFamily="34" charset="-122"/>
              <a:ea typeface="微软雅黑 Light" panose="020B0502040204020203" pitchFamily="34" charset="-122"/>
            </a:endParaRPr>
          </a:p>
          <a:p>
            <a:pPr marL="792000" lvl="1" indent="-360000" algn="just">
              <a:lnSpc>
                <a:spcPct val="114000"/>
              </a:lnSpc>
              <a:buFont typeface="Wingdings" panose="05000000000000000000" pitchFamily="2" charset="2"/>
              <a:buChar char="Ø"/>
            </a:pPr>
            <a:r>
              <a:rPr lang="zh-CN" altLang="en-US" b="1" dirty="0">
                <a:solidFill>
                  <a:srgbClr val="002060"/>
                </a:solidFill>
                <a:latin typeface="微软雅黑 Light" panose="020B0502040204020203" pitchFamily="34" charset="-122"/>
                <a:ea typeface="微软雅黑 Light" panose="020B0502040204020203" pitchFamily="34" charset="-122"/>
              </a:rPr>
              <a:t>人工智能在近</a:t>
            </a:r>
            <a:r>
              <a:rPr lang="en-US" altLang="zh-CN" b="1" dirty="0">
                <a:solidFill>
                  <a:srgbClr val="002060"/>
                </a:solidFill>
                <a:latin typeface="微软雅黑 Light" panose="020B0502040204020203" pitchFamily="34" charset="-122"/>
                <a:ea typeface="微软雅黑 Light" panose="020B0502040204020203" pitchFamily="34" charset="-122"/>
              </a:rPr>
              <a:t>70</a:t>
            </a:r>
            <a:r>
              <a:rPr lang="zh-CN" altLang="en-US" b="1" dirty="0">
                <a:solidFill>
                  <a:srgbClr val="002060"/>
                </a:solidFill>
                <a:latin typeface="微软雅黑 Light" panose="020B0502040204020203" pitchFamily="34" charset="-122"/>
                <a:ea typeface="微软雅黑 Light" panose="020B0502040204020203" pitchFamily="34" charset="-122"/>
              </a:rPr>
              <a:t>年的发展过程中经历了</a:t>
            </a:r>
            <a:r>
              <a:rPr lang="en-US" altLang="zh-CN" b="1" dirty="0">
                <a:solidFill>
                  <a:schemeClr val="tx1"/>
                </a:solidFill>
                <a:latin typeface="微软雅黑 Light" panose="020B0502040204020203" pitchFamily="34" charset="-122"/>
                <a:ea typeface="微软雅黑 Light" panose="020B0502040204020203" pitchFamily="34" charset="-122"/>
              </a:rPr>
              <a:t>2</a:t>
            </a:r>
            <a:r>
              <a:rPr lang="zh-CN" altLang="en-US" b="1" dirty="0">
                <a:solidFill>
                  <a:schemeClr val="tx1"/>
                </a:solidFill>
                <a:latin typeface="微软雅黑 Light" panose="020B0502040204020203" pitchFamily="34" charset="-122"/>
                <a:ea typeface="微软雅黑 Light" panose="020B0502040204020203" pitchFamily="34" charset="-122"/>
              </a:rPr>
              <a:t>次低谷</a:t>
            </a:r>
            <a:r>
              <a:rPr lang="zh-CN" altLang="en-US" b="1" dirty="0">
                <a:solidFill>
                  <a:srgbClr val="002060"/>
                </a:solidFill>
                <a:latin typeface="微软雅黑 Light" panose="020B0502040204020203" pitchFamily="34" charset="-122"/>
                <a:ea typeface="微软雅黑 Light" panose="020B0502040204020203" pitchFamily="34" charset="-122"/>
              </a:rPr>
              <a:t>和</a:t>
            </a:r>
            <a:r>
              <a:rPr lang="en-US" altLang="zh-CN" b="1" dirty="0">
                <a:solidFill>
                  <a:srgbClr val="00B050"/>
                </a:solidFill>
                <a:latin typeface="微软雅黑 Light" panose="020B0502040204020203" pitchFamily="34" charset="-122"/>
                <a:ea typeface="微软雅黑 Light" panose="020B0502040204020203" pitchFamily="34" charset="-122"/>
              </a:rPr>
              <a:t>3</a:t>
            </a:r>
            <a:r>
              <a:rPr lang="zh-CN" altLang="en-US" b="1" dirty="0">
                <a:solidFill>
                  <a:srgbClr val="00B050"/>
                </a:solidFill>
                <a:latin typeface="微软雅黑 Light" panose="020B0502040204020203" pitchFamily="34" charset="-122"/>
                <a:ea typeface="微软雅黑 Light" panose="020B0502040204020203" pitchFamily="34" charset="-122"/>
              </a:rPr>
              <a:t>个快速发展时期</a:t>
            </a:r>
            <a:r>
              <a:rPr lang="zh-CN" altLang="en-US" b="1" dirty="0">
                <a:solidFill>
                  <a:srgbClr val="002060"/>
                </a:solidFill>
                <a:latin typeface="微软雅黑 Light" panose="020B0502040204020203" pitchFamily="34" charset="-122"/>
                <a:ea typeface="微软雅黑 Light" panose="020B0502040204020203" pitchFamily="34" charset="-122"/>
              </a:rPr>
              <a:t>。</a:t>
            </a:r>
          </a:p>
          <a:p>
            <a:pPr marL="457047" lvl="1" indent="0" defTabSz="914095">
              <a:lnSpc>
                <a:spcPct val="125000"/>
              </a:lnSpc>
              <a:spcBef>
                <a:spcPts val="500"/>
              </a:spcBef>
              <a:buNone/>
              <a:defRPr/>
            </a:pPr>
            <a:endParaRPr lang="zh-CN" altLang="zh-CN" sz="3200" b="1" dirty="0">
              <a:solidFill>
                <a:srgbClr val="C00000"/>
              </a:solidFill>
              <a:latin typeface="微软雅黑" pitchFamily="34" charset="-122"/>
              <a:ea typeface="微软雅黑" pitchFamily="34" charset="-122"/>
            </a:endParaRPr>
          </a:p>
        </p:txBody>
      </p:sp>
      <p:pic>
        <p:nvPicPr>
          <p:cNvPr id="2" name="Picture 2" descr="https://timgsa.baidu.com/timg?image&amp;quality=80&amp;size=b9999_10000&amp;sec=1587231181718&amp;di=2a042580f9e1cf255b2215196d274ffa&amp;imgtype=0&amp;src=http%3A%2F%2Fimg.mp.itc.cn%2Fupload%2F20161117%2F6b316f3559d442f5b8e2dd9f150a5770_th.jpg">
            <a:extLst>
              <a:ext uri="{FF2B5EF4-FFF2-40B4-BE49-F238E27FC236}">
                <a16:creationId xmlns:a16="http://schemas.microsoft.com/office/drawing/2014/main" id="{DACA5F5C-710E-A51C-83D6-172A3A0B2E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5060" y="3841874"/>
            <a:ext cx="4094429" cy="23742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56122309"/>
      </p:ext>
    </p:extLst>
  </p:cSld>
  <p:clrMapOvr>
    <a:masterClrMapping/>
  </p:clrMapOvr>
  <mc:AlternateContent xmlns:mc="http://schemas.openxmlformats.org/markup-compatibility/2006" xmlns:p14="http://schemas.microsoft.com/office/powerpoint/2010/main">
    <mc:Choice Requires="p14">
      <p:transition spd="slow" p14:dur="2000" advTm="45804"/>
    </mc:Choice>
    <mc:Fallback xmlns="">
      <p:transition spd="slow" advTm="4580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3"/>
          <p:cNvSpPr>
            <a:spLocks noGrp="1" noChangeArrowheads="1"/>
          </p:cNvSpPr>
          <p:nvPr>
            <p:ph type="body" sz="half" idx="1"/>
          </p:nvPr>
        </p:nvSpPr>
        <p:spPr>
          <a:xfrm>
            <a:off x="627352" y="537665"/>
            <a:ext cx="7956550" cy="752475"/>
          </a:xfrm>
        </p:spPr>
        <p:txBody>
          <a:bodyPr>
            <a:noAutofit/>
          </a:bodyPr>
          <a:lstStyle/>
          <a:p>
            <a:pPr marL="0" indent="0">
              <a:lnSpc>
                <a:spcPct val="100000"/>
              </a:lnSpc>
              <a:spcBef>
                <a:spcPts val="0"/>
              </a:spcBef>
              <a:buNone/>
            </a:pPr>
            <a:r>
              <a:rPr lang="zh-CN" altLang="en-US" sz="4000" b="1" spc="300" dirty="0">
                <a:solidFill>
                  <a:srgbClr val="002060"/>
                </a:solidFill>
                <a:latin typeface="微软雅黑 Light" panose="020B0502040204020203" pitchFamily="34" charset="-122"/>
                <a:ea typeface="微软雅黑 Light" panose="020B0502040204020203" pitchFamily="34" charset="-122"/>
                <a:cs typeface="+mj-cs"/>
              </a:rPr>
              <a:t>人工智能的发展历程</a:t>
            </a:r>
            <a:endParaRPr lang="zh-CN" altLang="en-US" sz="4000" b="1" spc="300" dirty="0">
              <a:solidFill>
                <a:srgbClr val="002060"/>
              </a:solidFill>
              <a:latin typeface="微软雅黑 Light" panose="020B0502040204020203" pitchFamily="34" charset="-122"/>
              <a:ea typeface="微软雅黑 Light" panose="020B0502040204020203" pitchFamily="34" charset="-122"/>
            </a:endParaRPr>
          </a:p>
        </p:txBody>
      </p:sp>
      <p:sp>
        <p:nvSpPr>
          <p:cNvPr id="4" name="Text Box 5"/>
          <p:cNvSpPr txBox="1">
            <a:spLocks noChangeArrowheads="1"/>
          </p:cNvSpPr>
          <p:nvPr/>
        </p:nvSpPr>
        <p:spPr bwMode="auto">
          <a:xfrm>
            <a:off x="713021" y="1361467"/>
            <a:ext cx="10546567" cy="4885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lvl1pPr indent="93663">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marL="396000" indent="-396000" algn="just">
              <a:lnSpc>
                <a:spcPct val="114000"/>
              </a:lnSpc>
              <a:spcBef>
                <a:spcPts val="600"/>
              </a:spcBef>
              <a:buFont typeface="Wingdings" panose="05000000000000000000" pitchFamily="2" charset="2"/>
              <a:buChar char="Ø"/>
            </a:pPr>
            <a:r>
              <a:rPr lang="zh-CN" altLang="en-US" sz="3000" b="1" dirty="0">
                <a:solidFill>
                  <a:srgbClr val="002060"/>
                </a:solidFill>
                <a:latin typeface="微软雅黑 Light" panose="020B0502040204020203" pitchFamily="34" charset="-122"/>
                <a:ea typeface="微软雅黑 Light" panose="020B0502040204020203" pitchFamily="34" charset="-122"/>
              </a:rPr>
              <a:t>第一个快速发展时期</a:t>
            </a:r>
            <a:r>
              <a:rPr lang="en-US" altLang="zh-CN" sz="3000" b="1" dirty="0">
                <a:solidFill>
                  <a:srgbClr val="002060"/>
                </a:solidFill>
                <a:latin typeface="微软雅黑 Light" panose="020B0502040204020203" pitchFamily="34" charset="-122"/>
                <a:ea typeface="微软雅黑 Light" panose="020B0502040204020203" pitchFamily="34" charset="-122"/>
              </a:rPr>
              <a:t>—</a:t>
            </a:r>
            <a:r>
              <a:rPr lang="zh-CN" altLang="en-US" sz="3000" b="1" dirty="0">
                <a:solidFill>
                  <a:srgbClr val="002060"/>
                </a:solidFill>
                <a:latin typeface="微软雅黑 Light" panose="020B0502040204020203" pitchFamily="34" charset="-122"/>
                <a:ea typeface="微软雅黑 Light" panose="020B0502040204020203" pitchFamily="34" charset="-122"/>
              </a:rPr>
              <a:t>推理期</a:t>
            </a:r>
          </a:p>
          <a:p>
            <a:pPr marL="828000" lvl="1" indent="-360000" algn="just">
              <a:lnSpc>
                <a:spcPct val="114000"/>
              </a:lnSpc>
              <a:spcBef>
                <a:spcPts val="600"/>
              </a:spcBef>
              <a:buFont typeface="Wingdings" panose="05000000000000000000" pitchFamily="2" charset="2"/>
              <a:buChar char="Ø"/>
            </a:pPr>
            <a:r>
              <a:rPr lang="en-US" altLang="zh-CN" b="1" dirty="0">
                <a:solidFill>
                  <a:srgbClr val="002060"/>
                </a:solidFill>
                <a:latin typeface="微软雅黑 Light" panose="020B0502040204020203" pitchFamily="34" charset="-122"/>
                <a:ea typeface="微软雅黑 Light" panose="020B0502040204020203" pitchFamily="34" charset="-122"/>
              </a:rPr>
              <a:t>1956</a:t>
            </a:r>
            <a:r>
              <a:rPr lang="zh-CN" altLang="en-US" b="1" dirty="0">
                <a:solidFill>
                  <a:srgbClr val="002060"/>
                </a:solidFill>
                <a:latin typeface="微软雅黑 Light" panose="020B0502040204020203" pitchFamily="34" charset="-122"/>
                <a:ea typeface="微软雅黑 Light" panose="020B0502040204020203" pitchFamily="34" charset="-122"/>
              </a:rPr>
              <a:t>年达特茅斯会议之后，人工智能有一段长达</a:t>
            </a:r>
            <a:r>
              <a:rPr lang="en-US" altLang="zh-CN" b="1" dirty="0">
                <a:solidFill>
                  <a:srgbClr val="002060"/>
                </a:solidFill>
                <a:latin typeface="微软雅黑 Light" panose="020B0502040204020203" pitchFamily="34" charset="-122"/>
                <a:ea typeface="微软雅黑 Light" panose="020B0502040204020203" pitchFamily="34" charset="-122"/>
              </a:rPr>
              <a:t>10</a:t>
            </a:r>
            <a:r>
              <a:rPr lang="zh-CN" altLang="en-US" b="1" dirty="0">
                <a:solidFill>
                  <a:srgbClr val="002060"/>
                </a:solidFill>
                <a:latin typeface="微软雅黑 Light" panose="020B0502040204020203" pitchFamily="34" charset="-122"/>
                <a:ea typeface="微软雅黑 Light" panose="020B0502040204020203" pitchFamily="34" charset="-122"/>
              </a:rPr>
              <a:t>多年的快速发展时期</a:t>
            </a:r>
            <a:r>
              <a:rPr lang="en-US" altLang="zh-CN" b="1" dirty="0">
                <a:solidFill>
                  <a:srgbClr val="002060"/>
                </a:solidFill>
                <a:latin typeface="微软雅黑 Light" panose="020B0502040204020203" pitchFamily="34" charset="-122"/>
                <a:ea typeface="微软雅黑 Light" panose="020B0502040204020203" pitchFamily="34" charset="-122"/>
              </a:rPr>
              <a:t>—</a:t>
            </a:r>
            <a:r>
              <a:rPr lang="zh-CN" altLang="en-US" b="1" dirty="0">
                <a:solidFill>
                  <a:srgbClr val="C00000"/>
                </a:solidFill>
                <a:latin typeface="微软雅黑 Light" panose="020B0502040204020203" pitchFamily="34" charset="-122"/>
                <a:ea typeface="微软雅黑 Light" panose="020B0502040204020203" pitchFamily="34" charset="-122"/>
              </a:rPr>
              <a:t>推理期</a:t>
            </a:r>
            <a:r>
              <a:rPr lang="zh-CN" altLang="en-US" b="1" dirty="0">
                <a:solidFill>
                  <a:srgbClr val="002060"/>
                </a:solidFill>
                <a:latin typeface="微软雅黑 Light" panose="020B0502040204020203" pitchFamily="34" charset="-122"/>
                <a:ea typeface="微软雅黑 Light" panose="020B0502040204020203" pitchFamily="34" charset="-122"/>
              </a:rPr>
              <a:t>。</a:t>
            </a:r>
          </a:p>
          <a:p>
            <a:pPr marL="828000" lvl="1" indent="-360000" algn="just">
              <a:lnSpc>
                <a:spcPct val="114000"/>
              </a:lnSpc>
              <a:spcBef>
                <a:spcPts val="600"/>
              </a:spcBef>
              <a:buFont typeface="Wingdings" panose="05000000000000000000" pitchFamily="2" charset="2"/>
              <a:buChar char="Ø"/>
            </a:pPr>
            <a:r>
              <a:rPr lang="zh-CN" altLang="en-US" b="1" dirty="0">
                <a:solidFill>
                  <a:srgbClr val="002060"/>
                </a:solidFill>
                <a:latin typeface="微软雅黑 Light" panose="020B0502040204020203" pitchFamily="34" charset="-122"/>
                <a:ea typeface="微软雅黑 Light" panose="020B0502040204020203" pitchFamily="34" charset="-122"/>
              </a:rPr>
              <a:t>人们认为</a:t>
            </a:r>
            <a:r>
              <a:rPr lang="zh-CN" altLang="en-US" b="1" dirty="0">
                <a:solidFill>
                  <a:srgbClr val="00B050"/>
                </a:solidFill>
                <a:latin typeface="微软雅黑 Light" panose="020B0502040204020203" pitchFamily="34" charset="-122"/>
                <a:ea typeface="微软雅黑 Light" panose="020B0502040204020203" pitchFamily="34" charset="-122"/>
              </a:rPr>
              <a:t>只要能赋予计算机逻辑推理能力，计算机就可以具有智能</a:t>
            </a:r>
            <a:r>
              <a:rPr lang="zh-CN" altLang="en-US" b="1" dirty="0">
                <a:solidFill>
                  <a:srgbClr val="002060"/>
                </a:solidFill>
                <a:latin typeface="微软雅黑 Light" panose="020B0502040204020203" pitchFamily="34" charset="-122"/>
                <a:ea typeface="微软雅黑 Light" panose="020B0502040204020203" pitchFamily="34" charset="-122"/>
              </a:rPr>
              <a:t>。</a:t>
            </a:r>
          </a:p>
          <a:p>
            <a:pPr marL="828000" lvl="1" indent="-360000" algn="just">
              <a:lnSpc>
                <a:spcPct val="114000"/>
              </a:lnSpc>
              <a:spcBef>
                <a:spcPts val="600"/>
              </a:spcBef>
              <a:buFont typeface="Wingdings" panose="05000000000000000000" pitchFamily="2" charset="2"/>
              <a:buChar char="Ø"/>
            </a:pPr>
            <a:r>
              <a:rPr lang="zh-CN" altLang="en-US" b="1" dirty="0">
                <a:solidFill>
                  <a:srgbClr val="002060"/>
                </a:solidFill>
                <a:latin typeface="微软雅黑 Light" panose="020B0502040204020203" pitchFamily="34" charset="-122"/>
                <a:ea typeface="微软雅黑 Light" panose="020B0502040204020203" pitchFamily="34" charset="-122"/>
              </a:rPr>
              <a:t>在达特茅斯研讨会上西蒙和纽厄尔展示了他们合作开发的能进行定理自动证明的“</a:t>
            </a:r>
            <a:r>
              <a:rPr lang="zh-CN" altLang="en-US" b="1" dirty="0">
                <a:solidFill>
                  <a:srgbClr val="C00000"/>
                </a:solidFill>
                <a:latin typeface="微软雅黑 Light" panose="020B0502040204020203" pitchFamily="34" charset="-122"/>
                <a:ea typeface="微软雅黑 Light" panose="020B0502040204020203" pitchFamily="34" charset="-122"/>
              </a:rPr>
              <a:t>逻辑理论家</a:t>
            </a:r>
            <a:r>
              <a:rPr lang="zh-CN" altLang="en-US" b="1" dirty="0">
                <a:solidFill>
                  <a:srgbClr val="002060"/>
                </a:solidFill>
                <a:latin typeface="微软雅黑 Light" panose="020B0502040204020203" pitchFamily="34" charset="-122"/>
                <a:ea typeface="微软雅黑 Light" panose="020B0502040204020203" pitchFamily="34" charset="-122"/>
              </a:rPr>
              <a:t>” 程序，证明了</a:t>
            </a:r>
            <a:r>
              <a:rPr lang="en-US" altLang="zh-CN" b="1" dirty="0">
                <a:solidFill>
                  <a:srgbClr val="002060"/>
                </a:solidFill>
                <a:latin typeface="微软雅黑 Light" panose="020B0502040204020203" pitchFamily="34" charset="-122"/>
                <a:ea typeface="微软雅黑 Light" panose="020B0502040204020203" pitchFamily="34" charset="-122"/>
              </a:rPr>
              <a:t>《</a:t>
            </a:r>
            <a:r>
              <a:rPr lang="zh-CN" altLang="en-US" b="1" dirty="0">
                <a:solidFill>
                  <a:srgbClr val="002060"/>
                </a:solidFill>
                <a:latin typeface="微软雅黑 Light" panose="020B0502040204020203" pitchFamily="34" charset="-122"/>
                <a:ea typeface="微软雅黑 Light" panose="020B0502040204020203" pitchFamily="34" charset="-122"/>
              </a:rPr>
              <a:t>数学原理</a:t>
            </a:r>
            <a:r>
              <a:rPr lang="en-US" altLang="zh-CN" b="1" dirty="0">
                <a:solidFill>
                  <a:srgbClr val="002060"/>
                </a:solidFill>
                <a:latin typeface="微软雅黑 Light" panose="020B0502040204020203" pitchFamily="34" charset="-122"/>
                <a:ea typeface="微软雅黑 Light" panose="020B0502040204020203" pitchFamily="34" charset="-122"/>
              </a:rPr>
              <a:t>》</a:t>
            </a:r>
            <a:r>
              <a:rPr lang="zh-CN" altLang="en-US" b="1" dirty="0">
                <a:solidFill>
                  <a:srgbClr val="002060"/>
                </a:solidFill>
                <a:latin typeface="微软雅黑 Light" panose="020B0502040204020203" pitchFamily="34" charset="-122"/>
                <a:ea typeface="微软雅黑 Light" panose="020B0502040204020203" pitchFamily="34" charset="-122"/>
              </a:rPr>
              <a:t>第</a:t>
            </a:r>
            <a:r>
              <a:rPr lang="en-US" altLang="zh-CN" b="1" dirty="0">
                <a:solidFill>
                  <a:srgbClr val="002060"/>
                </a:solidFill>
                <a:latin typeface="微软雅黑 Light" panose="020B0502040204020203" pitchFamily="34" charset="-122"/>
                <a:ea typeface="微软雅黑 Light" panose="020B0502040204020203" pitchFamily="34" charset="-122"/>
              </a:rPr>
              <a:t>2</a:t>
            </a:r>
            <a:r>
              <a:rPr lang="zh-CN" altLang="en-US" b="1" dirty="0">
                <a:solidFill>
                  <a:srgbClr val="002060"/>
                </a:solidFill>
                <a:latin typeface="微软雅黑 Light" panose="020B0502040204020203" pitchFamily="34" charset="-122"/>
                <a:ea typeface="微软雅黑 Light" panose="020B0502040204020203" pitchFamily="34" charset="-122"/>
              </a:rPr>
              <a:t>章的全部</a:t>
            </a:r>
            <a:r>
              <a:rPr lang="en-US" altLang="zh-CN" b="1" dirty="0">
                <a:solidFill>
                  <a:srgbClr val="002060"/>
                </a:solidFill>
                <a:latin typeface="微软雅黑 Light" panose="020B0502040204020203" pitchFamily="34" charset="-122"/>
                <a:ea typeface="微软雅黑 Light" panose="020B0502040204020203" pitchFamily="34" charset="-122"/>
              </a:rPr>
              <a:t>52</a:t>
            </a:r>
            <a:r>
              <a:rPr lang="zh-CN" altLang="en-US" b="1" dirty="0">
                <a:solidFill>
                  <a:srgbClr val="002060"/>
                </a:solidFill>
                <a:latin typeface="微软雅黑 Light" panose="020B0502040204020203" pitchFamily="34" charset="-122"/>
                <a:ea typeface="微软雅黑 Light" panose="020B0502040204020203" pitchFamily="34" charset="-122"/>
              </a:rPr>
              <a:t>个定理。</a:t>
            </a:r>
            <a:endParaRPr lang="en-US" altLang="zh-CN" b="1" dirty="0">
              <a:solidFill>
                <a:srgbClr val="002060"/>
              </a:solidFill>
              <a:latin typeface="微软雅黑 Light" panose="020B0502040204020203" pitchFamily="34" charset="-122"/>
              <a:ea typeface="微软雅黑 Light" panose="020B0502040204020203" pitchFamily="34" charset="-122"/>
            </a:endParaRPr>
          </a:p>
          <a:p>
            <a:pPr marL="828000" lvl="1" indent="-360000" algn="just">
              <a:lnSpc>
                <a:spcPct val="114000"/>
              </a:lnSpc>
              <a:spcBef>
                <a:spcPts val="600"/>
              </a:spcBef>
              <a:buFont typeface="Wingdings" panose="05000000000000000000" pitchFamily="2" charset="2"/>
              <a:buChar char="Ø"/>
            </a:pPr>
            <a:r>
              <a:rPr lang="en-US" altLang="zh-CN" b="1" dirty="0">
                <a:solidFill>
                  <a:srgbClr val="002060"/>
                </a:solidFill>
                <a:latin typeface="微软雅黑 Light" panose="020B0502040204020203" pitchFamily="34" charset="-122"/>
                <a:ea typeface="微软雅黑 Light" panose="020B0502040204020203" pitchFamily="34" charset="-122"/>
              </a:rPr>
              <a:t>1958</a:t>
            </a:r>
            <a:r>
              <a:rPr lang="zh-CN" altLang="en-US" b="1" dirty="0">
                <a:solidFill>
                  <a:srgbClr val="002060"/>
                </a:solidFill>
                <a:latin typeface="微软雅黑 Light" panose="020B0502040204020203" pitchFamily="34" charset="-122"/>
                <a:ea typeface="微软雅黑 Light" panose="020B0502040204020203" pitchFamily="34" charset="-122"/>
              </a:rPr>
              <a:t>年，美籍华人数理逻辑学家王浩在</a:t>
            </a:r>
            <a:r>
              <a:rPr lang="en-US" altLang="zh-CN" b="1" dirty="0">
                <a:solidFill>
                  <a:srgbClr val="002060"/>
                </a:solidFill>
                <a:latin typeface="微软雅黑 Light" panose="020B0502040204020203" pitchFamily="34" charset="-122"/>
                <a:ea typeface="微软雅黑 Light" panose="020B0502040204020203" pitchFamily="34" charset="-122"/>
              </a:rPr>
              <a:t>IBM 704</a:t>
            </a:r>
            <a:r>
              <a:rPr lang="zh-CN" altLang="en-US" b="1" dirty="0">
                <a:solidFill>
                  <a:srgbClr val="002060"/>
                </a:solidFill>
                <a:latin typeface="微软雅黑 Light" panose="020B0502040204020203" pitchFamily="34" charset="-122"/>
                <a:ea typeface="微软雅黑 Light" panose="020B0502040204020203" pitchFamily="34" charset="-122"/>
              </a:rPr>
              <a:t>计算机上证明了</a:t>
            </a:r>
            <a:r>
              <a:rPr lang="en-US" altLang="zh-CN" b="1" dirty="0">
                <a:solidFill>
                  <a:srgbClr val="002060"/>
                </a:solidFill>
                <a:latin typeface="微软雅黑 Light" panose="020B0502040204020203" pitchFamily="34" charset="-122"/>
                <a:ea typeface="微软雅黑 Light" panose="020B0502040204020203" pitchFamily="34" charset="-122"/>
              </a:rPr>
              <a:t>《</a:t>
            </a:r>
            <a:r>
              <a:rPr lang="zh-CN" altLang="en-US" b="1" dirty="0">
                <a:solidFill>
                  <a:srgbClr val="002060"/>
                </a:solidFill>
                <a:latin typeface="微软雅黑 Light" panose="020B0502040204020203" pitchFamily="34" charset="-122"/>
                <a:ea typeface="微软雅黑 Light" panose="020B0502040204020203" pitchFamily="34" charset="-122"/>
              </a:rPr>
              <a:t>数学原理</a:t>
            </a:r>
            <a:r>
              <a:rPr lang="en-US" altLang="zh-CN" b="1" dirty="0">
                <a:solidFill>
                  <a:srgbClr val="002060"/>
                </a:solidFill>
                <a:latin typeface="微软雅黑 Light" panose="020B0502040204020203" pitchFamily="34" charset="-122"/>
                <a:ea typeface="微软雅黑 Light" panose="020B0502040204020203" pitchFamily="34" charset="-122"/>
              </a:rPr>
              <a:t>》</a:t>
            </a:r>
            <a:r>
              <a:rPr lang="zh-CN" altLang="en-US" b="1" dirty="0">
                <a:solidFill>
                  <a:srgbClr val="002060"/>
                </a:solidFill>
                <a:latin typeface="微软雅黑 Light" panose="020B0502040204020203" pitchFamily="34" charset="-122"/>
                <a:ea typeface="微软雅黑 Light" panose="020B0502040204020203" pitchFamily="34" charset="-122"/>
              </a:rPr>
              <a:t>一书中的一阶逻辑及命题逻辑定理。</a:t>
            </a:r>
            <a:endParaRPr lang="zh-CN" altLang="zh-CN" sz="3200" b="1" dirty="0">
              <a:solidFill>
                <a:srgbClr val="C00000"/>
              </a:solidFill>
              <a:latin typeface="微软雅黑" pitchFamily="34" charset="-122"/>
              <a:ea typeface="微软雅黑" pitchFamily="34" charset="-122"/>
            </a:endParaRPr>
          </a:p>
        </p:txBody>
      </p:sp>
    </p:spTree>
    <p:custDataLst>
      <p:tags r:id="rId1"/>
    </p:custDataLst>
    <p:extLst>
      <p:ext uri="{BB962C8B-B14F-4D97-AF65-F5344CB8AC3E}">
        <p14:creationId xmlns:p14="http://schemas.microsoft.com/office/powerpoint/2010/main" val="881362372"/>
      </p:ext>
    </p:extLst>
  </p:cSld>
  <p:clrMapOvr>
    <a:masterClrMapping/>
  </p:clrMapOvr>
  <mc:AlternateContent xmlns:mc="http://schemas.openxmlformats.org/markup-compatibility/2006" xmlns:p14="http://schemas.microsoft.com/office/powerpoint/2010/main">
    <mc:Choice Requires="p14">
      <p:transition spd="slow" p14:dur="2000" advTm="45804"/>
    </mc:Choice>
    <mc:Fallback xmlns="">
      <p:transition spd="slow" advTm="4580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anim calcmode="lin" valueType="num">
                                      <p:cBhvr>
                                        <p:cTn id="1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1000"/>
                                        <p:tgtEl>
                                          <p:spTgt spid="4">
                                            <p:txEl>
                                              <p:pRg st="3" end="3"/>
                                            </p:txEl>
                                          </p:spTgt>
                                        </p:tgtEl>
                                      </p:cBhvr>
                                    </p:animEffect>
                                    <p:anim calcmode="lin" valueType="num">
                                      <p:cBhvr>
                                        <p:cTn id="1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1000"/>
                                        <p:tgtEl>
                                          <p:spTgt spid="4">
                                            <p:txEl>
                                              <p:pRg st="4" end="4"/>
                                            </p:txEl>
                                          </p:spTgt>
                                        </p:tgtEl>
                                      </p:cBhvr>
                                    </p:animEffect>
                                    <p:anim calcmode="lin" valueType="num">
                                      <p:cBhvr>
                                        <p:cTn id="2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3"/>
          <p:cNvSpPr>
            <a:spLocks noGrp="1" noChangeArrowheads="1"/>
          </p:cNvSpPr>
          <p:nvPr>
            <p:ph type="body" sz="half" idx="1"/>
          </p:nvPr>
        </p:nvSpPr>
        <p:spPr>
          <a:xfrm>
            <a:off x="627352" y="537665"/>
            <a:ext cx="7956550" cy="752475"/>
          </a:xfrm>
        </p:spPr>
        <p:txBody>
          <a:bodyPr>
            <a:noAutofit/>
          </a:bodyPr>
          <a:lstStyle/>
          <a:p>
            <a:pPr marL="0" indent="0">
              <a:lnSpc>
                <a:spcPct val="100000"/>
              </a:lnSpc>
              <a:spcBef>
                <a:spcPts val="0"/>
              </a:spcBef>
              <a:buNone/>
            </a:pPr>
            <a:r>
              <a:rPr lang="zh-CN" altLang="en-US" sz="4000" b="1" spc="300" dirty="0">
                <a:solidFill>
                  <a:srgbClr val="002060"/>
                </a:solidFill>
                <a:latin typeface="微软雅黑 Light" panose="020B0502040204020203" pitchFamily="34" charset="-122"/>
                <a:ea typeface="微软雅黑 Light" panose="020B0502040204020203" pitchFamily="34" charset="-122"/>
                <a:cs typeface="+mj-cs"/>
              </a:rPr>
              <a:t>人工智能的发展</a:t>
            </a:r>
            <a:endParaRPr lang="zh-CN" altLang="en-US" sz="4000" b="1" spc="300" dirty="0">
              <a:solidFill>
                <a:srgbClr val="002060"/>
              </a:solidFill>
              <a:latin typeface="微软雅黑 Light" panose="020B0502040204020203" pitchFamily="34" charset="-122"/>
              <a:ea typeface="微软雅黑 Light" panose="020B0502040204020203" pitchFamily="34" charset="-122"/>
            </a:endParaRPr>
          </a:p>
        </p:txBody>
      </p:sp>
      <p:sp>
        <p:nvSpPr>
          <p:cNvPr id="4" name="Text Box 5"/>
          <p:cNvSpPr txBox="1">
            <a:spLocks noChangeArrowheads="1"/>
          </p:cNvSpPr>
          <p:nvPr/>
        </p:nvSpPr>
        <p:spPr bwMode="auto">
          <a:xfrm>
            <a:off x="703784" y="1434675"/>
            <a:ext cx="10546567" cy="4885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lvl1pPr indent="93663">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marL="396000" lvl="0" indent="-396000" algn="just">
              <a:lnSpc>
                <a:spcPct val="114000"/>
              </a:lnSpc>
              <a:spcBef>
                <a:spcPts val="600"/>
              </a:spcBef>
              <a:buClrTx/>
              <a:buFont typeface="Wingdings" panose="05000000000000000000" pitchFamily="2" charset="2"/>
              <a:buChar char="Ø"/>
            </a:pPr>
            <a:r>
              <a:rPr lang="zh-CN" altLang="en-US" sz="3000" b="1" dirty="0">
                <a:solidFill>
                  <a:srgbClr val="002060"/>
                </a:solidFill>
                <a:latin typeface="微软雅黑 Light" panose="020B0502040204020203" pitchFamily="34" charset="-122"/>
                <a:ea typeface="微软雅黑 Light" panose="020B0502040204020203" pitchFamily="34" charset="-122"/>
              </a:rPr>
              <a:t>第一个快速发展时期</a:t>
            </a:r>
            <a:r>
              <a:rPr lang="en-US" altLang="zh-CN" sz="3000" b="1" dirty="0">
                <a:solidFill>
                  <a:srgbClr val="002060"/>
                </a:solidFill>
                <a:latin typeface="微软雅黑 Light" panose="020B0502040204020203" pitchFamily="34" charset="-122"/>
                <a:ea typeface="微软雅黑 Light" panose="020B0502040204020203" pitchFamily="34" charset="-122"/>
              </a:rPr>
              <a:t>—</a:t>
            </a:r>
            <a:r>
              <a:rPr lang="zh-CN" altLang="en-US" sz="3000" b="1" dirty="0">
                <a:solidFill>
                  <a:srgbClr val="002060"/>
                </a:solidFill>
                <a:latin typeface="微软雅黑 Light" panose="020B0502040204020203" pitchFamily="34" charset="-122"/>
                <a:ea typeface="微软雅黑 Light" panose="020B0502040204020203" pitchFamily="34" charset="-122"/>
              </a:rPr>
              <a:t>推理期</a:t>
            </a:r>
          </a:p>
          <a:p>
            <a:pPr marL="828000" lvl="1" indent="-360000" algn="just">
              <a:lnSpc>
                <a:spcPct val="114000"/>
              </a:lnSpc>
              <a:buFont typeface="Wingdings" panose="05000000000000000000" pitchFamily="2" charset="2"/>
              <a:buChar char="Ø"/>
            </a:pPr>
            <a:r>
              <a:rPr lang="en-US" altLang="zh-CN" b="1" dirty="0">
                <a:solidFill>
                  <a:srgbClr val="002060"/>
                </a:solidFill>
                <a:latin typeface="微软雅黑 Light" panose="020B0502040204020203" pitchFamily="34" charset="-122"/>
                <a:ea typeface="微软雅黑 Light" panose="020B0502040204020203" pitchFamily="34" charset="-122"/>
              </a:rPr>
              <a:t>1965</a:t>
            </a:r>
            <a:r>
              <a:rPr lang="zh-CN" altLang="en-US" b="1" dirty="0">
                <a:solidFill>
                  <a:srgbClr val="002060"/>
                </a:solidFill>
                <a:latin typeface="微软雅黑 Light" panose="020B0502040204020203" pitchFamily="34" charset="-122"/>
                <a:ea typeface="微软雅黑 Light" panose="020B0502040204020203" pitchFamily="34" charset="-122"/>
              </a:rPr>
              <a:t>年鲁滨逊提出了</a:t>
            </a:r>
            <a:r>
              <a:rPr lang="zh-CN" altLang="en-US" b="1" dirty="0">
                <a:solidFill>
                  <a:srgbClr val="C00000"/>
                </a:solidFill>
                <a:latin typeface="微软雅黑 Light" panose="020B0502040204020203" pitchFamily="34" charset="-122"/>
                <a:ea typeface="微软雅黑 Light" panose="020B0502040204020203" pitchFamily="34" charset="-122"/>
              </a:rPr>
              <a:t>归结原理</a:t>
            </a:r>
            <a:r>
              <a:rPr lang="zh-CN" altLang="en-US" b="1" dirty="0">
                <a:solidFill>
                  <a:srgbClr val="002060"/>
                </a:solidFill>
                <a:latin typeface="微软雅黑 Light" panose="020B0502040204020203" pitchFamily="34" charset="-122"/>
                <a:ea typeface="微软雅黑 Light" panose="020B0502040204020203" pitchFamily="34" charset="-122"/>
              </a:rPr>
              <a:t>，推动了定理自动证明的突破性进展。</a:t>
            </a:r>
            <a:endParaRPr lang="en-US" altLang="zh-CN" b="1" dirty="0">
              <a:solidFill>
                <a:srgbClr val="002060"/>
              </a:solidFill>
              <a:latin typeface="微软雅黑 Light" panose="020B0502040204020203" pitchFamily="34" charset="-122"/>
              <a:ea typeface="微软雅黑 Light" panose="020B0502040204020203" pitchFamily="34" charset="-122"/>
            </a:endParaRPr>
          </a:p>
          <a:p>
            <a:pPr marL="828000" lvl="1" indent="-360000" algn="just">
              <a:lnSpc>
                <a:spcPct val="114000"/>
              </a:lnSpc>
              <a:buFont typeface="Wingdings" panose="05000000000000000000" pitchFamily="2" charset="2"/>
              <a:buChar char="Ø"/>
            </a:pPr>
            <a:r>
              <a:rPr lang="zh-CN" altLang="en-US" b="1" dirty="0">
                <a:solidFill>
                  <a:srgbClr val="002060"/>
                </a:solidFill>
                <a:latin typeface="微软雅黑 Light" panose="020B0502040204020203" pitchFamily="34" charset="-122"/>
                <a:ea typeface="微软雅黑 Light" panose="020B0502040204020203" pitchFamily="34" charset="-122"/>
              </a:rPr>
              <a:t>这一时期，人工智能在机器翻译、下棋程序、人机对话等方面也有在当时看来不错的进展，让很多研究者对人工智能发展充满信心，甚至当时有学者认为：“</a:t>
            </a:r>
            <a:r>
              <a:rPr lang="zh-CN" altLang="en-US" b="1" dirty="0">
                <a:solidFill>
                  <a:srgbClr val="0070C0"/>
                </a:solidFill>
                <a:latin typeface="微软雅黑 Light" panose="020B0502040204020203" pitchFamily="34" charset="-122"/>
                <a:ea typeface="微软雅黑 Light" panose="020B0502040204020203" pitchFamily="34" charset="-122"/>
              </a:rPr>
              <a:t>二十年内，机器将能完成人能做到的一切。</a:t>
            </a:r>
            <a:r>
              <a:rPr lang="zh-CN" altLang="en-US" b="1" dirty="0">
                <a:solidFill>
                  <a:srgbClr val="002060"/>
                </a:solidFill>
                <a:latin typeface="微软雅黑 Light" panose="020B0502040204020203" pitchFamily="34" charset="-122"/>
                <a:ea typeface="微软雅黑 Light" panose="020B0502040204020203" pitchFamily="34" charset="-122"/>
              </a:rPr>
              <a:t>”</a:t>
            </a:r>
            <a:endParaRPr lang="en-US" altLang="zh-CN" b="1" dirty="0">
              <a:solidFill>
                <a:srgbClr val="002060"/>
              </a:solidFill>
              <a:latin typeface="微软雅黑 Light" panose="020B0502040204020203" pitchFamily="34" charset="-122"/>
              <a:ea typeface="微软雅黑 Light" panose="020B0502040204020203" pitchFamily="34" charset="-122"/>
            </a:endParaRPr>
          </a:p>
          <a:p>
            <a:pPr marL="828000" lvl="1" indent="-360000" algn="just">
              <a:lnSpc>
                <a:spcPct val="114000"/>
              </a:lnSpc>
              <a:buFont typeface="Wingdings" panose="05000000000000000000" pitchFamily="2" charset="2"/>
              <a:buChar char="Ø"/>
            </a:pPr>
            <a:r>
              <a:rPr lang="zh-CN" altLang="en-US" b="1" dirty="0">
                <a:solidFill>
                  <a:srgbClr val="002060"/>
                </a:solidFill>
                <a:latin typeface="微软雅黑 Light" panose="020B0502040204020203" pitchFamily="34" charset="-122"/>
                <a:ea typeface="微软雅黑 Light" panose="020B0502040204020203" pitchFamily="34" charset="-122"/>
              </a:rPr>
              <a:t>随着研究的深入，人们逐渐认识到，实现人工智能仅靠逻辑推理是远远不够的。</a:t>
            </a:r>
            <a:r>
              <a:rPr lang="zh-CN" altLang="en-US" b="1" dirty="0">
                <a:solidFill>
                  <a:schemeClr val="tx1">
                    <a:lumMod val="65000"/>
                    <a:lumOff val="35000"/>
                  </a:schemeClr>
                </a:solidFill>
                <a:latin typeface="微软雅黑 Light" panose="020B0502040204020203" pitchFamily="34" charset="-122"/>
                <a:ea typeface="微软雅黑 Light" panose="020B0502040204020203" pitchFamily="34" charset="-122"/>
              </a:rPr>
              <a:t>到</a:t>
            </a:r>
            <a:r>
              <a:rPr lang="en-US" altLang="zh-CN" b="1" dirty="0">
                <a:solidFill>
                  <a:schemeClr val="tx1">
                    <a:lumMod val="65000"/>
                    <a:lumOff val="35000"/>
                  </a:schemeClr>
                </a:solidFill>
                <a:latin typeface="微软雅黑 Light" panose="020B0502040204020203" pitchFamily="34" charset="-122"/>
                <a:ea typeface="微软雅黑 Light" panose="020B0502040204020203" pitchFamily="34" charset="-122"/>
              </a:rPr>
              <a:t>20</a:t>
            </a:r>
            <a:r>
              <a:rPr lang="zh-CN" altLang="en-US" b="1" dirty="0">
                <a:solidFill>
                  <a:schemeClr val="tx1">
                    <a:lumMod val="65000"/>
                    <a:lumOff val="35000"/>
                  </a:schemeClr>
                </a:solidFill>
                <a:latin typeface="微软雅黑 Light" panose="020B0502040204020203" pitchFamily="34" charset="-122"/>
                <a:ea typeface="微软雅黑 Light" panose="020B0502040204020203" pitchFamily="34" charset="-122"/>
              </a:rPr>
              <a:t>世纪</a:t>
            </a:r>
            <a:r>
              <a:rPr lang="en-US" altLang="zh-CN" b="1" dirty="0">
                <a:solidFill>
                  <a:schemeClr val="tx1">
                    <a:lumMod val="65000"/>
                    <a:lumOff val="35000"/>
                  </a:schemeClr>
                </a:solidFill>
                <a:latin typeface="微软雅黑 Light" panose="020B0502040204020203" pitchFamily="34" charset="-122"/>
                <a:ea typeface="微软雅黑 Light" panose="020B0502040204020203" pitchFamily="34" charset="-122"/>
              </a:rPr>
              <a:t>70</a:t>
            </a:r>
            <a:r>
              <a:rPr lang="zh-CN" altLang="en-US" b="1" dirty="0">
                <a:solidFill>
                  <a:schemeClr val="tx1">
                    <a:lumMod val="65000"/>
                    <a:lumOff val="35000"/>
                  </a:schemeClr>
                </a:solidFill>
                <a:latin typeface="微软雅黑 Light" panose="020B0502040204020203" pitchFamily="34" charset="-122"/>
                <a:ea typeface="微软雅黑 Light" panose="020B0502040204020203" pitchFamily="34" charset="-122"/>
              </a:rPr>
              <a:t>年代中期，人工智能进入第一次发展低谷。</a:t>
            </a:r>
          </a:p>
          <a:p>
            <a:pPr marL="828000" lvl="1" indent="-360000" algn="just">
              <a:lnSpc>
                <a:spcPct val="114000"/>
              </a:lnSpc>
              <a:buFont typeface="Wingdings" panose="05000000000000000000" pitchFamily="2" charset="2"/>
              <a:buChar char="Ø"/>
            </a:pPr>
            <a:r>
              <a:rPr lang="zh-CN" altLang="en-US" b="1" dirty="0">
                <a:solidFill>
                  <a:srgbClr val="002060"/>
                </a:solidFill>
                <a:latin typeface="微软雅黑 Light" panose="020B0502040204020203" pitchFamily="34" charset="-122"/>
                <a:ea typeface="微软雅黑 Light" panose="020B0502040204020203" pitchFamily="34" charset="-122"/>
              </a:rPr>
              <a:t>当时，人工智能面临的技术瓶颈主要是两个方面：一是</a:t>
            </a:r>
            <a:r>
              <a:rPr lang="zh-CN" altLang="en-US" b="1" dirty="0">
                <a:solidFill>
                  <a:srgbClr val="00B050"/>
                </a:solidFill>
                <a:latin typeface="微软雅黑 Light" panose="020B0502040204020203" pitchFamily="34" charset="-122"/>
                <a:ea typeface="微软雅黑 Light" panose="020B0502040204020203" pitchFamily="34" charset="-122"/>
              </a:rPr>
              <a:t>计算机性能的不足</a:t>
            </a:r>
            <a:r>
              <a:rPr lang="zh-CN" altLang="en-US" b="1" dirty="0">
                <a:solidFill>
                  <a:srgbClr val="002060"/>
                </a:solidFill>
                <a:latin typeface="微软雅黑 Light" panose="020B0502040204020203" pitchFamily="34" charset="-122"/>
                <a:ea typeface="微软雅黑 Light" panose="020B0502040204020203" pitchFamily="34" charset="-122"/>
              </a:rPr>
              <a:t>，二是</a:t>
            </a:r>
            <a:r>
              <a:rPr lang="zh-CN" altLang="en-US" b="1" dirty="0">
                <a:solidFill>
                  <a:srgbClr val="00B050"/>
                </a:solidFill>
                <a:latin typeface="微软雅黑 Light" panose="020B0502040204020203" pitchFamily="34" charset="-122"/>
                <a:ea typeface="微软雅黑 Light" panose="020B0502040204020203" pitchFamily="34" charset="-122"/>
              </a:rPr>
              <a:t>数学模型不足以应对实际问题的复杂性</a:t>
            </a:r>
            <a:r>
              <a:rPr lang="zh-CN" altLang="en-US" b="1" dirty="0">
                <a:solidFill>
                  <a:srgbClr val="002060"/>
                </a:solidFill>
                <a:latin typeface="微软雅黑 Light" panose="020B0502040204020203" pitchFamily="34" charset="-122"/>
                <a:ea typeface="微软雅黑 Light" panose="020B0502040204020203" pitchFamily="34" charset="-122"/>
              </a:rPr>
              <a:t>。 </a:t>
            </a:r>
          </a:p>
          <a:p>
            <a:pPr marL="828000" lvl="1" indent="-360000" algn="just">
              <a:lnSpc>
                <a:spcPct val="114000"/>
              </a:lnSpc>
              <a:buFont typeface="Wingdings" panose="05000000000000000000" pitchFamily="2" charset="2"/>
              <a:buChar char="Ø"/>
            </a:pPr>
            <a:endParaRPr lang="zh-CN" altLang="en-US" b="1" dirty="0">
              <a:solidFill>
                <a:srgbClr val="002060"/>
              </a:solidFill>
              <a:latin typeface="微软雅黑 Light" panose="020B0502040204020203" pitchFamily="34" charset="-122"/>
              <a:ea typeface="微软雅黑 Light" panose="020B0502040204020203" pitchFamily="34" charset="-122"/>
            </a:endParaRPr>
          </a:p>
          <a:p>
            <a:pPr marL="457047" lvl="1" indent="0" defTabSz="914095">
              <a:lnSpc>
                <a:spcPct val="125000"/>
              </a:lnSpc>
              <a:spcBef>
                <a:spcPts val="500"/>
              </a:spcBef>
              <a:buNone/>
              <a:defRPr/>
            </a:pPr>
            <a:endParaRPr lang="zh-CN" altLang="zh-CN" sz="3200" b="1" dirty="0">
              <a:solidFill>
                <a:srgbClr val="C00000"/>
              </a:solidFill>
              <a:latin typeface="微软雅黑" pitchFamily="34" charset="-122"/>
              <a:ea typeface="微软雅黑" pitchFamily="34" charset="-122"/>
            </a:endParaRPr>
          </a:p>
        </p:txBody>
      </p:sp>
    </p:spTree>
    <p:custDataLst>
      <p:tags r:id="rId1"/>
    </p:custDataLst>
    <p:extLst>
      <p:ext uri="{BB962C8B-B14F-4D97-AF65-F5344CB8AC3E}">
        <p14:creationId xmlns:p14="http://schemas.microsoft.com/office/powerpoint/2010/main" val="3229030367"/>
      </p:ext>
    </p:extLst>
  </p:cSld>
  <p:clrMapOvr>
    <a:masterClrMapping/>
  </p:clrMapOvr>
  <mc:AlternateContent xmlns:mc="http://schemas.openxmlformats.org/markup-compatibility/2006" xmlns:p14="http://schemas.microsoft.com/office/powerpoint/2010/main">
    <mc:Choice Requires="p14">
      <p:transition spd="slow" p14:dur="2000" advTm="45804"/>
    </mc:Choice>
    <mc:Fallback xmlns="">
      <p:transition spd="slow" advTm="4580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flipV="1">
            <a:off x="0" y="64655"/>
            <a:ext cx="12192000" cy="6858000"/>
          </a:xfrm>
          <a:prstGeom prst="rect">
            <a:avLst/>
          </a:prstGeom>
        </p:spPr>
      </p:pic>
      <p:sp>
        <p:nvSpPr>
          <p:cNvPr id="7" name="文本框 6"/>
          <p:cNvSpPr txBox="1"/>
          <p:nvPr/>
        </p:nvSpPr>
        <p:spPr>
          <a:xfrm>
            <a:off x="4152912" y="3318897"/>
            <a:ext cx="7021583" cy="1725472"/>
          </a:xfrm>
          <a:prstGeom prst="rect">
            <a:avLst/>
          </a:prstGeom>
          <a:noFill/>
        </p:spPr>
        <p:txBody>
          <a:bodyPr wrap="square" rtlCol="0">
            <a:spAutoFit/>
          </a:bodyPr>
          <a:lstStyle/>
          <a:p>
            <a:pPr marL="0" marR="0" lvl="0" indent="0" algn="r" defTabSz="914400" rtl="0" eaLnBrk="1" fontAlgn="auto" latinLnBrk="0" hangingPunct="1">
              <a:lnSpc>
                <a:spcPct val="125000"/>
              </a:lnSpc>
              <a:spcBef>
                <a:spcPts val="0"/>
              </a:spcBef>
              <a:spcAft>
                <a:spcPts val="0"/>
              </a:spcAft>
              <a:buClrTx/>
              <a:buSzTx/>
              <a:buFontTx/>
              <a:buNone/>
              <a:tabLst/>
              <a:defRPr/>
            </a:pPr>
            <a:r>
              <a:rPr kumimoji="0" lang="zh-CN" altLang="en-US" sz="4800" b="1" i="0" u="none" strike="noStrike" kern="0" cap="none" spc="-100" normalizeH="0" baseline="0" noProof="0" dirty="0">
                <a:ln>
                  <a:noFill/>
                </a:ln>
                <a:solidFill>
                  <a:srgbClr val="FFFF00"/>
                </a:solidFill>
                <a:effectLst/>
                <a:uLnTx/>
                <a:uFillTx/>
                <a:latin typeface="Courier New"/>
                <a:ea typeface="微软雅黑"/>
                <a:cs typeface="Courier New"/>
                <a:sym typeface="Helvetica Light"/>
              </a:rPr>
              <a:t>大学计算机与人工智能</a:t>
            </a:r>
            <a:endParaRPr kumimoji="0" lang="en-US" altLang="zh-CN" sz="4800" b="1" i="0" u="none" strike="noStrike" kern="0" cap="none" spc="-100" normalizeH="0" baseline="0" noProof="0" dirty="0">
              <a:ln>
                <a:noFill/>
              </a:ln>
              <a:solidFill>
                <a:srgbClr val="FFFF00"/>
              </a:solidFill>
              <a:effectLst/>
              <a:uLnTx/>
              <a:uFillTx/>
              <a:latin typeface="Courier New"/>
              <a:ea typeface="微软雅黑"/>
              <a:cs typeface="Courier New"/>
              <a:sym typeface="Helvetica Light"/>
            </a:endParaRPr>
          </a:p>
          <a:p>
            <a:pPr marL="0" marR="0" lvl="0" indent="0" algn="r" defTabSz="914400" rtl="0" eaLnBrk="1" fontAlgn="auto" latinLnBrk="0" hangingPunct="1">
              <a:lnSpc>
                <a:spcPct val="125000"/>
              </a:lnSpc>
              <a:spcBef>
                <a:spcPts val="600"/>
              </a:spcBef>
              <a:spcAft>
                <a:spcPts val="0"/>
              </a:spcAft>
              <a:buClrTx/>
              <a:buSzTx/>
              <a:buFontTx/>
              <a:buNone/>
              <a:tabLst/>
              <a:defRPr/>
            </a:pPr>
            <a:r>
              <a:rPr kumimoji="0" lang="zh-CN" altLang="en-US" sz="3600" b="1" i="0" u="none" strike="noStrike" kern="0" cap="none" spc="40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Courier New"/>
                <a:sym typeface="Helvetica Light"/>
              </a:rPr>
              <a:t>第</a:t>
            </a:r>
            <a:r>
              <a:rPr lang="en-US" altLang="zh-CN" sz="3600" b="1" kern="0" spc="400" dirty="0">
                <a:solidFill>
                  <a:prstClr val="white"/>
                </a:solidFill>
                <a:latin typeface="微软雅黑 Light" panose="020B0502040204020203" pitchFamily="34" charset="-122"/>
                <a:ea typeface="微软雅黑 Light" panose="020B0502040204020203" pitchFamily="34" charset="-122"/>
                <a:cs typeface="Courier New"/>
                <a:sym typeface="Helvetica Light"/>
              </a:rPr>
              <a:t>6</a:t>
            </a:r>
            <a:r>
              <a:rPr kumimoji="0" lang="zh-CN" altLang="en-US" sz="3600" b="1" i="0" u="none" strike="noStrike" kern="0" cap="none" spc="40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Courier New"/>
                <a:sym typeface="Helvetica Light"/>
              </a:rPr>
              <a:t>章 人工智能</a:t>
            </a:r>
            <a:r>
              <a:rPr lang="zh-CN" altLang="en-US" sz="3600" b="1" kern="0" spc="400" dirty="0">
                <a:solidFill>
                  <a:prstClr val="white"/>
                </a:solidFill>
                <a:latin typeface="微软雅黑 Light" panose="020B0502040204020203" pitchFamily="34" charset="-122"/>
                <a:ea typeface="微软雅黑 Light" panose="020B0502040204020203" pitchFamily="34" charset="-122"/>
                <a:cs typeface="Courier New"/>
                <a:sym typeface="Helvetica Light"/>
              </a:rPr>
              <a:t>概述</a:t>
            </a:r>
            <a:endParaRPr kumimoji="0" lang="zh-CN" altLang="en-US" sz="4000" b="1" i="0" u="none" strike="noStrike" kern="1200" cap="none" spc="40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cxnSp>
        <p:nvCxnSpPr>
          <p:cNvPr id="12" name="直接连接符 11"/>
          <p:cNvCxnSpPr/>
          <p:nvPr/>
        </p:nvCxnSpPr>
        <p:spPr>
          <a:xfrm>
            <a:off x="6582929" y="3264140"/>
            <a:ext cx="4591575"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6582929" y="5267462"/>
            <a:ext cx="4591575"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文本框 6"/>
          <p:cNvSpPr txBox="1"/>
          <p:nvPr/>
        </p:nvSpPr>
        <p:spPr>
          <a:xfrm>
            <a:off x="164577" y="1887480"/>
            <a:ext cx="4731975" cy="52322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1200" cap="none" spc="400" normalizeH="0" baseline="0" noProof="0" dirty="0">
              <a:ln>
                <a:noFill/>
              </a:ln>
              <a:solidFill>
                <a:srgbClr val="FFC000">
                  <a:lumMod val="40000"/>
                  <a:lumOff val="60000"/>
                </a:srgbClr>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2970005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3"/>
          <p:cNvSpPr>
            <a:spLocks noGrp="1" noChangeArrowheads="1"/>
          </p:cNvSpPr>
          <p:nvPr>
            <p:ph type="body" sz="half" idx="1"/>
          </p:nvPr>
        </p:nvSpPr>
        <p:spPr>
          <a:xfrm>
            <a:off x="627352" y="537665"/>
            <a:ext cx="7956550" cy="752475"/>
          </a:xfrm>
        </p:spPr>
        <p:txBody>
          <a:bodyPr>
            <a:noAutofit/>
          </a:bodyPr>
          <a:lstStyle/>
          <a:p>
            <a:pPr marL="0" indent="0">
              <a:lnSpc>
                <a:spcPct val="100000"/>
              </a:lnSpc>
              <a:spcBef>
                <a:spcPts val="0"/>
              </a:spcBef>
              <a:buNone/>
            </a:pPr>
            <a:r>
              <a:rPr lang="zh-CN" altLang="en-US" sz="4000" b="1" spc="300" dirty="0">
                <a:solidFill>
                  <a:srgbClr val="002060"/>
                </a:solidFill>
                <a:latin typeface="微软雅黑 Light" panose="020B0502040204020203" pitchFamily="34" charset="-122"/>
                <a:ea typeface="微软雅黑 Light" panose="020B0502040204020203" pitchFamily="34" charset="-122"/>
                <a:cs typeface="+mj-cs"/>
              </a:rPr>
              <a:t>人工智能的发展</a:t>
            </a:r>
            <a:endParaRPr lang="zh-CN" altLang="en-US" sz="4000" b="1" spc="300" dirty="0">
              <a:solidFill>
                <a:srgbClr val="002060"/>
              </a:solidFill>
              <a:latin typeface="微软雅黑 Light" panose="020B0502040204020203" pitchFamily="34" charset="-122"/>
              <a:ea typeface="微软雅黑 Light" panose="020B0502040204020203" pitchFamily="34" charset="-122"/>
            </a:endParaRPr>
          </a:p>
        </p:txBody>
      </p:sp>
      <p:sp>
        <p:nvSpPr>
          <p:cNvPr id="4" name="Text Box 5"/>
          <p:cNvSpPr txBox="1">
            <a:spLocks noChangeArrowheads="1"/>
          </p:cNvSpPr>
          <p:nvPr/>
        </p:nvSpPr>
        <p:spPr bwMode="auto">
          <a:xfrm>
            <a:off x="675165" y="1360784"/>
            <a:ext cx="10841670" cy="4885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lvl1pPr indent="93663">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marL="396000" indent="-396000" algn="just">
              <a:lnSpc>
                <a:spcPct val="114000"/>
              </a:lnSpc>
              <a:spcBef>
                <a:spcPts val="600"/>
              </a:spcBef>
              <a:buFont typeface="Wingdings" panose="05000000000000000000" pitchFamily="2" charset="2"/>
              <a:buChar char="Ø"/>
            </a:pPr>
            <a:r>
              <a:rPr lang="zh-CN" altLang="en-US" sz="3000" b="1" dirty="0">
                <a:solidFill>
                  <a:srgbClr val="002060"/>
                </a:solidFill>
                <a:latin typeface="微软雅黑 Light" panose="020B0502040204020203" pitchFamily="34" charset="-122"/>
                <a:ea typeface="微软雅黑 Light" panose="020B0502040204020203" pitchFamily="34" charset="-122"/>
              </a:rPr>
              <a:t>第二个快速发展时期</a:t>
            </a:r>
            <a:r>
              <a:rPr lang="en-US" altLang="zh-CN" sz="3000" b="1" dirty="0">
                <a:solidFill>
                  <a:srgbClr val="002060"/>
                </a:solidFill>
                <a:latin typeface="微软雅黑 Light" panose="020B0502040204020203" pitchFamily="34" charset="-122"/>
                <a:ea typeface="微软雅黑 Light" panose="020B0502040204020203" pitchFamily="34" charset="-122"/>
              </a:rPr>
              <a:t>—</a:t>
            </a:r>
            <a:r>
              <a:rPr lang="zh-CN" altLang="en-US" sz="3000" b="1" dirty="0">
                <a:solidFill>
                  <a:srgbClr val="002060"/>
                </a:solidFill>
                <a:latin typeface="微软雅黑 Light" panose="020B0502040204020203" pitchFamily="34" charset="-122"/>
                <a:ea typeface="微软雅黑 Light" panose="020B0502040204020203" pitchFamily="34" charset="-122"/>
              </a:rPr>
              <a:t>知识期</a:t>
            </a:r>
          </a:p>
          <a:p>
            <a:pPr marL="828000" lvl="1" indent="-360000" algn="just">
              <a:lnSpc>
                <a:spcPct val="114000"/>
              </a:lnSpc>
              <a:spcBef>
                <a:spcPts val="600"/>
              </a:spcBef>
              <a:buFont typeface="Wingdings" panose="05000000000000000000" pitchFamily="2" charset="2"/>
              <a:buChar char="Ø"/>
            </a:pPr>
            <a:r>
              <a:rPr lang="zh-CN" altLang="en-US" sz="2400" b="1" dirty="0">
                <a:solidFill>
                  <a:srgbClr val="002060"/>
                </a:solidFill>
                <a:latin typeface="微软雅黑 Light" panose="020B0502040204020203" pitchFamily="34" charset="-122"/>
                <a:ea typeface="微软雅黑 Light" panose="020B0502040204020203" pitchFamily="34" charset="-122"/>
              </a:rPr>
              <a:t>到</a:t>
            </a:r>
            <a:r>
              <a:rPr lang="en-US" altLang="zh-CN" sz="2400" b="1" dirty="0">
                <a:solidFill>
                  <a:srgbClr val="002060"/>
                </a:solidFill>
                <a:latin typeface="微软雅黑 Light" panose="020B0502040204020203" pitchFamily="34" charset="-122"/>
                <a:ea typeface="微软雅黑 Light" panose="020B0502040204020203" pitchFamily="34" charset="-122"/>
              </a:rPr>
              <a:t>20</a:t>
            </a:r>
            <a:r>
              <a:rPr lang="zh-CN" altLang="en-US" sz="2400" b="1" dirty="0">
                <a:solidFill>
                  <a:srgbClr val="002060"/>
                </a:solidFill>
                <a:latin typeface="微软雅黑 Light" panose="020B0502040204020203" pitchFamily="34" charset="-122"/>
                <a:ea typeface="微软雅黑 Light" panose="020B0502040204020203" pitchFamily="34" charset="-122"/>
              </a:rPr>
              <a:t>世纪</a:t>
            </a:r>
            <a:r>
              <a:rPr lang="en-US" altLang="zh-CN" sz="2400" b="1" dirty="0">
                <a:solidFill>
                  <a:srgbClr val="002060"/>
                </a:solidFill>
                <a:latin typeface="微软雅黑 Light" panose="020B0502040204020203" pitchFamily="34" charset="-122"/>
                <a:ea typeface="微软雅黑 Light" panose="020B0502040204020203" pitchFamily="34" charset="-122"/>
              </a:rPr>
              <a:t>80</a:t>
            </a:r>
            <a:r>
              <a:rPr lang="zh-CN" altLang="en-US" sz="2400" b="1" dirty="0">
                <a:solidFill>
                  <a:srgbClr val="002060"/>
                </a:solidFill>
                <a:latin typeface="微软雅黑 Light" panose="020B0502040204020203" pitchFamily="34" charset="-122"/>
                <a:ea typeface="微软雅黑 Light" panose="020B0502040204020203" pitchFamily="34" charset="-122"/>
              </a:rPr>
              <a:t>年代初，人工智能迎来称为</a:t>
            </a:r>
            <a:r>
              <a:rPr lang="zh-CN" altLang="en-US" sz="2400" b="1" dirty="0">
                <a:solidFill>
                  <a:srgbClr val="C00000"/>
                </a:solidFill>
                <a:latin typeface="微软雅黑 Light" panose="020B0502040204020203" pitchFamily="34" charset="-122"/>
                <a:ea typeface="微软雅黑 Light" panose="020B0502040204020203" pitchFamily="34" charset="-122"/>
              </a:rPr>
              <a:t>知识期</a:t>
            </a:r>
            <a:r>
              <a:rPr lang="zh-CN" altLang="en-US" sz="2400" b="1" dirty="0">
                <a:solidFill>
                  <a:srgbClr val="002060"/>
                </a:solidFill>
                <a:latin typeface="微软雅黑 Light" panose="020B0502040204020203" pitchFamily="34" charset="-122"/>
                <a:ea typeface="微软雅黑 Light" panose="020B0502040204020203" pitchFamily="34" charset="-122"/>
              </a:rPr>
              <a:t>的第二个快速发展期，把知识应用于人工智能系统的开发，出现了一大批应用于各领域的专家系统。</a:t>
            </a:r>
          </a:p>
          <a:p>
            <a:pPr marL="828000" lvl="1" indent="-360000" algn="just">
              <a:lnSpc>
                <a:spcPct val="114000"/>
              </a:lnSpc>
              <a:spcBef>
                <a:spcPts val="600"/>
              </a:spcBef>
              <a:buFont typeface="Wingdings" panose="05000000000000000000" pitchFamily="2" charset="2"/>
              <a:buChar char="Ø"/>
            </a:pPr>
            <a:r>
              <a:rPr lang="zh-CN" altLang="en-US" b="1" dirty="0">
                <a:solidFill>
                  <a:srgbClr val="002060"/>
                </a:solidFill>
                <a:latin typeface="微软雅黑 Light" panose="020B0502040204020203" pitchFamily="34" charset="-122"/>
                <a:ea typeface="微软雅黑 Light" panose="020B0502040204020203" pitchFamily="34" charset="-122"/>
              </a:rPr>
              <a:t>专家系统是一种智能的计算机程序，它运用</a:t>
            </a:r>
            <a:r>
              <a:rPr lang="zh-CN" altLang="en-US" b="1" dirty="0">
                <a:solidFill>
                  <a:srgbClr val="C00000"/>
                </a:solidFill>
                <a:latin typeface="微软雅黑 Light" panose="020B0502040204020203" pitchFamily="34" charset="-122"/>
                <a:ea typeface="微软雅黑 Light" panose="020B0502040204020203" pitchFamily="34" charset="-122"/>
              </a:rPr>
              <a:t>知识和推理</a:t>
            </a:r>
            <a:r>
              <a:rPr lang="zh-CN" altLang="en-US" b="1" dirty="0">
                <a:solidFill>
                  <a:srgbClr val="002060"/>
                </a:solidFill>
                <a:latin typeface="微软雅黑 Light" panose="020B0502040204020203" pitchFamily="34" charset="-122"/>
                <a:ea typeface="微软雅黑 Light" panose="020B0502040204020203" pitchFamily="34" charset="-122"/>
              </a:rPr>
              <a:t>来解决只有人类专家才能解决的复杂问题。</a:t>
            </a:r>
            <a:endParaRPr lang="en-US" altLang="zh-CN" b="1" dirty="0">
              <a:solidFill>
                <a:srgbClr val="002060"/>
              </a:solidFill>
              <a:latin typeface="微软雅黑 Light" panose="020B0502040204020203" pitchFamily="34" charset="-122"/>
              <a:ea typeface="微软雅黑 Light" panose="020B0502040204020203" pitchFamily="34" charset="-122"/>
            </a:endParaRPr>
          </a:p>
          <a:p>
            <a:pPr marL="828000" lvl="1" indent="-360000" algn="just">
              <a:lnSpc>
                <a:spcPct val="114000"/>
              </a:lnSpc>
              <a:spcBef>
                <a:spcPts val="600"/>
              </a:spcBef>
              <a:buFont typeface="Wingdings" panose="05000000000000000000" pitchFamily="2" charset="2"/>
              <a:buChar char="Ø"/>
            </a:pPr>
            <a:r>
              <a:rPr lang="en-US" altLang="zh-CN" b="1" dirty="0">
                <a:solidFill>
                  <a:srgbClr val="002060"/>
                </a:solidFill>
                <a:latin typeface="微软雅黑 Light" panose="020B0502040204020203" pitchFamily="34" charset="-122"/>
                <a:ea typeface="微软雅黑 Light" panose="020B0502040204020203" pitchFamily="34" charset="-122"/>
              </a:rPr>
              <a:t>1965</a:t>
            </a:r>
            <a:r>
              <a:rPr lang="zh-CN" altLang="en-US" b="1" dirty="0">
                <a:solidFill>
                  <a:srgbClr val="002060"/>
                </a:solidFill>
                <a:latin typeface="微软雅黑 Light" panose="020B0502040204020203" pitchFamily="34" charset="-122"/>
                <a:ea typeface="微软雅黑 Light" panose="020B0502040204020203" pitchFamily="34" charset="-122"/>
              </a:rPr>
              <a:t>年，人工智能学者费根鲍姆与遗传学家乔莱德伯格、化学家翟若适等人合作开发出</a:t>
            </a:r>
            <a:r>
              <a:rPr lang="zh-CN" altLang="en-US" b="1" dirty="0">
                <a:solidFill>
                  <a:srgbClr val="C00000"/>
                </a:solidFill>
                <a:latin typeface="微软雅黑 Light" panose="020B0502040204020203" pitchFamily="34" charset="-122"/>
                <a:ea typeface="微软雅黑 Light" panose="020B0502040204020203" pitchFamily="34" charset="-122"/>
              </a:rPr>
              <a:t>世界上第一个专家系统</a:t>
            </a:r>
            <a:r>
              <a:rPr lang="en-US" altLang="zh-CN" b="1" dirty="0">
                <a:solidFill>
                  <a:srgbClr val="C00000"/>
                </a:solidFill>
                <a:latin typeface="微软雅黑 Light" panose="020B0502040204020203" pitchFamily="34" charset="-122"/>
                <a:ea typeface="微软雅黑 Light" panose="020B0502040204020203" pitchFamily="34" charset="-122"/>
              </a:rPr>
              <a:t>DENDRAL</a:t>
            </a:r>
            <a:r>
              <a:rPr lang="zh-CN" altLang="en-US" b="1" dirty="0">
                <a:solidFill>
                  <a:srgbClr val="002060"/>
                </a:solidFill>
                <a:latin typeface="微软雅黑 Light" panose="020B0502040204020203" pitchFamily="34" charset="-122"/>
                <a:ea typeface="微软雅黑 Light" panose="020B0502040204020203" pitchFamily="34" charset="-122"/>
              </a:rPr>
              <a:t>，该系统的输入是质谱仪的数据，输出是给定物质的化学结构。将化学分析知识提炼成规则应用于专家系统，</a:t>
            </a:r>
            <a:r>
              <a:rPr lang="en-US" altLang="zh-CN" b="1" dirty="0">
                <a:solidFill>
                  <a:srgbClr val="002060"/>
                </a:solidFill>
                <a:latin typeface="微软雅黑 Light" panose="020B0502040204020203" pitchFamily="34" charset="-122"/>
                <a:ea typeface="微软雅黑 Light" panose="020B0502040204020203" pitchFamily="34" charset="-122"/>
              </a:rPr>
              <a:t>DENDRAL</a:t>
            </a:r>
            <a:r>
              <a:rPr lang="zh-CN" altLang="en-US" b="1" dirty="0">
                <a:solidFill>
                  <a:srgbClr val="002060"/>
                </a:solidFill>
                <a:latin typeface="微软雅黑 Light" panose="020B0502040204020203" pitchFamily="34" charset="-122"/>
                <a:ea typeface="微软雅黑 Light" panose="020B0502040204020203" pitchFamily="34" charset="-122"/>
              </a:rPr>
              <a:t>给出的结果有时比翟若适的学生做的都准。</a:t>
            </a:r>
          </a:p>
        </p:txBody>
      </p:sp>
    </p:spTree>
    <p:custDataLst>
      <p:tags r:id="rId1"/>
    </p:custDataLst>
    <p:extLst>
      <p:ext uri="{BB962C8B-B14F-4D97-AF65-F5344CB8AC3E}">
        <p14:creationId xmlns:p14="http://schemas.microsoft.com/office/powerpoint/2010/main" val="591780577"/>
      </p:ext>
    </p:extLst>
  </p:cSld>
  <p:clrMapOvr>
    <a:masterClrMapping/>
  </p:clrMapOvr>
  <mc:AlternateContent xmlns:mc="http://schemas.openxmlformats.org/markup-compatibility/2006" xmlns:p14="http://schemas.microsoft.com/office/powerpoint/2010/main">
    <mc:Choice Requires="p14">
      <p:transition spd="slow" p14:dur="2000" advTm="45804"/>
    </mc:Choice>
    <mc:Fallback xmlns="">
      <p:transition spd="slow" advTm="4580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3"/>
          <p:cNvSpPr>
            <a:spLocks noGrp="1" noChangeArrowheads="1"/>
          </p:cNvSpPr>
          <p:nvPr>
            <p:ph type="body" sz="half" idx="1"/>
          </p:nvPr>
        </p:nvSpPr>
        <p:spPr>
          <a:xfrm>
            <a:off x="627352" y="537665"/>
            <a:ext cx="7956550" cy="752475"/>
          </a:xfrm>
        </p:spPr>
        <p:txBody>
          <a:bodyPr>
            <a:noAutofit/>
          </a:bodyPr>
          <a:lstStyle/>
          <a:p>
            <a:pPr marL="0" indent="0">
              <a:lnSpc>
                <a:spcPct val="100000"/>
              </a:lnSpc>
              <a:spcBef>
                <a:spcPts val="0"/>
              </a:spcBef>
              <a:buNone/>
            </a:pPr>
            <a:r>
              <a:rPr lang="zh-CN" altLang="en-US" sz="4000" b="1" spc="300" dirty="0">
                <a:solidFill>
                  <a:srgbClr val="002060"/>
                </a:solidFill>
                <a:latin typeface="微软雅黑 Light" panose="020B0502040204020203" pitchFamily="34" charset="-122"/>
                <a:ea typeface="微软雅黑 Light" panose="020B0502040204020203" pitchFamily="34" charset="-122"/>
                <a:cs typeface="+mj-cs"/>
              </a:rPr>
              <a:t>人工智能的发展</a:t>
            </a:r>
            <a:endParaRPr lang="zh-CN" altLang="en-US" sz="4000" b="1" spc="300" dirty="0">
              <a:solidFill>
                <a:srgbClr val="002060"/>
              </a:solidFill>
              <a:latin typeface="微软雅黑 Light" panose="020B0502040204020203" pitchFamily="34" charset="-122"/>
              <a:ea typeface="微软雅黑 Light" panose="020B0502040204020203" pitchFamily="34" charset="-122"/>
            </a:endParaRPr>
          </a:p>
        </p:txBody>
      </p:sp>
      <p:sp>
        <p:nvSpPr>
          <p:cNvPr id="4" name="Text Box 5"/>
          <p:cNvSpPr txBox="1">
            <a:spLocks noChangeArrowheads="1"/>
          </p:cNvSpPr>
          <p:nvPr/>
        </p:nvSpPr>
        <p:spPr bwMode="auto">
          <a:xfrm>
            <a:off x="675165" y="1361467"/>
            <a:ext cx="10841670" cy="4885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lvl1pPr indent="93663">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marL="396000" lvl="0" indent="-396000" algn="just">
              <a:lnSpc>
                <a:spcPct val="114000"/>
              </a:lnSpc>
              <a:spcBef>
                <a:spcPts val="0"/>
              </a:spcBef>
              <a:buClrTx/>
              <a:buFont typeface="Wingdings" panose="05000000000000000000" pitchFamily="2" charset="2"/>
              <a:buChar char="Ø"/>
            </a:pPr>
            <a:r>
              <a:rPr lang="zh-CN" altLang="en-US" sz="3000" b="1" dirty="0">
                <a:solidFill>
                  <a:srgbClr val="002060"/>
                </a:solidFill>
                <a:latin typeface="微软雅黑 Light" panose="020B0502040204020203" pitchFamily="34" charset="-122"/>
                <a:ea typeface="微软雅黑 Light" panose="020B0502040204020203" pitchFamily="34" charset="-122"/>
              </a:rPr>
              <a:t>第二个快速发展时期</a:t>
            </a:r>
            <a:r>
              <a:rPr lang="en-US" altLang="zh-CN" sz="3000" b="1" dirty="0">
                <a:solidFill>
                  <a:srgbClr val="002060"/>
                </a:solidFill>
                <a:latin typeface="微软雅黑 Light" panose="020B0502040204020203" pitchFamily="34" charset="-122"/>
                <a:ea typeface="微软雅黑 Light" panose="020B0502040204020203" pitchFamily="34" charset="-122"/>
              </a:rPr>
              <a:t>—</a:t>
            </a:r>
            <a:r>
              <a:rPr lang="zh-CN" altLang="en-US" sz="3000" b="1" dirty="0">
                <a:solidFill>
                  <a:srgbClr val="002060"/>
                </a:solidFill>
                <a:latin typeface="微软雅黑 Light" panose="020B0502040204020203" pitchFamily="34" charset="-122"/>
                <a:ea typeface="微软雅黑 Light" panose="020B0502040204020203" pitchFamily="34" charset="-122"/>
              </a:rPr>
              <a:t>知识期</a:t>
            </a:r>
          </a:p>
          <a:p>
            <a:pPr marL="828000" lvl="1" indent="-360000" algn="just">
              <a:lnSpc>
                <a:spcPct val="114000"/>
              </a:lnSpc>
              <a:buFont typeface="Wingdings" panose="05000000000000000000" pitchFamily="2" charset="2"/>
              <a:buChar char="Ø"/>
            </a:pPr>
            <a:r>
              <a:rPr lang="en-US" altLang="zh-CN" b="1" dirty="0">
                <a:solidFill>
                  <a:srgbClr val="002060"/>
                </a:solidFill>
                <a:latin typeface="微软雅黑 Light" panose="020B0502040204020203" pitchFamily="34" charset="-122"/>
                <a:ea typeface="微软雅黑 Light" panose="020B0502040204020203" pitchFamily="34" charset="-122"/>
              </a:rPr>
              <a:t>1980</a:t>
            </a:r>
            <a:r>
              <a:rPr lang="zh-CN" altLang="en-US" b="1" dirty="0">
                <a:solidFill>
                  <a:srgbClr val="002060"/>
                </a:solidFill>
                <a:latin typeface="微软雅黑 Light" panose="020B0502040204020203" pitchFamily="34" charset="-122"/>
                <a:ea typeface="微软雅黑 Light" panose="020B0502040204020203" pitchFamily="34" charset="-122"/>
              </a:rPr>
              <a:t>年，卡内基梅隆大学为数字设备公司（</a:t>
            </a:r>
            <a:r>
              <a:rPr lang="en-US" altLang="zh-CN" b="1" dirty="0">
                <a:solidFill>
                  <a:srgbClr val="002060"/>
                </a:solidFill>
                <a:latin typeface="微软雅黑 Light" panose="020B0502040204020203" pitchFamily="34" charset="-122"/>
                <a:ea typeface="微软雅黑 Light" panose="020B0502040204020203" pitchFamily="34" charset="-122"/>
              </a:rPr>
              <a:t>DEC</a:t>
            </a:r>
            <a:r>
              <a:rPr lang="zh-CN" altLang="en-US" b="1" dirty="0">
                <a:solidFill>
                  <a:srgbClr val="002060"/>
                </a:solidFill>
                <a:latin typeface="微软雅黑 Light" panose="020B0502040204020203" pitchFamily="34" charset="-122"/>
                <a:ea typeface="微软雅黑 Light" panose="020B0502040204020203" pitchFamily="34" charset="-122"/>
              </a:rPr>
              <a:t>）设计了一套名为</a:t>
            </a:r>
            <a:r>
              <a:rPr lang="en-US" altLang="zh-CN" b="1" dirty="0">
                <a:solidFill>
                  <a:srgbClr val="002060"/>
                </a:solidFill>
                <a:latin typeface="微软雅黑 Light" panose="020B0502040204020203" pitchFamily="34" charset="-122"/>
                <a:ea typeface="微软雅黑 Light" panose="020B0502040204020203" pitchFamily="34" charset="-122"/>
              </a:rPr>
              <a:t>XCON</a:t>
            </a:r>
            <a:r>
              <a:rPr lang="zh-CN" altLang="en-US" b="1" dirty="0">
                <a:solidFill>
                  <a:srgbClr val="002060"/>
                </a:solidFill>
                <a:latin typeface="微软雅黑 Light" panose="020B0502040204020203" pitchFamily="34" charset="-122"/>
                <a:ea typeface="微软雅黑 Light" panose="020B0502040204020203" pitchFamily="34" charset="-122"/>
              </a:rPr>
              <a:t>的专家系统。这个系统有</a:t>
            </a:r>
            <a:r>
              <a:rPr lang="en-US" altLang="zh-CN" b="1" dirty="0">
                <a:solidFill>
                  <a:srgbClr val="002060"/>
                </a:solidFill>
                <a:latin typeface="微软雅黑 Light" panose="020B0502040204020203" pitchFamily="34" charset="-122"/>
                <a:ea typeface="微软雅黑 Light" panose="020B0502040204020203" pitchFamily="34" charset="-122"/>
              </a:rPr>
              <a:t>1000</a:t>
            </a:r>
            <a:r>
              <a:rPr lang="zh-CN" altLang="en-US" b="1" dirty="0">
                <a:solidFill>
                  <a:srgbClr val="002060"/>
                </a:solidFill>
                <a:latin typeface="微软雅黑 Light" panose="020B0502040204020203" pitchFamily="34" charset="-122"/>
                <a:ea typeface="微软雅黑 Light" panose="020B0502040204020203" pitchFamily="34" charset="-122"/>
              </a:rPr>
              <a:t>多条人工整理的规则（后来扩展到</a:t>
            </a:r>
            <a:r>
              <a:rPr lang="en-US" altLang="zh-CN" b="1" dirty="0">
                <a:solidFill>
                  <a:srgbClr val="002060"/>
                </a:solidFill>
                <a:latin typeface="微软雅黑 Light" panose="020B0502040204020203" pitchFamily="34" charset="-122"/>
                <a:ea typeface="微软雅黑 Light" panose="020B0502040204020203" pitchFamily="34" charset="-122"/>
              </a:rPr>
              <a:t>3000</a:t>
            </a:r>
            <a:r>
              <a:rPr lang="zh-CN" altLang="en-US" b="1" dirty="0">
                <a:solidFill>
                  <a:srgbClr val="002060"/>
                </a:solidFill>
                <a:latin typeface="微软雅黑 Light" panose="020B0502040204020203" pitchFamily="34" charset="-122"/>
                <a:ea typeface="微软雅黑 Light" panose="020B0502040204020203" pitchFamily="34" charset="-122"/>
              </a:rPr>
              <a:t>多条），可以简单的理解为“</a:t>
            </a:r>
            <a:r>
              <a:rPr lang="zh-CN" altLang="en-US" b="1" dirty="0">
                <a:solidFill>
                  <a:srgbClr val="C00000"/>
                </a:solidFill>
                <a:latin typeface="微软雅黑 Light" panose="020B0502040204020203" pitchFamily="34" charset="-122"/>
                <a:ea typeface="微软雅黑 Light" panose="020B0502040204020203" pitchFamily="34" charset="-122"/>
              </a:rPr>
              <a:t>知识库</a:t>
            </a:r>
            <a:r>
              <a:rPr lang="en-US" altLang="zh-CN" b="1" dirty="0">
                <a:solidFill>
                  <a:srgbClr val="C00000"/>
                </a:solidFill>
                <a:latin typeface="微软雅黑 Light" panose="020B0502040204020203" pitchFamily="34" charset="-122"/>
                <a:ea typeface="微软雅黑 Light" panose="020B0502040204020203" pitchFamily="34" charset="-122"/>
              </a:rPr>
              <a:t>+</a:t>
            </a:r>
            <a:r>
              <a:rPr lang="zh-CN" altLang="en-US" b="1" dirty="0">
                <a:solidFill>
                  <a:srgbClr val="C00000"/>
                </a:solidFill>
                <a:latin typeface="微软雅黑 Light" panose="020B0502040204020203" pitchFamily="34" charset="-122"/>
                <a:ea typeface="微软雅黑 Light" panose="020B0502040204020203" pitchFamily="34" charset="-122"/>
              </a:rPr>
              <a:t>推理机</a:t>
            </a:r>
            <a:r>
              <a:rPr lang="zh-CN" altLang="en-US" b="1" dirty="0">
                <a:solidFill>
                  <a:srgbClr val="002060"/>
                </a:solidFill>
                <a:latin typeface="微软雅黑 Light" panose="020B0502040204020203" pitchFamily="34" charset="-122"/>
                <a:ea typeface="微软雅黑 Light" panose="020B0502040204020203" pitchFamily="34" charset="-122"/>
              </a:rPr>
              <a:t>”的组合，其功能是为客户订购</a:t>
            </a:r>
            <a:r>
              <a:rPr lang="en-US" altLang="zh-CN" b="1" dirty="0">
                <a:solidFill>
                  <a:srgbClr val="002060"/>
                </a:solidFill>
                <a:latin typeface="微软雅黑 Light" panose="020B0502040204020203" pitchFamily="34" charset="-122"/>
                <a:ea typeface="微软雅黑 Light" panose="020B0502040204020203" pitchFamily="34" charset="-122"/>
              </a:rPr>
              <a:t>DEC</a:t>
            </a:r>
            <a:r>
              <a:rPr lang="zh-CN" altLang="en-US" b="1" dirty="0">
                <a:solidFill>
                  <a:srgbClr val="002060"/>
                </a:solidFill>
                <a:latin typeface="微软雅黑 Light" panose="020B0502040204020203" pitchFamily="34" charset="-122"/>
                <a:ea typeface="微软雅黑 Light" panose="020B0502040204020203" pitchFamily="34" charset="-122"/>
              </a:rPr>
              <a:t>的</a:t>
            </a:r>
            <a:r>
              <a:rPr lang="en-US" altLang="zh-CN" b="1" dirty="0">
                <a:solidFill>
                  <a:srgbClr val="002060"/>
                </a:solidFill>
                <a:latin typeface="微软雅黑 Light" panose="020B0502040204020203" pitchFamily="34" charset="-122"/>
                <a:ea typeface="微软雅黑 Light" panose="020B0502040204020203" pitchFamily="34" charset="-122"/>
              </a:rPr>
              <a:t>VAX</a:t>
            </a:r>
            <a:r>
              <a:rPr lang="zh-CN" altLang="en-US" b="1" dirty="0">
                <a:solidFill>
                  <a:srgbClr val="002060"/>
                </a:solidFill>
                <a:latin typeface="微软雅黑 Light" panose="020B0502040204020203" pitchFamily="34" charset="-122"/>
                <a:ea typeface="微软雅黑 Light" panose="020B0502040204020203" pitchFamily="34" charset="-122"/>
              </a:rPr>
              <a:t>系列计算机时自动配置零部件，有文献说每年能为公司节省约</a:t>
            </a:r>
            <a:r>
              <a:rPr lang="en-US" altLang="zh-CN" b="1" dirty="0">
                <a:solidFill>
                  <a:srgbClr val="002060"/>
                </a:solidFill>
                <a:latin typeface="微软雅黑 Light" panose="020B0502040204020203" pitchFamily="34" charset="-122"/>
                <a:ea typeface="微软雅黑 Light" panose="020B0502040204020203" pitchFamily="34" charset="-122"/>
              </a:rPr>
              <a:t>4000</a:t>
            </a:r>
            <a:r>
              <a:rPr lang="zh-CN" altLang="en-US" b="1" dirty="0">
                <a:solidFill>
                  <a:srgbClr val="002060"/>
                </a:solidFill>
                <a:latin typeface="微软雅黑 Light" panose="020B0502040204020203" pitchFamily="34" charset="-122"/>
                <a:ea typeface="微软雅黑 Light" panose="020B0502040204020203" pitchFamily="34" charset="-122"/>
              </a:rPr>
              <a:t>万美元。</a:t>
            </a:r>
            <a:endParaRPr lang="en-US" altLang="zh-CN" b="1" dirty="0">
              <a:solidFill>
                <a:srgbClr val="002060"/>
              </a:solidFill>
              <a:latin typeface="微软雅黑 Light" panose="020B0502040204020203" pitchFamily="34" charset="-122"/>
              <a:ea typeface="微软雅黑 Light" panose="020B0502040204020203" pitchFamily="34" charset="-122"/>
            </a:endParaRPr>
          </a:p>
          <a:p>
            <a:pPr marL="828000" lvl="1" indent="-360000" algn="just">
              <a:lnSpc>
                <a:spcPct val="114000"/>
              </a:lnSpc>
              <a:buFont typeface="Wingdings" panose="05000000000000000000" pitchFamily="2" charset="2"/>
              <a:buChar char="Ø"/>
            </a:pPr>
            <a:r>
              <a:rPr lang="zh-CN" altLang="en-US" b="1" dirty="0">
                <a:solidFill>
                  <a:srgbClr val="002060"/>
                </a:solidFill>
                <a:latin typeface="微软雅黑 Light" panose="020B0502040204020203" pitchFamily="34" charset="-122"/>
                <a:ea typeface="微软雅黑 Light" panose="020B0502040204020203" pitchFamily="34" charset="-122"/>
              </a:rPr>
              <a:t>由于</a:t>
            </a:r>
            <a:r>
              <a:rPr lang="zh-CN" altLang="en-US" b="1" dirty="0">
                <a:solidFill>
                  <a:srgbClr val="C00000"/>
                </a:solidFill>
                <a:latin typeface="微软雅黑 Light" panose="020B0502040204020203" pitchFamily="34" charset="-122"/>
                <a:ea typeface="微软雅黑 Light" panose="020B0502040204020203" pitchFamily="34" charset="-122"/>
              </a:rPr>
              <a:t>知识获取</a:t>
            </a:r>
            <a:r>
              <a:rPr lang="zh-CN" altLang="en-US" b="1" dirty="0">
                <a:solidFill>
                  <a:srgbClr val="002060"/>
                </a:solidFill>
                <a:latin typeface="微软雅黑 Light" panose="020B0502040204020203" pitchFamily="34" charset="-122"/>
                <a:ea typeface="微软雅黑 Light" panose="020B0502040204020203" pitchFamily="34" charset="-122"/>
              </a:rPr>
              <a:t>、</a:t>
            </a:r>
            <a:r>
              <a:rPr lang="zh-CN" altLang="en-US" b="1" dirty="0">
                <a:solidFill>
                  <a:srgbClr val="C00000"/>
                </a:solidFill>
                <a:latin typeface="微软雅黑 Light" panose="020B0502040204020203" pitchFamily="34" charset="-122"/>
                <a:ea typeface="微软雅黑 Light" panose="020B0502040204020203" pitchFamily="34" charset="-122"/>
              </a:rPr>
              <a:t>知识表示</a:t>
            </a:r>
            <a:r>
              <a:rPr lang="zh-CN" altLang="en-US" b="1" dirty="0">
                <a:solidFill>
                  <a:srgbClr val="002060"/>
                </a:solidFill>
                <a:latin typeface="微软雅黑 Light" panose="020B0502040204020203" pitchFamily="34" charset="-122"/>
                <a:ea typeface="微软雅黑 Light" panose="020B0502040204020203" pitchFamily="34" charset="-122"/>
              </a:rPr>
              <a:t>以及</a:t>
            </a:r>
            <a:r>
              <a:rPr lang="zh-CN" altLang="en-US" b="1" dirty="0">
                <a:solidFill>
                  <a:srgbClr val="C00000"/>
                </a:solidFill>
                <a:latin typeface="微软雅黑 Light" panose="020B0502040204020203" pitchFamily="34" charset="-122"/>
                <a:ea typeface="微软雅黑 Light" panose="020B0502040204020203" pitchFamily="34" charset="-122"/>
              </a:rPr>
              <a:t>基于知识的推理机制</a:t>
            </a:r>
            <a:r>
              <a:rPr lang="zh-CN" altLang="en-US" b="1" dirty="0">
                <a:solidFill>
                  <a:srgbClr val="002060"/>
                </a:solidFill>
                <a:latin typeface="微软雅黑 Light" panose="020B0502040204020203" pitchFamily="34" charset="-122"/>
                <a:ea typeface="微软雅黑 Light" panose="020B0502040204020203" pitchFamily="34" charset="-122"/>
              </a:rPr>
              <a:t>等问题没有得到有效解决，即以人工方式把知识（规则）总结出来存入计算机并教给计算机使用是困难的，专家系统在取得了一些初步成效后，性能无法进一步提升，</a:t>
            </a:r>
            <a:r>
              <a:rPr lang="zh-CN" altLang="en-US" b="1" dirty="0">
                <a:solidFill>
                  <a:schemeClr val="tx1">
                    <a:lumMod val="65000"/>
                    <a:lumOff val="35000"/>
                  </a:schemeClr>
                </a:solidFill>
                <a:latin typeface="微软雅黑 Light" panose="020B0502040204020203" pitchFamily="34" charset="-122"/>
                <a:ea typeface="微软雅黑 Light" panose="020B0502040204020203" pitchFamily="34" charset="-122"/>
              </a:rPr>
              <a:t>到</a:t>
            </a:r>
            <a:r>
              <a:rPr lang="en-US" altLang="zh-CN" b="1" dirty="0">
                <a:solidFill>
                  <a:schemeClr val="tx1">
                    <a:lumMod val="65000"/>
                    <a:lumOff val="35000"/>
                  </a:schemeClr>
                </a:solidFill>
                <a:latin typeface="微软雅黑 Light" panose="020B0502040204020203" pitchFamily="34" charset="-122"/>
                <a:ea typeface="微软雅黑 Light" panose="020B0502040204020203" pitchFamily="34" charset="-122"/>
              </a:rPr>
              <a:t>20</a:t>
            </a:r>
            <a:r>
              <a:rPr lang="zh-CN" altLang="en-US" b="1" dirty="0">
                <a:solidFill>
                  <a:schemeClr val="tx1">
                    <a:lumMod val="65000"/>
                    <a:lumOff val="35000"/>
                  </a:schemeClr>
                </a:solidFill>
                <a:latin typeface="微软雅黑 Light" panose="020B0502040204020203" pitchFamily="34" charset="-122"/>
                <a:ea typeface="微软雅黑 Light" panose="020B0502040204020203" pitchFamily="34" charset="-122"/>
              </a:rPr>
              <a:t>世纪</a:t>
            </a:r>
            <a:r>
              <a:rPr lang="en-US" altLang="zh-CN" b="1" dirty="0">
                <a:solidFill>
                  <a:schemeClr val="tx1">
                    <a:lumMod val="65000"/>
                    <a:lumOff val="35000"/>
                  </a:schemeClr>
                </a:solidFill>
                <a:latin typeface="微软雅黑 Light" panose="020B0502040204020203" pitchFamily="34" charset="-122"/>
                <a:ea typeface="微软雅黑 Light" panose="020B0502040204020203" pitchFamily="34" charset="-122"/>
              </a:rPr>
              <a:t>80</a:t>
            </a:r>
            <a:r>
              <a:rPr lang="zh-CN" altLang="en-US" b="1" dirty="0">
                <a:solidFill>
                  <a:schemeClr val="tx1">
                    <a:lumMod val="65000"/>
                    <a:lumOff val="35000"/>
                  </a:schemeClr>
                </a:solidFill>
                <a:latin typeface="微软雅黑 Light" panose="020B0502040204020203" pitchFamily="34" charset="-122"/>
                <a:ea typeface="微软雅黑 Light" panose="020B0502040204020203" pitchFamily="34" charset="-122"/>
              </a:rPr>
              <a:t>年代末，人工智能再次进入发展的低谷</a:t>
            </a:r>
            <a:r>
              <a:rPr lang="zh-CN" altLang="en-US" b="1" dirty="0">
                <a:solidFill>
                  <a:srgbClr val="002060"/>
                </a:solidFill>
                <a:latin typeface="微软雅黑 Light" panose="020B0502040204020203" pitchFamily="34" charset="-122"/>
                <a:ea typeface="微软雅黑 Light" panose="020B0502040204020203" pitchFamily="34" charset="-122"/>
              </a:rPr>
              <a:t>。</a:t>
            </a:r>
          </a:p>
        </p:txBody>
      </p:sp>
    </p:spTree>
    <p:custDataLst>
      <p:tags r:id="rId1"/>
    </p:custDataLst>
    <p:extLst>
      <p:ext uri="{BB962C8B-B14F-4D97-AF65-F5344CB8AC3E}">
        <p14:creationId xmlns:p14="http://schemas.microsoft.com/office/powerpoint/2010/main" val="2278556443"/>
      </p:ext>
    </p:extLst>
  </p:cSld>
  <p:clrMapOvr>
    <a:masterClrMapping/>
  </p:clrMapOvr>
  <mc:AlternateContent xmlns:mc="http://schemas.openxmlformats.org/markup-compatibility/2006" xmlns:p14="http://schemas.microsoft.com/office/powerpoint/2010/main">
    <mc:Choice Requires="p14">
      <p:transition spd="slow" p14:dur="2000" advTm="45804"/>
    </mc:Choice>
    <mc:Fallback xmlns="">
      <p:transition spd="slow" advTm="4580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3"/>
          <p:cNvSpPr>
            <a:spLocks noGrp="1" noChangeArrowheads="1"/>
          </p:cNvSpPr>
          <p:nvPr>
            <p:ph type="body" sz="half" idx="1"/>
          </p:nvPr>
        </p:nvSpPr>
        <p:spPr>
          <a:xfrm>
            <a:off x="627352" y="537665"/>
            <a:ext cx="7956550" cy="752475"/>
          </a:xfrm>
        </p:spPr>
        <p:txBody>
          <a:bodyPr>
            <a:noAutofit/>
          </a:bodyPr>
          <a:lstStyle/>
          <a:p>
            <a:pPr marL="0" indent="0">
              <a:lnSpc>
                <a:spcPct val="100000"/>
              </a:lnSpc>
              <a:spcBef>
                <a:spcPts val="0"/>
              </a:spcBef>
              <a:buNone/>
            </a:pPr>
            <a:r>
              <a:rPr lang="zh-CN" altLang="en-US" sz="4000" b="1" spc="300" dirty="0">
                <a:solidFill>
                  <a:srgbClr val="002060"/>
                </a:solidFill>
                <a:latin typeface="微软雅黑 Light" panose="020B0502040204020203" pitchFamily="34" charset="-122"/>
                <a:ea typeface="微软雅黑 Light" panose="020B0502040204020203" pitchFamily="34" charset="-122"/>
                <a:cs typeface="+mj-cs"/>
              </a:rPr>
              <a:t>人工智能的发展</a:t>
            </a:r>
            <a:endParaRPr lang="zh-CN" altLang="en-US" sz="4000" b="1" spc="300" dirty="0">
              <a:solidFill>
                <a:srgbClr val="002060"/>
              </a:solidFill>
              <a:latin typeface="微软雅黑 Light" panose="020B0502040204020203" pitchFamily="34" charset="-122"/>
              <a:ea typeface="微软雅黑 Light" panose="020B0502040204020203" pitchFamily="34" charset="-122"/>
            </a:endParaRPr>
          </a:p>
        </p:txBody>
      </p:sp>
      <p:sp>
        <p:nvSpPr>
          <p:cNvPr id="4" name="Text Box 5"/>
          <p:cNvSpPr txBox="1">
            <a:spLocks noChangeArrowheads="1"/>
          </p:cNvSpPr>
          <p:nvPr/>
        </p:nvSpPr>
        <p:spPr bwMode="auto">
          <a:xfrm>
            <a:off x="722978" y="1290140"/>
            <a:ext cx="10841670" cy="4885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lvl1pPr indent="93663">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marL="396000" lvl="0" indent="-396000" algn="just">
              <a:lnSpc>
                <a:spcPct val="114000"/>
              </a:lnSpc>
              <a:spcBef>
                <a:spcPts val="0"/>
              </a:spcBef>
              <a:buClrTx/>
              <a:buFont typeface="Wingdings" panose="05000000000000000000" pitchFamily="2" charset="2"/>
              <a:buChar char="Ø"/>
            </a:pPr>
            <a:r>
              <a:rPr lang="zh-CN" altLang="en-US" sz="3000" b="1" dirty="0">
                <a:solidFill>
                  <a:srgbClr val="002060"/>
                </a:solidFill>
                <a:latin typeface="微软雅黑 Light" panose="020B0502040204020203" pitchFamily="34" charset="-122"/>
                <a:ea typeface="微软雅黑 Light" panose="020B0502040204020203" pitchFamily="34" charset="-122"/>
              </a:rPr>
              <a:t>第三个快速发展时期</a:t>
            </a:r>
            <a:r>
              <a:rPr lang="en-US" altLang="zh-CN" sz="3000" b="1" dirty="0">
                <a:solidFill>
                  <a:srgbClr val="002060"/>
                </a:solidFill>
                <a:latin typeface="微软雅黑 Light" panose="020B0502040204020203" pitchFamily="34" charset="-122"/>
                <a:ea typeface="微软雅黑 Light" panose="020B0502040204020203" pitchFamily="34" charset="-122"/>
              </a:rPr>
              <a:t>—</a:t>
            </a:r>
            <a:r>
              <a:rPr lang="zh-CN" altLang="en-US" sz="3000" b="1" dirty="0">
                <a:solidFill>
                  <a:srgbClr val="002060"/>
                </a:solidFill>
                <a:latin typeface="微软雅黑 Light" panose="020B0502040204020203" pitchFamily="34" charset="-122"/>
                <a:ea typeface="微软雅黑 Light" panose="020B0502040204020203" pitchFamily="34" charset="-122"/>
              </a:rPr>
              <a:t>学习期</a:t>
            </a:r>
          </a:p>
          <a:p>
            <a:pPr marL="828000" lvl="1" indent="-360000" algn="just">
              <a:lnSpc>
                <a:spcPct val="114000"/>
              </a:lnSpc>
              <a:spcBef>
                <a:spcPts val="600"/>
              </a:spcBef>
              <a:buFont typeface="Wingdings" panose="05000000000000000000" pitchFamily="2" charset="2"/>
              <a:buChar char="Ø"/>
            </a:pPr>
            <a:r>
              <a:rPr lang="zh-CN" altLang="en-US" b="1" dirty="0">
                <a:solidFill>
                  <a:srgbClr val="002060"/>
                </a:solidFill>
                <a:latin typeface="微软雅黑 Light" panose="020B0502040204020203" pitchFamily="34" charset="-122"/>
                <a:ea typeface="微软雅黑 Light" panose="020B0502040204020203" pitchFamily="34" charset="-122"/>
              </a:rPr>
              <a:t>人工智能的第三个快速发展期开始于</a:t>
            </a:r>
            <a:r>
              <a:rPr lang="en-US" altLang="zh-CN" b="1" dirty="0">
                <a:solidFill>
                  <a:srgbClr val="002060"/>
                </a:solidFill>
                <a:latin typeface="微软雅黑 Light" panose="020B0502040204020203" pitchFamily="34" charset="-122"/>
                <a:ea typeface="微软雅黑 Light" panose="020B0502040204020203" pitchFamily="34" charset="-122"/>
              </a:rPr>
              <a:t>21</a:t>
            </a:r>
            <a:r>
              <a:rPr lang="zh-CN" altLang="en-US" b="1" dirty="0">
                <a:solidFill>
                  <a:srgbClr val="002060"/>
                </a:solidFill>
                <a:latin typeface="微软雅黑 Light" panose="020B0502040204020203" pitchFamily="34" charset="-122"/>
                <a:ea typeface="微软雅黑 Light" panose="020B0502040204020203" pitchFamily="34" charset="-122"/>
              </a:rPr>
              <a:t>世纪初，人工智能进入“</a:t>
            </a:r>
            <a:r>
              <a:rPr lang="zh-CN" altLang="en-US" b="1" dirty="0">
                <a:solidFill>
                  <a:srgbClr val="C00000"/>
                </a:solidFill>
                <a:latin typeface="微软雅黑 Light" panose="020B0502040204020203" pitchFamily="34" charset="-122"/>
                <a:ea typeface="微软雅黑 Light" panose="020B0502040204020203" pitchFamily="34" charset="-122"/>
              </a:rPr>
              <a:t>学习期</a:t>
            </a:r>
            <a:r>
              <a:rPr lang="zh-CN" altLang="en-US" b="1" dirty="0">
                <a:solidFill>
                  <a:srgbClr val="002060"/>
                </a:solidFill>
                <a:latin typeface="微软雅黑 Light" panose="020B0502040204020203" pitchFamily="34" charset="-122"/>
                <a:ea typeface="微软雅黑 Light" panose="020B0502040204020203" pitchFamily="34" charset="-122"/>
              </a:rPr>
              <a:t>”（</a:t>
            </a:r>
            <a:r>
              <a:rPr lang="zh-CN" altLang="en-US" b="1" dirty="0">
                <a:solidFill>
                  <a:srgbClr val="C00000"/>
                </a:solidFill>
                <a:latin typeface="微软雅黑 Light" panose="020B0502040204020203" pitchFamily="34" charset="-122"/>
                <a:ea typeface="微软雅黑 Light" panose="020B0502040204020203" pitchFamily="34" charset="-122"/>
              </a:rPr>
              <a:t>让机器自己学习</a:t>
            </a:r>
            <a:r>
              <a:rPr lang="zh-CN" altLang="en-US" b="1" dirty="0">
                <a:solidFill>
                  <a:srgbClr val="002060"/>
                </a:solidFill>
                <a:latin typeface="微软雅黑 Light" panose="020B0502040204020203" pitchFamily="34" charset="-122"/>
                <a:ea typeface="微软雅黑 Light" panose="020B0502040204020203" pitchFamily="34" charset="-122"/>
              </a:rPr>
              <a:t>），这一时期</a:t>
            </a:r>
            <a:r>
              <a:rPr lang="zh-CN" altLang="en-US" b="1" dirty="0">
                <a:solidFill>
                  <a:srgbClr val="C00000"/>
                </a:solidFill>
                <a:latin typeface="微软雅黑 Light" panose="020B0502040204020203" pitchFamily="34" charset="-122"/>
                <a:ea typeface="微软雅黑 Light" panose="020B0502040204020203" pitchFamily="34" charset="-122"/>
              </a:rPr>
              <a:t>深度学习模型</a:t>
            </a:r>
            <a:r>
              <a:rPr lang="zh-CN" altLang="en-US" b="1" dirty="0">
                <a:solidFill>
                  <a:srgbClr val="002060"/>
                </a:solidFill>
                <a:latin typeface="微软雅黑 Light" panose="020B0502040204020203" pitchFamily="34" charset="-122"/>
                <a:ea typeface="微软雅黑 Light" panose="020B0502040204020203" pitchFamily="34" charset="-122"/>
              </a:rPr>
              <a:t>取得重大突破，得到快速发展并应用于多个领域。</a:t>
            </a:r>
          </a:p>
          <a:p>
            <a:pPr marL="828000" lvl="1" indent="-360000" algn="just">
              <a:lnSpc>
                <a:spcPct val="114000"/>
              </a:lnSpc>
              <a:spcBef>
                <a:spcPts val="600"/>
              </a:spcBef>
              <a:buFont typeface="Wingdings" panose="05000000000000000000" pitchFamily="2" charset="2"/>
              <a:buChar char="Ø"/>
            </a:pPr>
            <a:r>
              <a:rPr lang="zh-CN" altLang="en-US" b="1" dirty="0">
                <a:solidFill>
                  <a:srgbClr val="002060"/>
                </a:solidFill>
                <a:latin typeface="微软雅黑 Light" panose="020B0502040204020203" pitchFamily="34" charset="-122"/>
                <a:ea typeface="微软雅黑 Light" panose="020B0502040204020203" pitchFamily="34" charset="-122"/>
              </a:rPr>
              <a:t>深度学习模型就是</a:t>
            </a:r>
            <a:r>
              <a:rPr lang="zh-CN" altLang="en-US" b="1" dirty="0">
                <a:solidFill>
                  <a:srgbClr val="00B050"/>
                </a:solidFill>
                <a:latin typeface="微软雅黑 Light" panose="020B0502040204020203" pitchFamily="34" charset="-122"/>
                <a:ea typeface="微软雅黑 Light" panose="020B0502040204020203" pitchFamily="34" charset="-122"/>
              </a:rPr>
              <a:t>多层的人工智神经网络</a:t>
            </a:r>
            <a:r>
              <a:rPr lang="zh-CN" altLang="en-US" b="1" dirty="0">
                <a:solidFill>
                  <a:srgbClr val="002060"/>
                </a:solidFill>
                <a:latin typeface="微软雅黑 Light" panose="020B0502040204020203" pitchFamily="34" charset="-122"/>
                <a:ea typeface="微软雅黑 Light" panose="020B0502040204020203" pitchFamily="34" charset="-122"/>
              </a:rPr>
              <a:t>。</a:t>
            </a:r>
          </a:p>
          <a:p>
            <a:pPr marL="828000" lvl="1" indent="-360000" algn="just">
              <a:lnSpc>
                <a:spcPct val="114000"/>
              </a:lnSpc>
              <a:spcBef>
                <a:spcPts val="600"/>
              </a:spcBef>
              <a:buFont typeface="Wingdings" panose="05000000000000000000" pitchFamily="2" charset="2"/>
              <a:buChar char="Ø"/>
            </a:pPr>
            <a:r>
              <a:rPr lang="zh-CN" altLang="en-US" b="1" dirty="0">
                <a:solidFill>
                  <a:srgbClr val="002060"/>
                </a:solidFill>
                <a:latin typeface="微软雅黑 Light" panose="020B0502040204020203" pitchFamily="34" charset="-122"/>
                <a:ea typeface="微软雅黑 Light" panose="020B0502040204020203" pitchFamily="34" charset="-122"/>
              </a:rPr>
              <a:t>人工神经网络起源于</a:t>
            </a:r>
            <a:r>
              <a:rPr lang="en-US" altLang="zh-CN" b="1" dirty="0">
                <a:solidFill>
                  <a:srgbClr val="002060"/>
                </a:solidFill>
                <a:latin typeface="微软雅黑 Light" panose="020B0502040204020203" pitchFamily="34" charset="-122"/>
                <a:ea typeface="微软雅黑 Light" panose="020B0502040204020203" pitchFamily="34" charset="-122"/>
              </a:rPr>
              <a:t>1943</a:t>
            </a:r>
            <a:r>
              <a:rPr lang="zh-CN" altLang="en-US" b="1" dirty="0">
                <a:solidFill>
                  <a:srgbClr val="002060"/>
                </a:solidFill>
                <a:latin typeface="微软雅黑 Light" panose="020B0502040204020203" pitchFamily="34" charset="-122"/>
                <a:ea typeface="微软雅黑 Light" panose="020B0502040204020203" pitchFamily="34" charset="-122"/>
              </a:rPr>
              <a:t>年美国神经心理学家麦卡洛克和数学家皮茨合作发表的论文</a:t>
            </a:r>
            <a:r>
              <a:rPr lang="en-US" altLang="zh-CN" b="1" dirty="0">
                <a:solidFill>
                  <a:srgbClr val="C00000"/>
                </a:solidFill>
                <a:latin typeface="微软雅黑 Light" panose="020B0502040204020203" pitchFamily="34" charset="-122"/>
                <a:ea typeface="微软雅黑 Light" panose="020B0502040204020203" pitchFamily="34" charset="-122"/>
              </a:rPr>
              <a:t>《</a:t>
            </a:r>
            <a:r>
              <a:rPr lang="zh-CN" altLang="en-US" b="1" dirty="0">
                <a:solidFill>
                  <a:srgbClr val="C00000"/>
                </a:solidFill>
                <a:latin typeface="微软雅黑 Light" panose="020B0502040204020203" pitchFamily="34" charset="-122"/>
                <a:ea typeface="微软雅黑 Light" panose="020B0502040204020203" pitchFamily="34" charset="-122"/>
              </a:rPr>
              <a:t>神经活动中内在思想的逻辑计算</a:t>
            </a:r>
            <a:r>
              <a:rPr lang="en-US" altLang="zh-CN" b="1" dirty="0">
                <a:solidFill>
                  <a:srgbClr val="C00000"/>
                </a:solidFill>
                <a:latin typeface="微软雅黑 Light" panose="020B0502040204020203" pitchFamily="34" charset="-122"/>
                <a:ea typeface="微软雅黑 Light" panose="020B0502040204020203" pitchFamily="34" charset="-122"/>
              </a:rPr>
              <a:t>》</a:t>
            </a:r>
            <a:r>
              <a:rPr lang="zh-CN" altLang="en-US" b="1" dirty="0">
                <a:solidFill>
                  <a:srgbClr val="002060"/>
                </a:solidFill>
                <a:latin typeface="微软雅黑 Light" panose="020B0502040204020203" pitchFamily="34" charset="-122"/>
                <a:ea typeface="微软雅黑 Light" panose="020B0502040204020203" pitchFamily="34" charset="-122"/>
              </a:rPr>
              <a:t>，论文的核心内容是用数学模型来描述人脑的神经活动。论文中提出的神经元数学模型（</a:t>
            </a:r>
            <a:r>
              <a:rPr lang="en-US" altLang="zh-CN" b="1" dirty="0">
                <a:solidFill>
                  <a:srgbClr val="002060"/>
                </a:solidFill>
                <a:latin typeface="微软雅黑 Light" panose="020B0502040204020203" pitchFamily="34" charset="-122"/>
                <a:ea typeface="微软雅黑 Light" panose="020B0502040204020203" pitchFamily="34" charset="-122"/>
              </a:rPr>
              <a:t>M-P</a:t>
            </a:r>
            <a:r>
              <a:rPr lang="zh-CN" altLang="en-US" b="1" dirty="0">
                <a:solidFill>
                  <a:srgbClr val="002060"/>
                </a:solidFill>
                <a:latin typeface="微软雅黑 Light" panose="020B0502040204020203" pitchFamily="34" charset="-122"/>
                <a:ea typeface="微软雅黑 Light" panose="020B0502040204020203" pitchFamily="34" charset="-122"/>
              </a:rPr>
              <a:t>模型）奠定了人工神经网络研究的基础。</a:t>
            </a:r>
          </a:p>
        </p:txBody>
      </p:sp>
    </p:spTree>
    <p:custDataLst>
      <p:tags r:id="rId1"/>
    </p:custDataLst>
    <p:extLst>
      <p:ext uri="{BB962C8B-B14F-4D97-AF65-F5344CB8AC3E}">
        <p14:creationId xmlns:p14="http://schemas.microsoft.com/office/powerpoint/2010/main" val="1956088020"/>
      </p:ext>
    </p:extLst>
  </p:cSld>
  <p:clrMapOvr>
    <a:masterClrMapping/>
  </p:clrMapOvr>
  <mc:AlternateContent xmlns:mc="http://schemas.openxmlformats.org/markup-compatibility/2006" xmlns:p14="http://schemas.microsoft.com/office/powerpoint/2010/main">
    <mc:Choice Requires="p14">
      <p:transition spd="slow" p14:dur="2000" advTm="45804"/>
    </mc:Choice>
    <mc:Fallback xmlns="">
      <p:transition spd="slow" advTm="4580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3"/>
          <p:cNvSpPr>
            <a:spLocks noGrp="1" noChangeArrowheads="1"/>
          </p:cNvSpPr>
          <p:nvPr>
            <p:ph type="body" sz="half" idx="1"/>
          </p:nvPr>
        </p:nvSpPr>
        <p:spPr>
          <a:xfrm>
            <a:off x="627352" y="537665"/>
            <a:ext cx="7956550" cy="752475"/>
          </a:xfrm>
        </p:spPr>
        <p:txBody>
          <a:bodyPr>
            <a:noAutofit/>
          </a:bodyPr>
          <a:lstStyle/>
          <a:p>
            <a:pPr marL="0" indent="0">
              <a:lnSpc>
                <a:spcPct val="100000"/>
              </a:lnSpc>
              <a:spcBef>
                <a:spcPts val="0"/>
              </a:spcBef>
              <a:buNone/>
            </a:pPr>
            <a:r>
              <a:rPr lang="zh-CN" altLang="en-US" sz="4000" b="1" spc="300" dirty="0">
                <a:solidFill>
                  <a:srgbClr val="002060"/>
                </a:solidFill>
                <a:latin typeface="微软雅黑 Light" panose="020B0502040204020203" pitchFamily="34" charset="-122"/>
                <a:ea typeface="微软雅黑 Light" panose="020B0502040204020203" pitchFamily="34" charset="-122"/>
                <a:cs typeface="+mj-cs"/>
              </a:rPr>
              <a:t>人工智能的发展</a:t>
            </a:r>
            <a:endParaRPr lang="zh-CN" altLang="en-US" sz="4000" b="1" spc="300" dirty="0">
              <a:solidFill>
                <a:srgbClr val="002060"/>
              </a:solidFill>
              <a:latin typeface="微软雅黑 Light" panose="020B0502040204020203" pitchFamily="34" charset="-122"/>
              <a:ea typeface="微软雅黑 Light" panose="020B0502040204020203" pitchFamily="34" charset="-122"/>
            </a:endParaRPr>
          </a:p>
        </p:txBody>
      </p:sp>
      <p:sp>
        <p:nvSpPr>
          <p:cNvPr id="4" name="Text Box 5"/>
          <p:cNvSpPr txBox="1">
            <a:spLocks noChangeArrowheads="1"/>
          </p:cNvSpPr>
          <p:nvPr/>
        </p:nvSpPr>
        <p:spPr bwMode="auto">
          <a:xfrm>
            <a:off x="675165" y="1434675"/>
            <a:ext cx="10841670" cy="4885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lvl1pPr indent="93663">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marL="396000" lvl="0" indent="-396000" algn="just">
              <a:lnSpc>
                <a:spcPct val="114000"/>
              </a:lnSpc>
              <a:spcBef>
                <a:spcPts val="0"/>
              </a:spcBef>
              <a:buClrTx/>
              <a:buFont typeface="Wingdings" panose="05000000000000000000" pitchFamily="2" charset="2"/>
              <a:buChar char="Ø"/>
            </a:pPr>
            <a:r>
              <a:rPr lang="zh-CN" altLang="en-US" sz="3000" b="1" dirty="0">
                <a:solidFill>
                  <a:srgbClr val="002060"/>
                </a:solidFill>
                <a:latin typeface="微软雅黑 Light" panose="020B0502040204020203" pitchFamily="34" charset="-122"/>
                <a:ea typeface="微软雅黑 Light" panose="020B0502040204020203" pitchFamily="34" charset="-122"/>
              </a:rPr>
              <a:t>第三个快速发展时期</a:t>
            </a:r>
            <a:r>
              <a:rPr lang="en-US" altLang="zh-CN" sz="3000" b="1" dirty="0">
                <a:solidFill>
                  <a:srgbClr val="002060"/>
                </a:solidFill>
                <a:latin typeface="微软雅黑 Light" panose="020B0502040204020203" pitchFamily="34" charset="-122"/>
                <a:ea typeface="微软雅黑 Light" panose="020B0502040204020203" pitchFamily="34" charset="-122"/>
              </a:rPr>
              <a:t>—</a:t>
            </a:r>
            <a:r>
              <a:rPr lang="zh-CN" altLang="en-US" sz="3000" b="1" dirty="0">
                <a:solidFill>
                  <a:srgbClr val="002060"/>
                </a:solidFill>
                <a:latin typeface="微软雅黑 Light" panose="020B0502040204020203" pitchFamily="34" charset="-122"/>
                <a:ea typeface="微软雅黑 Light" panose="020B0502040204020203" pitchFamily="34" charset="-122"/>
              </a:rPr>
              <a:t>学习期</a:t>
            </a:r>
          </a:p>
          <a:p>
            <a:pPr marL="828000" lvl="1" indent="-360000" algn="just">
              <a:lnSpc>
                <a:spcPct val="114000"/>
              </a:lnSpc>
              <a:spcBef>
                <a:spcPts val="600"/>
              </a:spcBef>
              <a:buFont typeface="Wingdings" panose="05000000000000000000" pitchFamily="2" charset="2"/>
              <a:buChar char="Ø"/>
            </a:pPr>
            <a:r>
              <a:rPr lang="en-US" altLang="zh-CN" b="1" dirty="0">
                <a:solidFill>
                  <a:srgbClr val="002060"/>
                </a:solidFill>
                <a:latin typeface="微软雅黑 Light" panose="020B0502040204020203" pitchFamily="34" charset="-122"/>
                <a:ea typeface="微软雅黑 Light" panose="020B0502040204020203" pitchFamily="34" charset="-122"/>
              </a:rPr>
              <a:t>1957</a:t>
            </a:r>
            <a:r>
              <a:rPr lang="zh-CN" altLang="en-US" b="1" dirty="0">
                <a:solidFill>
                  <a:srgbClr val="002060"/>
                </a:solidFill>
                <a:latin typeface="微软雅黑 Light" panose="020B0502040204020203" pitchFamily="34" charset="-122"/>
                <a:ea typeface="微软雅黑 Light" panose="020B0502040204020203" pitchFamily="34" charset="-122"/>
              </a:rPr>
              <a:t>年，美国康奈尔大学心理学教授罗森布拉特在</a:t>
            </a:r>
            <a:r>
              <a:rPr lang="en-US" altLang="zh-CN" b="1" dirty="0">
                <a:solidFill>
                  <a:srgbClr val="002060"/>
                </a:solidFill>
                <a:latin typeface="微软雅黑 Light" panose="020B0502040204020203" pitchFamily="34" charset="-122"/>
                <a:ea typeface="微软雅黑 Light" panose="020B0502040204020203" pitchFamily="34" charset="-122"/>
              </a:rPr>
              <a:t>M-P</a:t>
            </a:r>
            <a:r>
              <a:rPr lang="zh-CN" altLang="en-US" b="1" dirty="0">
                <a:solidFill>
                  <a:srgbClr val="002060"/>
                </a:solidFill>
                <a:latin typeface="微软雅黑 Light" panose="020B0502040204020203" pitchFamily="34" charset="-122"/>
                <a:ea typeface="微软雅黑 Light" panose="020B0502040204020203" pitchFamily="34" charset="-122"/>
              </a:rPr>
              <a:t>模型的基础上，在计算机上模拟实现了一个他自己称之为“</a:t>
            </a:r>
            <a:r>
              <a:rPr lang="zh-CN" altLang="en-US" b="1" dirty="0">
                <a:solidFill>
                  <a:srgbClr val="C00000"/>
                </a:solidFill>
                <a:latin typeface="微软雅黑 Light" panose="020B0502040204020203" pitchFamily="34" charset="-122"/>
                <a:ea typeface="微软雅黑 Light" panose="020B0502040204020203" pitchFamily="34" charset="-122"/>
              </a:rPr>
              <a:t>感知器</a:t>
            </a:r>
            <a:r>
              <a:rPr lang="zh-CN" altLang="en-US" b="1" dirty="0">
                <a:solidFill>
                  <a:srgbClr val="002060"/>
                </a:solidFill>
                <a:latin typeface="微软雅黑 Light" panose="020B0502040204020203" pitchFamily="34" charset="-122"/>
                <a:ea typeface="微软雅黑 Light" panose="020B0502040204020203" pitchFamily="34" charset="-122"/>
              </a:rPr>
              <a:t>”的神经网络模型，这个模型可以完成图片分类等简单的视觉处理任务。</a:t>
            </a:r>
            <a:endParaRPr lang="en-US" altLang="zh-CN" b="1" dirty="0">
              <a:solidFill>
                <a:srgbClr val="002060"/>
              </a:solidFill>
              <a:latin typeface="微软雅黑 Light" panose="020B0502040204020203" pitchFamily="34" charset="-122"/>
              <a:ea typeface="微软雅黑 Light" panose="020B0502040204020203" pitchFamily="34" charset="-122"/>
            </a:endParaRPr>
          </a:p>
          <a:p>
            <a:pPr marL="828000" lvl="1" indent="-360000" algn="just">
              <a:lnSpc>
                <a:spcPct val="114000"/>
              </a:lnSpc>
              <a:spcBef>
                <a:spcPts val="600"/>
              </a:spcBef>
              <a:buFont typeface="Wingdings" panose="05000000000000000000" pitchFamily="2" charset="2"/>
              <a:buChar char="Ø"/>
            </a:pPr>
            <a:r>
              <a:rPr lang="en-US" altLang="zh-CN" b="1" dirty="0">
                <a:solidFill>
                  <a:srgbClr val="002060"/>
                </a:solidFill>
                <a:latin typeface="微软雅黑 Light" panose="020B0502040204020203" pitchFamily="34" charset="-122"/>
                <a:ea typeface="微软雅黑 Light" panose="020B0502040204020203" pitchFamily="34" charset="-122"/>
              </a:rPr>
              <a:t>1986</a:t>
            </a:r>
            <a:r>
              <a:rPr lang="zh-CN" altLang="en-US" b="1" dirty="0">
                <a:solidFill>
                  <a:srgbClr val="002060"/>
                </a:solidFill>
                <a:latin typeface="微软雅黑 Light" panose="020B0502040204020203" pitchFamily="34" charset="-122"/>
                <a:ea typeface="微软雅黑 Light" panose="020B0502040204020203" pitchFamily="34" charset="-122"/>
              </a:rPr>
              <a:t>年，鲁梅哈特、辛顿、威廉姆斯合作发表了题为</a:t>
            </a:r>
            <a:r>
              <a:rPr lang="en-US" altLang="zh-CN" b="1" dirty="0">
                <a:solidFill>
                  <a:srgbClr val="002060"/>
                </a:solidFill>
                <a:latin typeface="微软雅黑 Light" panose="020B0502040204020203" pitchFamily="34" charset="-122"/>
                <a:ea typeface="微软雅黑 Light" panose="020B0502040204020203" pitchFamily="34" charset="-122"/>
              </a:rPr>
              <a:t>《</a:t>
            </a:r>
            <a:r>
              <a:rPr lang="zh-CN" altLang="en-US" b="1" dirty="0">
                <a:solidFill>
                  <a:srgbClr val="002060"/>
                </a:solidFill>
                <a:latin typeface="微软雅黑 Light" panose="020B0502040204020203" pitchFamily="34" charset="-122"/>
                <a:ea typeface="微软雅黑 Light" panose="020B0502040204020203" pitchFamily="34" charset="-122"/>
              </a:rPr>
              <a:t>通过误差传播学习内部表示</a:t>
            </a:r>
            <a:r>
              <a:rPr lang="en-US" altLang="zh-CN" b="1" dirty="0">
                <a:solidFill>
                  <a:srgbClr val="002060"/>
                </a:solidFill>
                <a:latin typeface="微软雅黑 Light" panose="020B0502040204020203" pitchFamily="34" charset="-122"/>
                <a:ea typeface="微软雅黑 Light" panose="020B0502040204020203" pitchFamily="34" charset="-122"/>
              </a:rPr>
              <a:t>》</a:t>
            </a:r>
            <a:r>
              <a:rPr lang="zh-CN" altLang="en-US" b="1" dirty="0">
                <a:solidFill>
                  <a:srgbClr val="002060"/>
                </a:solidFill>
                <a:latin typeface="微软雅黑 Light" panose="020B0502040204020203" pitchFamily="34" charset="-122"/>
                <a:ea typeface="微软雅黑 Light" panose="020B0502040204020203" pitchFamily="34" charset="-122"/>
              </a:rPr>
              <a:t>和</a:t>
            </a:r>
            <a:r>
              <a:rPr lang="en-US" altLang="zh-CN" b="1" dirty="0">
                <a:solidFill>
                  <a:srgbClr val="002060"/>
                </a:solidFill>
                <a:latin typeface="微软雅黑 Light" panose="020B0502040204020203" pitchFamily="34" charset="-122"/>
                <a:ea typeface="微软雅黑 Light" panose="020B0502040204020203" pitchFamily="34" charset="-122"/>
              </a:rPr>
              <a:t>《</a:t>
            </a:r>
            <a:r>
              <a:rPr lang="zh-CN" altLang="en-US" b="1" dirty="0">
                <a:solidFill>
                  <a:srgbClr val="002060"/>
                </a:solidFill>
                <a:latin typeface="微软雅黑 Light" panose="020B0502040204020203" pitchFamily="34" charset="-122"/>
                <a:ea typeface="微软雅黑 Light" panose="020B0502040204020203" pitchFamily="34" charset="-122"/>
              </a:rPr>
              <a:t>通过</a:t>
            </a:r>
            <a:r>
              <a:rPr lang="zh-CN" altLang="en-US" b="1" dirty="0">
                <a:solidFill>
                  <a:srgbClr val="C00000"/>
                </a:solidFill>
                <a:latin typeface="微软雅黑 Light" panose="020B0502040204020203" pitchFamily="34" charset="-122"/>
                <a:ea typeface="微软雅黑 Light" panose="020B0502040204020203" pitchFamily="34" charset="-122"/>
              </a:rPr>
              <a:t>反向传播</a:t>
            </a:r>
            <a:r>
              <a:rPr lang="zh-CN" altLang="en-US" b="1" dirty="0">
                <a:solidFill>
                  <a:srgbClr val="002060"/>
                </a:solidFill>
                <a:latin typeface="微软雅黑 Light" panose="020B0502040204020203" pitchFamily="34" charset="-122"/>
                <a:ea typeface="微软雅黑 Light" panose="020B0502040204020203" pitchFamily="34" charset="-122"/>
              </a:rPr>
              <a:t>误差学习表示</a:t>
            </a:r>
            <a:r>
              <a:rPr lang="en-US" altLang="zh-CN" b="1" dirty="0">
                <a:solidFill>
                  <a:srgbClr val="002060"/>
                </a:solidFill>
                <a:latin typeface="微软雅黑 Light" panose="020B0502040204020203" pitchFamily="34" charset="-122"/>
                <a:ea typeface="微软雅黑 Light" panose="020B0502040204020203" pitchFamily="34" charset="-122"/>
              </a:rPr>
              <a:t>》</a:t>
            </a:r>
            <a:r>
              <a:rPr lang="zh-CN" altLang="en-US" b="1" dirty="0">
                <a:solidFill>
                  <a:srgbClr val="002060"/>
                </a:solidFill>
                <a:latin typeface="微软雅黑 Light" panose="020B0502040204020203" pitchFamily="34" charset="-122"/>
                <a:ea typeface="微软雅黑 Light" panose="020B0502040204020203" pitchFamily="34" charset="-122"/>
              </a:rPr>
              <a:t>的两篇论文，论文中设计的反向传播（</a:t>
            </a:r>
            <a:r>
              <a:rPr lang="en-US" altLang="zh-CN" b="1" dirty="0">
                <a:solidFill>
                  <a:srgbClr val="002060"/>
                </a:solidFill>
                <a:latin typeface="微软雅黑 Light" panose="020B0502040204020203" pitchFamily="34" charset="-122"/>
                <a:ea typeface="微软雅黑 Light" panose="020B0502040204020203" pitchFamily="34" charset="-122"/>
              </a:rPr>
              <a:t>BP</a:t>
            </a:r>
            <a:r>
              <a:rPr lang="zh-CN" altLang="en-US" b="1" dirty="0">
                <a:solidFill>
                  <a:srgbClr val="002060"/>
                </a:solidFill>
                <a:latin typeface="微软雅黑 Light" panose="020B0502040204020203" pitchFamily="34" charset="-122"/>
                <a:ea typeface="微软雅黑 Light" panose="020B0502040204020203" pitchFamily="34" charset="-122"/>
              </a:rPr>
              <a:t>）算法系统地解决了具有</a:t>
            </a:r>
            <a:r>
              <a:rPr lang="zh-CN" altLang="en-US" b="1" dirty="0">
                <a:solidFill>
                  <a:srgbClr val="00B050"/>
                </a:solidFill>
                <a:latin typeface="微软雅黑 Light" panose="020B0502040204020203" pitchFamily="34" charset="-122"/>
                <a:ea typeface="微软雅黑 Light" panose="020B0502040204020203" pitchFamily="34" charset="-122"/>
              </a:rPr>
              <a:t>几个隐含层</a:t>
            </a:r>
            <a:r>
              <a:rPr lang="zh-CN" altLang="en-US" b="1" dirty="0">
                <a:solidFill>
                  <a:srgbClr val="002060"/>
                </a:solidFill>
                <a:latin typeface="微软雅黑 Light" panose="020B0502040204020203" pitchFamily="34" charset="-122"/>
                <a:ea typeface="微软雅黑 Light" panose="020B0502040204020203" pitchFamily="34" charset="-122"/>
              </a:rPr>
              <a:t>的神经网络中</a:t>
            </a:r>
            <a:r>
              <a:rPr lang="zh-CN" altLang="en-US" b="1" dirty="0">
                <a:solidFill>
                  <a:srgbClr val="C00000"/>
                </a:solidFill>
                <a:latin typeface="微软雅黑 Light" panose="020B0502040204020203" pitchFamily="34" charset="-122"/>
                <a:ea typeface="微软雅黑 Light" panose="020B0502040204020203" pitchFamily="34" charset="-122"/>
              </a:rPr>
              <a:t>隐层单元连接权重值</a:t>
            </a:r>
            <a:r>
              <a:rPr lang="zh-CN" altLang="en-US" b="1" dirty="0">
                <a:solidFill>
                  <a:srgbClr val="002060"/>
                </a:solidFill>
                <a:latin typeface="微软雅黑 Light" panose="020B0502040204020203" pitchFamily="34" charset="-122"/>
                <a:ea typeface="微软雅黑 Light" panose="020B0502040204020203" pitchFamily="34" charset="-122"/>
              </a:rPr>
              <a:t>的学习问题。</a:t>
            </a:r>
          </a:p>
        </p:txBody>
      </p:sp>
    </p:spTree>
    <p:custDataLst>
      <p:tags r:id="rId1"/>
    </p:custDataLst>
    <p:extLst>
      <p:ext uri="{BB962C8B-B14F-4D97-AF65-F5344CB8AC3E}">
        <p14:creationId xmlns:p14="http://schemas.microsoft.com/office/powerpoint/2010/main" val="4019209384"/>
      </p:ext>
    </p:extLst>
  </p:cSld>
  <p:clrMapOvr>
    <a:masterClrMapping/>
  </p:clrMapOvr>
  <mc:AlternateContent xmlns:mc="http://schemas.openxmlformats.org/markup-compatibility/2006" xmlns:p14="http://schemas.microsoft.com/office/powerpoint/2010/main">
    <mc:Choice Requires="p14">
      <p:transition spd="slow" p14:dur="2000" advTm="45804"/>
    </mc:Choice>
    <mc:Fallback xmlns="">
      <p:transition spd="slow" advTm="4580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3"/>
          <p:cNvSpPr>
            <a:spLocks noGrp="1" noChangeArrowheads="1"/>
          </p:cNvSpPr>
          <p:nvPr>
            <p:ph type="body" sz="half" idx="1"/>
          </p:nvPr>
        </p:nvSpPr>
        <p:spPr>
          <a:xfrm>
            <a:off x="627352" y="537665"/>
            <a:ext cx="7956550" cy="752475"/>
          </a:xfrm>
        </p:spPr>
        <p:txBody>
          <a:bodyPr>
            <a:noAutofit/>
          </a:bodyPr>
          <a:lstStyle/>
          <a:p>
            <a:pPr marL="0" indent="0">
              <a:lnSpc>
                <a:spcPct val="100000"/>
              </a:lnSpc>
              <a:spcBef>
                <a:spcPts val="0"/>
              </a:spcBef>
              <a:buNone/>
            </a:pPr>
            <a:r>
              <a:rPr lang="zh-CN" altLang="en-US" sz="4000" b="1" spc="300" dirty="0">
                <a:solidFill>
                  <a:srgbClr val="002060"/>
                </a:solidFill>
                <a:latin typeface="微软雅黑 Light" panose="020B0502040204020203" pitchFamily="34" charset="-122"/>
                <a:ea typeface="微软雅黑 Light" panose="020B0502040204020203" pitchFamily="34" charset="-122"/>
                <a:cs typeface="+mj-cs"/>
              </a:rPr>
              <a:t>人工智能的发展</a:t>
            </a:r>
            <a:endParaRPr lang="zh-CN" altLang="en-US" sz="4000" b="1" spc="300" dirty="0">
              <a:solidFill>
                <a:srgbClr val="002060"/>
              </a:solidFill>
              <a:latin typeface="微软雅黑 Light" panose="020B0502040204020203" pitchFamily="34" charset="-122"/>
              <a:ea typeface="微软雅黑 Light" panose="020B0502040204020203" pitchFamily="34" charset="-122"/>
            </a:endParaRPr>
          </a:p>
        </p:txBody>
      </p:sp>
      <p:sp>
        <p:nvSpPr>
          <p:cNvPr id="4" name="Text Box 5"/>
          <p:cNvSpPr txBox="1">
            <a:spLocks noChangeArrowheads="1"/>
          </p:cNvSpPr>
          <p:nvPr/>
        </p:nvSpPr>
        <p:spPr bwMode="auto">
          <a:xfrm>
            <a:off x="675165" y="1361467"/>
            <a:ext cx="10841670" cy="4885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lvl1pPr indent="93663">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marL="396000" lvl="0" indent="-396000" algn="just">
              <a:lnSpc>
                <a:spcPct val="114000"/>
              </a:lnSpc>
              <a:spcBef>
                <a:spcPts val="600"/>
              </a:spcBef>
              <a:buClrTx/>
              <a:buFont typeface="Wingdings" panose="05000000000000000000" pitchFamily="2" charset="2"/>
              <a:buChar char="Ø"/>
            </a:pPr>
            <a:r>
              <a:rPr lang="zh-CN" altLang="en-US" sz="3000" b="1" dirty="0">
                <a:solidFill>
                  <a:srgbClr val="002060"/>
                </a:solidFill>
                <a:latin typeface="微软雅黑 Light" panose="020B0502040204020203" pitchFamily="34" charset="-122"/>
                <a:ea typeface="微软雅黑 Light" panose="020B0502040204020203" pitchFamily="34" charset="-122"/>
              </a:rPr>
              <a:t>第三个快速发展时期</a:t>
            </a:r>
            <a:r>
              <a:rPr lang="en-US" altLang="zh-CN" sz="3000" b="1" dirty="0">
                <a:solidFill>
                  <a:srgbClr val="002060"/>
                </a:solidFill>
                <a:latin typeface="微软雅黑 Light" panose="020B0502040204020203" pitchFamily="34" charset="-122"/>
                <a:ea typeface="微软雅黑 Light" panose="020B0502040204020203" pitchFamily="34" charset="-122"/>
              </a:rPr>
              <a:t>—</a:t>
            </a:r>
            <a:r>
              <a:rPr lang="zh-CN" altLang="en-US" sz="3000" b="1" dirty="0">
                <a:solidFill>
                  <a:srgbClr val="002060"/>
                </a:solidFill>
                <a:latin typeface="微软雅黑 Light" panose="020B0502040204020203" pitchFamily="34" charset="-122"/>
                <a:ea typeface="微软雅黑 Light" panose="020B0502040204020203" pitchFamily="34" charset="-122"/>
              </a:rPr>
              <a:t>学习期</a:t>
            </a:r>
            <a:endParaRPr lang="zh-CN" altLang="en-US" b="1" dirty="0">
              <a:solidFill>
                <a:srgbClr val="002060"/>
              </a:solidFill>
              <a:latin typeface="微软雅黑 Light" panose="020B0502040204020203" pitchFamily="34" charset="-122"/>
              <a:ea typeface="微软雅黑 Light" panose="020B0502040204020203" pitchFamily="34" charset="-122"/>
            </a:endParaRPr>
          </a:p>
          <a:p>
            <a:pPr marL="828000" lvl="1" indent="-360000" algn="just">
              <a:lnSpc>
                <a:spcPct val="114000"/>
              </a:lnSpc>
              <a:spcBef>
                <a:spcPts val="600"/>
              </a:spcBef>
              <a:buFont typeface="Wingdings" panose="05000000000000000000" pitchFamily="2" charset="2"/>
              <a:buChar char="Ø"/>
            </a:pPr>
            <a:r>
              <a:rPr lang="zh-CN" altLang="en-US" b="1" dirty="0">
                <a:solidFill>
                  <a:srgbClr val="C00000"/>
                </a:solidFill>
                <a:latin typeface="微软雅黑 Light" panose="020B0502040204020203" pitchFamily="34" charset="-122"/>
                <a:ea typeface="微软雅黑 Light" panose="020B0502040204020203" pitchFamily="34" charset="-122"/>
              </a:rPr>
              <a:t>杨立昆</a:t>
            </a:r>
            <a:r>
              <a:rPr lang="zh-CN" altLang="en-US" b="1" dirty="0">
                <a:solidFill>
                  <a:srgbClr val="002060"/>
                </a:solidFill>
                <a:latin typeface="微软雅黑 Light" panose="020B0502040204020203" pitchFamily="34" charset="-122"/>
                <a:ea typeface="微软雅黑 Light" panose="020B0502040204020203" pitchFamily="34" charset="-122"/>
              </a:rPr>
              <a:t>在</a:t>
            </a:r>
            <a:r>
              <a:rPr lang="en-US" altLang="zh-CN" b="1" dirty="0">
                <a:solidFill>
                  <a:srgbClr val="002060"/>
                </a:solidFill>
                <a:latin typeface="微软雅黑 Light" panose="020B0502040204020203" pitchFamily="34" charset="-122"/>
                <a:ea typeface="微软雅黑 Light" panose="020B0502040204020203" pitchFamily="34" charset="-122"/>
              </a:rPr>
              <a:t>1989</a:t>
            </a:r>
            <a:r>
              <a:rPr lang="zh-CN" altLang="en-US" b="1" dirty="0">
                <a:solidFill>
                  <a:srgbClr val="002060"/>
                </a:solidFill>
                <a:latin typeface="微软雅黑 Light" panose="020B0502040204020203" pitchFamily="34" charset="-122"/>
                <a:ea typeface="微软雅黑 Light" panose="020B0502040204020203" pitchFamily="34" charset="-122"/>
              </a:rPr>
              <a:t>年提出了卷积神经网络</a:t>
            </a:r>
            <a:r>
              <a:rPr lang="en-US" altLang="zh-CN" b="1" dirty="0" err="1">
                <a:solidFill>
                  <a:srgbClr val="002060"/>
                </a:solidFill>
                <a:latin typeface="微软雅黑 Light" panose="020B0502040204020203" pitchFamily="34" charset="-122"/>
                <a:ea typeface="微软雅黑 Light" panose="020B0502040204020203" pitchFamily="34" charset="-122"/>
              </a:rPr>
              <a:t>LeNet</a:t>
            </a:r>
            <a:r>
              <a:rPr lang="zh-CN" altLang="en-US" b="1" dirty="0">
                <a:solidFill>
                  <a:srgbClr val="002060"/>
                </a:solidFill>
                <a:latin typeface="微软雅黑 Light" panose="020B0502040204020203" pitchFamily="34" charset="-122"/>
                <a:ea typeface="微软雅黑 Light" panose="020B0502040204020203" pitchFamily="34" charset="-122"/>
              </a:rPr>
              <a:t>，</a:t>
            </a:r>
            <a:r>
              <a:rPr lang="en-US" altLang="zh-CN" b="1" dirty="0">
                <a:solidFill>
                  <a:srgbClr val="002060"/>
                </a:solidFill>
                <a:latin typeface="微软雅黑 Light" panose="020B0502040204020203" pitchFamily="34" charset="-122"/>
                <a:ea typeface="微软雅黑 Light" panose="020B0502040204020203" pitchFamily="34" charset="-122"/>
              </a:rPr>
              <a:t>1998</a:t>
            </a:r>
            <a:r>
              <a:rPr lang="zh-CN" altLang="en-US" b="1" dirty="0">
                <a:solidFill>
                  <a:srgbClr val="002060"/>
                </a:solidFill>
                <a:latin typeface="微软雅黑 Light" panose="020B0502040204020203" pitchFamily="34" charset="-122"/>
                <a:ea typeface="微软雅黑 Light" panose="020B0502040204020203" pitchFamily="34" charset="-122"/>
              </a:rPr>
              <a:t>提出了</a:t>
            </a:r>
            <a:r>
              <a:rPr lang="en-US" altLang="zh-CN" b="1" dirty="0" err="1">
                <a:solidFill>
                  <a:srgbClr val="002060"/>
                </a:solidFill>
                <a:latin typeface="微软雅黑 Light" panose="020B0502040204020203" pitchFamily="34" charset="-122"/>
                <a:ea typeface="微软雅黑 Light" panose="020B0502040204020203" pitchFamily="34" charset="-122"/>
              </a:rPr>
              <a:t>LeNet</a:t>
            </a:r>
            <a:r>
              <a:rPr lang="zh-CN" altLang="en-US" b="1" dirty="0">
                <a:solidFill>
                  <a:srgbClr val="002060"/>
                </a:solidFill>
                <a:latin typeface="微软雅黑 Light" panose="020B0502040204020203" pitchFamily="34" charset="-122"/>
                <a:ea typeface="微软雅黑 Light" panose="020B0502040204020203" pitchFamily="34" charset="-122"/>
              </a:rPr>
              <a:t>的改进版</a:t>
            </a:r>
            <a:r>
              <a:rPr lang="en-US" altLang="zh-CN" b="1" dirty="0">
                <a:solidFill>
                  <a:srgbClr val="C00000"/>
                </a:solidFill>
                <a:latin typeface="微软雅黑 Light" panose="020B0502040204020203" pitchFamily="34" charset="-122"/>
                <a:ea typeface="微软雅黑 Light" panose="020B0502040204020203" pitchFamily="34" charset="-122"/>
              </a:rPr>
              <a:t>LeNet-5</a:t>
            </a:r>
            <a:r>
              <a:rPr lang="zh-CN" altLang="en-US" b="1" dirty="0">
                <a:solidFill>
                  <a:srgbClr val="002060"/>
                </a:solidFill>
                <a:latin typeface="微软雅黑 Light" panose="020B0502040204020203" pitchFamily="34" charset="-122"/>
                <a:ea typeface="微软雅黑 Light" panose="020B0502040204020203" pitchFamily="34" charset="-122"/>
              </a:rPr>
              <a:t>，曾用于邮政编码和银行支票上的数字识别。</a:t>
            </a:r>
          </a:p>
          <a:p>
            <a:pPr marL="828000" lvl="1" indent="-360000" algn="just">
              <a:lnSpc>
                <a:spcPct val="114000"/>
              </a:lnSpc>
              <a:spcBef>
                <a:spcPts val="600"/>
              </a:spcBef>
              <a:buFont typeface="Wingdings" panose="05000000000000000000" pitchFamily="2" charset="2"/>
              <a:buChar char="Ø"/>
            </a:pPr>
            <a:r>
              <a:rPr lang="en-US" altLang="zh-CN" b="1" dirty="0">
                <a:solidFill>
                  <a:srgbClr val="002060"/>
                </a:solidFill>
                <a:latin typeface="微软雅黑 Light" panose="020B0502040204020203" pitchFamily="34" charset="-122"/>
                <a:ea typeface="微软雅黑 Light" panose="020B0502040204020203" pitchFamily="34" charset="-122"/>
              </a:rPr>
              <a:t>2006</a:t>
            </a:r>
            <a:r>
              <a:rPr lang="zh-CN" altLang="en-US" b="1" dirty="0">
                <a:solidFill>
                  <a:srgbClr val="002060"/>
                </a:solidFill>
                <a:latin typeface="微软雅黑 Light" panose="020B0502040204020203" pitchFamily="34" charset="-122"/>
                <a:ea typeface="微软雅黑 Light" panose="020B0502040204020203" pitchFamily="34" charset="-122"/>
              </a:rPr>
              <a:t>年，</a:t>
            </a:r>
            <a:r>
              <a:rPr lang="zh-CN" altLang="en-US" b="1" dirty="0">
                <a:solidFill>
                  <a:srgbClr val="C00000"/>
                </a:solidFill>
                <a:latin typeface="微软雅黑 Light" panose="020B0502040204020203" pitchFamily="34" charset="-122"/>
                <a:ea typeface="微软雅黑 Light" panose="020B0502040204020203" pitchFamily="34" charset="-122"/>
              </a:rPr>
              <a:t>杰弗里</a:t>
            </a:r>
            <a:r>
              <a:rPr lang="en-US" altLang="zh-CN" b="1" dirty="0">
                <a:solidFill>
                  <a:srgbClr val="C00000"/>
                </a:solidFill>
                <a:latin typeface="微软雅黑 Light" panose="020B0502040204020203" pitchFamily="34" charset="-122"/>
                <a:ea typeface="微软雅黑 Light" panose="020B0502040204020203" pitchFamily="34" charset="-122"/>
              </a:rPr>
              <a:t>·</a:t>
            </a:r>
            <a:r>
              <a:rPr lang="zh-CN" altLang="en-US" b="1" dirty="0">
                <a:solidFill>
                  <a:srgbClr val="C00000"/>
                </a:solidFill>
                <a:latin typeface="微软雅黑 Light" panose="020B0502040204020203" pitchFamily="34" charset="-122"/>
                <a:ea typeface="微软雅黑 Light" panose="020B0502040204020203" pitchFamily="34" charset="-122"/>
              </a:rPr>
              <a:t>辛顿</a:t>
            </a:r>
            <a:r>
              <a:rPr lang="zh-CN" altLang="en-US" b="1" dirty="0">
                <a:solidFill>
                  <a:srgbClr val="002060"/>
                </a:solidFill>
                <a:latin typeface="微软雅黑 Light" panose="020B0502040204020203" pitchFamily="34" charset="-122"/>
                <a:ea typeface="微软雅黑 Light" panose="020B0502040204020203" pitchFamily="34" charset="-122"/>
              </a:rPr>
              <a:t>和合作者发表论文</a:t>
            </a:r>
            <a:r>
              <a:rPr lang="zh-CN" altLang="en-US" b="1" dirty="0">
                <a:solidFill>
                  <a:srgbClr val="C00000"/>
                </a:solidFill>
                <a:latin typeface="微软雅黑 Light" panose="020B0502040204020203" pitchFamily="34" charset="-122"/>
                <a:ea typeface="微软雅黑 Light" panose="020B0502040204020203" pitchFamily="34" charset="-122"/>
              </a:rPr>
              <a:t>，</a:t>
            </a:r>
            <a:r>
              <a:rPr lang="zh-CN" altLang="en-US" b="1" dirty="0">
                <a:solidFill>
                  <a:srgbClr val="002060"/>
                </a:solidFill>
                <a:latin typeface="微软雅黑 Light" panose="020B0502040204020203" pitchFamily="34" charset="-122"/>
                <a:ea typeface="微软雅黑 Light" panose="020B0502040204020203" pitchFamily="34" charset="-122"/>
              </a:rPr>
              <a:t>给出了</a:t>
            </a:r>
            <a:r>
              <a:rPr lang="zh-CN" altLang="en-US" b="1" dirty="0">
                <a:solidFill>
                  <a:srgbClr val="C00000"/>
                </a:solidFill>
                <a:latin typeface="微软雅黑 Light" panose="020B0502040204020203" pitchFamily="34" charset="-122"/>
                <a:ea typeface="微软雅黑 Light" panose="020B0502040204020203" pitchFamily="34" charset="-122"/>
              </a:rPr>
              <a:t>训练多层神经网络</a:t>
            </a:r>
            <a:r>
              <a:rPr lang="zh-CN" altLang="en-US" b="1" dirty="0">
                <a:solidFill>
                  <a:srgbClr val="002060"/>
                </a:solidFill>
                <a:latin typeface="微软雅黑 Light" panose="020B0502040204020203" pitchFamily="34" charset="-122"/>
                <a:ea typeface="微软雅黑 Light" panose="020B0502040204020203" pitchFamily="34" charset="-122"/>
              </a:rPr>
              <a:t>的有效方法。</a:t>
            </a:r>
            <a:endParaRPr lang="en-US" altLang="zh-CN" b="1" dirty="0">
              <a:solidFill>
                <a:srgbClr val="002060"/>
              </a:solidFill>
              <a:latin typeface="微软雅黑 Light" panose="020B0502040204020203" pitchFamily="34" charset="-122"/>
              <a:ea typeface="微软雅黑 Light" panose="020B0502040204020203" pitchFamily="34" charset="-122"/>
            </a:endParaRPr>
          </a:p>
          <a:p>
            <a:pPr marL="828000" lvl="1" indent="-360000" algn="just">
              <a:lnSpc>
                <a:spcPct val="114000"/>
              </a:lnSpc>
              <a:spcBef>
                <a:spcPts val="600"/>
              </a:spcBef>
              <a:buFont typeface="Wingdings" panose="05000000000000000000" pitchFamily="2" charset="2"/>
              <a:buChar char="Ø"/>
            </a:pPr>
            <a:r>
              <a:rPr lang="en-US" altLang="zh-CN" b="1" dirty="0">
                <a:solidFill>
                  <a:srgbClr val="002060"/>
                </a:solidFill>
                <a:latin typeface="微软雅黑 Light" panose="020B0502040204020203" pitchFamily="34" charset="-122"/>
                <a:ea typeface="微软雅黑 Light" panose="020B0502040204020203" pitchFamily="34" charset="-122"/>
              </a:rPr>
              <a:t>2012</a:t>
            </a:r>
            <a:r>
              <a:rPr lang="zh-CN" altLang="en-US" b="1" dirty="0">
                <a:solidFill>
                  <a:srgbClr val="002060"/>
                </a:solidFill>
                <a:latin typeface="微软雅黑 Light" panose="020B0502040204020203" pitchFamily="34" charset="-122"/>
                <a:ea typeface="微软雅黑 Light" panose="020B0502040204020203" pitchFamily="34" charset="-122"/>
              </a:rPr>
              <a:t>年，辛顿和他的学生把深度学习方法与卷积神经网络结合，设计出</a:t>
            </a:r>
            <a:r>
              <a:rPr lang="zh-CN" altLang="en-US" b="1" dirty="0">
                <a:solidFill>
                  <a:srgbClr val="C00000"/>
                </a:solidFill>
                <a:latin typeface="微软雅黑 Light" panose="020B0502040204020203" pitchFamily="34" charset="-122"/>
                <a:ea typeface="微软雅黑 Light" panose="020B0502040204020203" pitchFamily="34" charset="-122"/>
              </a:rPr>
              <a:t>深度卷积神经网络</a:t>
            </a:r>
            <a:r>
              <a:rPr lang="zh-CN" altLang="en-US" b="1" dirty="0">
                <a:solidFill>
                  <a:srgbClr val="002060"/>
                </a:solidFill>
                <a:latin typeface="微软雅黑 Light" panose="020B0502040204020203" pitchFamily="34" charset="-122"/>
                <a:ea typeface="微软雅黑 Light" panose="020B0502040204020203" pitchFamily="34" charset="-122"/>
              </a:rPr>
              <a:t>，参加当年的</a:t>
            </a:r>
            <a:r>
              <a:rPr lang="en-US" altLang="zh-CN" b="1" dirty="0">
                <a:solidFill>
                  <a:srgbClr val="002060"/>
                </a:solidFill>
                <a:latin typeface="微软雅黑 Light" panose="020B0502040204020203" pitchFamily="34" charset="-122"/>
                <a:ea typeface="微软雅黑 Light" panose="020B0502040204020203" pitchFamily="34" charset="-122"/>
              </a:rPr>
              <a:t>ImageNet</a:t>
            </a:r>
            <a:r>
              <a:rPr lang="zh-CN" altLang="en-US" b="1" dirty="0">
                <a:solidFill>
                  <a:srgbClr val="002060"/>
                </a:solidFill>
                <a:latin typeface="微软雅黑 Light" panose="020B0502040204020203" pitchFamily="34" charset="-122"/>
                <a:ea typeface="微软雅黑 Light" panose="020B0502040204020203" pitchFamily="34" charset="-122"/>
              </a:rPr>
              <a:t>对抗赛并以遥遥领先的成绩一举夺冠，让研究者看到了</a:t>
            </a:r>
            <a:r>
              <a:rPr lang="zh-CN" altLang="en-US" b="1" dirty="0">
                <a:solidFill>
                  <a:srgbClr val="C00000"/>
                </a:solidFill>
                <a:latin typeface="微软雅黑 Light" panose="020B0502040204020203" pitchFamily="34" charset="-122"/>
                <a:ea typeface="微软雅黑 Light" panose="020B0502040204020203" pitchFamily="34" charset="-122"/>
              </a:rPr>
              <a:t>深度学习方法的巨大威力</a:t>
            </a:r>
            <a:r>
              <a:rPr lang="zh-CN" altLang="en-US" b="1" dirty="0">
                <a:solidFill>
                  <a:srgbClr val="002060"/>
                </a:solidFill>
                <a:latin typeface="微软雅黑 Light" panose="020B0502040204020203" pitchFamily="34" charset="-122"/>
                <a:ea typeface="微软雅黑 Light" panose="020B0502040204020203" pitchFamily="34" charset="-122"/>
              </a:rPr>
              <a:t>，之后各种改进、优化的深度学习方法迅速发展并在多个领域得到实际应用。</a:t>
            </a:r>
          </a:p>
        </p:txBody>
      </p:sp>
    </p:spTree>
    <p:custDataLst>
      <p:tags r:id="rId1"/>
    </p:custDataLst>
    <p:extLst>
      <p:ext uri="{BB962C8B-B14F-4D97-AF65-F5344CB8AC3E}">
        <p14:creationId xmlns:p14="http://schemas.microsoft.com/office/powerpoint/2010/main" val="2927052189"/>
      </p:ext>
    </p:extLst>
  </p:cSld>
  <p:clrMapOvr>
    <a:masterClrMapping/>
  </p:clrMapOvr>
  <mc:AlternateContent xmlns:mc="http://schemas.openxmlformats.org/markup-compatibility/2006" xmlns:p14="http://schemas.microsoft.com/office/powerpoint/2010/main">
    <mc:Choice Requires="p14">
      <p:transition spd="slow" p14:dur="2000" advTm="45804"/>
    </mc:Choice>
    <mc:Fallback xmlns="">
      <p:transition spd="slow" advTm="4580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0D392B5C-E95A-498A-BF94-9144B2AC005F}"/>
              </a:ext>
            </a:extLst>
          </p:cNvPr>
          <p:cNvSpPr>
            <a:spLocks noGrp="1"/>
          </p:cNvSpPr>
          <p:nvPr>
            <p:ph idx="1"/>
          </p:nvPr>
        </p:nvSpPr>
        <p:spPr>
          <a:xfrm>
            <a:off x="621240" y="2512244"/>
            <a:ext cx="10954600" cy="1442302"/>
          </a:xfrm>
        </p:spPr>
        <p:txBody>
          <a:bodyPr/>
          <a:lstStyle/>
          <a:p>
            <a:pPr marL="0" indent="0" algn="ctr">
              <a:buNone/>
            </a:pPr>
            <a:r>
              <a:rPr lang="zh-CN" altLang="en-US" sz="6000" b="1" spc="1200" dirty="0">
                <a:solidFill>
                  <a:srgbClr val="002060"/>
                </a:solidFill>
                <a:latin typeface="微软雅黑 Light" panose="020B0502040204020203" pitchFamily="34" charset="-122"/>
                <a:ea typeface="微软雅黑 Light" panose="020B0502040204020203" pitchFamily="34" charset="-122"/>
              </a:rPr>
              <a:t>本章结束</a:t>
            </a:r>
          </a:p>
          <a:p>
            <a:pPr lvl="2"/>
            <a:endParaRPr lang="zh-CN" altLang="en-US" dirty="0"/>
          </a:p>
        </p:txBody>
      </p:sp>
    </p:spTree>
    <p:extLst>
      <p:ext uri="{BB962C8B-B14F-4D97-AF65-F5344CB8AC3E}">
        <p14:creationId xmlns:p14="http://schemas.microsoft.com/office/powerpoint/2010/main" val="3451598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p:cNvSpPr txBox="1">
            <a:spLocks noGrp="1"/>
          </p:cNvSpPr>
          <p:nvPr>
            <p:ph type="title" idx="4294967295"/>
          </p:nvPr>
        </p:nvSpPr>
        <p:spPr>
          <a:xfrm>
            <a:off x="4400341" y="807357"/>
            <a:ext cx="3030539" cy="677621"/>
          </a:xfrm>
          <a:prstGeom prst="rect">
            <a:avLst/>
          </a:prstGeom>
        </p:spPr>
        <p:txBody>
          <a:bodyPr vert="horz" wrap="square" lIns="0" tIns="12700" rIns="0" bIns="0" rtlCol="0">
            <a:spAutoFit/>
          </a:bodyPr>
          <a:lstStyle/>
          <a:p>
            <a:pPr marL="12700">
              <a:spcBef>
                <a:spcPts val="100"/>
              </a:spcBef>
            </a:pPr>
            <a:r>
              <a:rPr sz="4800" b="1" i="0" spc="-5" dirty="0">
                <a:solidFill>
                  <a:srgbClr val="002060"/>
                </a:solidFill>
                <a:latin typeface="微软雅黑 Light" panose="020B0502040204020203" pitchFamily="34" charset="-122"/>
                <a:ea typeface="微软雅黑 Light" panose="020B0502040204020203" pitchFamily="34" charset="-122"/>
              </a:rPr>
              <a:t>目</a:t>
            </a:r>
            <a:r>
              <a:rPr sz="4800" b="1" i="0" spc="595" dirty="0">
                <a:solidFill>
                  <a:srgbClr val="002060"/>
                </a:solidFill>
                <a:latin typeface="微软雅黑 Light" panose="020B0502040204020203" pitchFamily="34" charset="-122"/>
                <a:ea typeface="微软雅黑 Light" panose="020B0502040204020203" pitchFamily="34" charset="-122"/>
              </a:rPr>
              <a:t>录</a:t>
            </a:r>
            <a:r>
              <a:rPr sz="2400" b="1" i="0" spc="-5" dirty="0">
                <a:solidFill>
                  <a:srgbClr val="002060"/>
                </a:solidFill>
                <a:latin typeface="微软雅黑 Light" panose="020B0502040204020203" pitchFamily="34" charset="-122"/>
                <a:ea typeface="微软雅黑 Light" panose="020B0502040204020203" pitchFamily="34" charset="-122"/>
              </a:rPr>
              <a:t>CONTENTS</a:t>
            </a:r>
            <a:endParaRPr sz="2400" b="1" dirty="0">
              <a:solidFill>
                <a:srgbClr val="002060"/>
              </a:solidFill>
              <a:latin typeface="微软雅黑 Light" panose="020B0502040204020203" pitchFamily="34" charset="-122"/>
              <a:ea typeface="微软雅黑 Light" panose="020B0502040204020203" pitchFamily="34" charset="-122"/>
            </a:endParaRPr>
          </a:p>
        </p:txBody>
      </p:sp>
      <p:cxnSp>
        <p:nvCxnSpPr>
          <p:cNvPr id="10" name="直接连接符 9"/>
          <p:cNvCxnSpPr/>
          <p:nvPr/>
        </p:nvCxnSpPr>
        <p:spPr>
          <a:xfrm>
            <a:off x="3894357" y="1719230"/>
            <a:ext cx="1922107" cy="0"/>
          </a:xfrm>
          <a:prstGeom prst="line">
            <a:avLst/>
          </a:prstGeom>
          <a:ln w="57150">
            <a:solidFill>
              <a:srgbClr val="57616F"/>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5816465" y="1722341"/>
            <a:ext cx="1922107" cy="0"/>
          </a:xfrm>
          <a:prstGeom prst="line">
            <a:avLst/>
          </a:prstGeom>
          <a:ln w="57150">
            <a:solidFill>
              <a:srgbClr val="D1DBE4"/>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36004" y="1963597"/>
            <a:ext cx="12119992" cy="3172061"/>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endParaRPr>
          </a:p>
        </p:txBody>
      </p:sp>
      <p:sp>
        <p:nvSpPr>
          <p:cNvPr id="13" name="object 23"/>
          <p:cNvSpPr/>
          <p:nvPr/>
        </p:nvSpPr>
        <p:spPr>
          <a:xfrm>
            <a:off x="1393824" y="2631335"/>
            <a:ext cx="9404351" cy="0"/>
          </a:xfrm>
          <a:custGeom>
            <a:avLst/>
            <a:gdLst/>
            <a:ahLst/>
            <a:cxnLst/>
            <a:rect l="l" t="t" r="r" b="b"/>
            <a:pathLst>
              <a:path w="9404350">
                <a:moveTo>
                  <a:pt x="0" y="0"/>
                </a:moveTo>
                <a:lnTo>
                  <a:pt x="9404096" y="0"/>
                </a:lnTo>
              </a:path>
            </a:pathLst>
          </a:custGeom>
          <a:ln w="3175">
            <a:solidFill>
              <a:srgbClr val="D9D9D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4" name="object 24"/>
          <p:cNvSpPr/>
          <p:nvPr/>
        </p:nvSpPr>
        <p:spPr>
          <a:xfrm>
            <a:off x="1455439" y="3345666"/>
            <a:ext cx="9404351" cy="0"/>
          </a:xfrm>
          <a:custGeom>
            <a:avLst/>
            <a:gdLst/>
            <a:ahLst/>
            <a:cxnLst/>
            <a:rect l="l" t="t" r="r" b="b"/>
            <a:pathLst>
              <a:path w="9404350">
                <a:moveTo>
                  <a:pt x="0" y="0"/>
                </a:moveTo>
                <a:lnTo>
                  <a:pt x="9404096" y="0"/>
                </a:lnTo>
              </a:path>
            </a:pathLst>
          </a:custGeom>
          <a:ln w="3175">
            <a:solidFill>
              <a:srgbClr val="D9D9D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grpSp>
        <p:nvGrpSpPr>
          <p:cNvPr id="20" name="组合 19">
            <a:extLst>
              <a:ext uri="{FF2B5EF4-FFF2-40B4-BE49-F238E27FC236}">
                <a16:creationId xmlns:a16="http://schemas.microsoft.com/office/drawing/2014/main" id="{9CBC6935-7FBB-4C64-89EE-929274B183AB}"/>
              </a:ext>
            </a:extLst>
          </p:cNvPr>
          <p:cNvGrpSpPr/>
          <p:nvPr/>
        </p:nvGrpSpPr>
        <p:grpSpPr>
          <a:xfrm>
            <a:off x="3331240" y="3445040"/>
            <a:ext cx="7009317" cy="584621"/>
            <a:chOff x="5288" y="3307"/>
            <a:chExt cx="9149" cy="1006"/>
          </a:xfrm>
        </p:grpSpPr>
        <p:sp>
          <p:nvSpPr>
            <p:cNvPr id="22" name="文本框 21">
              <a:extLst>
                <a:ext uri="{FF2B5EF4-FFF2-40B4-BE49-F238E27FC236}">
                  <a16:creationId xmlns:a16="http://schemas.microsoft.com/office/drawing/2014/main" id="{E200BAF1-D60D-4729-AB64-DDD0EB7159AC}"/>
                </a:ext>
              </a:extLst>
            </p:cNvPr>
            <p:cNvSpPr txBox="1"/>
            <p:nvPr/>
          </p:nvSpPr>
          <p:spPr>
            <a:xfrm>
              <a:off x="5288" y="3492"/>
              <a:ext cx="735" cy="636"/>
            </a:xfrm>
            <a:prstGeom prst="rect">
              <a:avLst/>
            </a:prstGeom>
            <a:solidFill>
              <a:srgbClr val="D1DBE4"/>
            </a:solidFill>
            <a:ln w="12700">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03</a:t>
              </a:r>
              <a:endParaRPr kumimoji="0" lang="zh-CN" altLang="en-US" sz="1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26" name="文本框 25">
              <a:extLst>
                <a:ext uri="{FF2B5EF4-FFF2-40B4-BE49-F238E27FC236}">
                  <a16:creationId xmlns:a16="http://schemas.microsoft.com/office/drawing/2014/main" id="{A79CF911-582C-4226-AA03-8CBAA1F26FFA}"/>
                </a:ext>
              </a:extLst>
            </p:cNvPr>
            <p:cNvSpPr txBox="1"/>
            <p:nvPr/>
          </p:nvSpPr>
          <p:spPr>
            <a:xfrm>
              <a:off x="6610" y="3307"/>
              <a:ext cx="7827" cy="10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4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人工智能研究的不同学派</a:t>
              </a:r>
            </a:p>
          </p:txBody>
        </p:sp>
      </p:grpSp>
      <p:sp>
        <p:nvSpPr>
          <p:cNvPr id="28" name="object 24">
            <a:extLst>
              <a:ext uri="{FF2B5EF4-FFF2-40B4-BE49-F238E27FC236}">
                <a16:creationId xmlns:a16="http://schemas.microsoft.com/office/drawing/2014/main" id="{32D0F1C1-8611-43C7-A9E3-C8C65D82FC99}"/>
              </a:ext>
            </a:extLst>
          </p:cNvPr>
          <p:cNvSpPr/>
          <p:nvPr/>
        </p:nvSpPr>
        <p:spPr>
          <a:xfrm flipV="1">
            <a:off x="1455439" y="3825186"/>
            <a:ext cx="9404351" cy="276392"/>
          </a:xfrm>
          <a:custGeom>
            <a:avLst/>
            <a:gdLst/>
            <a:ahLst/>
            <a:cxnLst/>
            <a:rect l="l" t="t" r="r" b="b"/>
            <a:pathLst>
              <a:path w="9404350">
                <a:moveTo>
                  <a:pt x="0" y="0"/>
                </a:moveTo>
                <a:lnTo>
                  <a:pt x="9404096" y="0"/>
                </a:lnTo>
              </a:path>
            </a:pathLst>
          </a:custGeom>
          <a:ln w="3175">
            <a:solidFill>
              <a:srgbClr val="D9D9D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grpSp>
        <p:nvGrpSpPr>
          <p:cNvPr id="16" name="组合 15">
            <a:extLst>
              <a:ext uri="{FF2B5EF4-FFF2-40B4-BE49-F238E27FC236}">
                <a16:creationId xmlns:a16="http://schemas.microsoft.com/office/drawing/2014/main" id="{9CBC6935-7FBB-4C64-89EE-929274B183AB}"/>
              </a:ext>
            </a:extLst>
          </p:cNvPr>
          <p:cNvGrpSpPr/>
          <p:nvPr/>
        </p:nvGrpSpPr>
        <p:grpSpPr>
          <a:xfrm>
            <a:off x="3318216" y="2045869"/>
            <a:ext cx="7022341" cy="584621"/>
            <a:chOff x="5271" y="3136"/>
            <a:chExt cx="9166" cy="1006"/>
          </a:xfrm>
        </p:grpSpPr>
        <p:sp>
          <p:nvSpPr>
            <p:cNvPr id="17" name="文本框 21">
              <a:extLst>
                <a:ext uri="{FF2B5EF4-FFF2-40B4-BE49-F238E27FC236}">
                  <a16:creationId xmlns:a16="http://schemas.microsoft.com/office/drawing/2014/main" id="{E200BAF1-D60D-4729-AB64-DDD0EB7159AC}"/>
                </a:ext>
              </a:extLst>
            </p:cNvPr>
            <p:cNvSpPr txBox="1"/>
            <p:nvPr/>
          </p:nvSpPr>
          <p:spPr>
            <a:xfrm>
              <a:off x="5271" y="3314"/>
              <a:ext cx="735" cy="636"/>
            </a:xfrm>
            <a:prstGeom prst="rect">
              <a:avLst/>
            </a:prstGeom>
            <a:solidFill>
              <a:srgbClr val="D1DBE4"/>
            </a:solidFill>
            <a:ln w="12700">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01</a:t>
              </a:r>
              <a:endParaRPr kumimoji="0" lang="zh-CN" altLang="en-US" sz="1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18" name="文本框 25">
              <a:extLst>
                <a:ext uri="{FF2B5EF4-FFF2-40B4-BE49-F238E27FC236}">
                  <a16:creationId xmlns:a16="http://schemas.microsoft.com/office/drawing/2014/main" id="{A79CF911-582C-4226-AA03-8CBAA1F26FFA}"/>
                </a:ext>
              </a:extLst>
            </p:cNvPr>
            <p:cNvSpPr txBox="1"/>
            <p:nvPr/>
          </p:nvSpPr>
          <p:spPr>
            <a:xfrm>
              <a:off x="6610" y="3136"/>
              <a:ext cx="7827" cy="10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4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人工智能的定义</a:t>
              </a:r>
            </a:p>
          </p:txBody>
        </p:sp>
      </p:grpSp>
      <p:grpSp>
        <p:nvGrpSpPr>
          <p:cNvPr id="24" name="组合 23">
            <a:extLst>
              <a:ext uri="{FF2B5EF4-FFF2-40B4-BE49-F238E27FC236}">
                <a16:creationId xmlns:a16="http://schemas.microsoft.com/office/drawing/2014/main" id="{9CBC6935-7FBB-4C64-89EE-929274B183AB}"/>
              </a:ext>
            </a:extLst>
          </p:cNvPr>
          <p:cNvGrpSpPr/>
          <p:nvPr/>
        </p:nvGrpSpPr>
        <p:grpSpPr>
          <a:xfrm>
            <a:off x="3318216" y="2742913"/>
            <a:ext cx="7022341" cy="584621"/>
            <a:chOff x="5271" y="3129"/>
            <a:chExt cx="9166" cy="1006"/>
          </a:xfrm>
        </p:grpSpPr>
        <p:sp>
          <p:nvSpPr>
            <p:cNvPr id="29" name="文本框 21">
              <a:extLst>
                <a:ext uri="{FF2B5EF4-FFF2-40B4-BE49-F238E27FC236}">
                  <a16:creationId xmlns:a16="http://schemas.microsoft.com/office/drawing/2014/main" id="{E200BAF1-D60D-4729-AB64-DDD0EB7159AC}"/>
                </a:ext>
              </a:extLst>
            </p:cNvPr>
            <p:cNvSpPr txBox="1"/>
            <p:nvPr/>
          </p:nvSpPr>
          <p:spPr>
            <a:xfrm>
              <a:off x="5271" y="3314"/>
              <a:ext cx="735" cy="636"/>
            </a:xfrm>
            <a:prstGeom prst="rect">
              <a:avLst/>
            </a:prstGeom>
            <a:solidFill>
              <a:srgbClr val="D1DBE4"/>
            </a:solidFill>
            <a:ln w="12700">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02</a:t>
              </a:r>
              <a:endParaRPr kumimoji="0" lang="zh-CN" altLang="en-US" sz="1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30" name="文本框 25">
              <a:extLst>
                <a:ext uri="{FF2B5EF4-FFF2-40B4-BE49-F238E27FC236}">
                  <a16:creationId xmlns:a16="http://schemas.microsoft.com/office/drawing/2014/main" id="{A79CF911-582C-4226-AA03-8CBAA1F26FFA}"/>
                </a:ext>
              </a:extLst>
            </p:cNvPr>
            <p:cNvSpPr txBox="1"/>
            <p:nvPr/>
          </p:nvSpPr>
          <p:spPr>
            <a:xfrm>
              <a:off x="6610" y="3129"/>
              <a:ext cx="7827" cy="10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4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人工智能的研究目标</a:t>
              </a:r>
            </a:p>
          </p:txBody>
        </p:sp>
      </p:grpSp>
      <p:sp>
        <p:nvSpPr>
          <p:cNvPr id="2" name="文本框 1">
            <a:extLst>
              <a:ext uri="{FF2B5EF4-FFF2-40B4-BE49-F238E27FC236}">
                <a16:creationId xmlns:a16="http://schemas.microsoft.com/office/drawing/2014/main" id="{6503179F-7103-0487-5E46-F18915D3F91E}"/>
              </a:ext>
            </a:extLst>
          </p:cNvPr>
          <p:cNvSpPr txBox="1"/>
          <p:nvPr/>
        </p:nvSpPr>
        <p:spPr>
          <a:xfrm>
            <a:off x="3331239" y="4271973"/>
            <a:ext cx="563105" cy="369601"/>
          </a:xfrm>
          <a:prstGeom prst="rect">
            <a:avLst/>
          </a:prstGeom>
          <a:solidFill>
            <a:srgbClr val="D1DBE4"/>
          </a:solidFill>
          <a:ln w="12700">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04</a:t>
            </a:r>
            <a:endParaRPr kumimoji="0" lang="zh-CN" altLang="en-US" sz="1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5" name="文本框 4">
            <a:extLst>
              <a:ext uri="{FF2B5EF4-FFF2-40B4-BE49-F238E27FC236}">
                <a16:creationId xmlns:a16="http://schemas.microsoft.com/office/drawing/2014/main" id="{CE237ECE-C5C8-3529-CB8E-77DA04362B5F}"/>
              </a:ext>
            </a:extLst>
          </p:cNvPr>
          <p:cNvSpPr txBox="1"/>
          <p:nvPr/>
        </p:nvSpPr>
        <p:spPr>
          <a:xfrm>
            <a:off x="4353114" y="4189099"/>
            <a:ext cx="599649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4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人工智能的发展历程</a:t>
            </a:r>
          </a:p>
        </p:txBody>
      </p:sp>
      <p:sp>
        <p:nvSpPr>
          <p:cNvPr id="9" name="object 24">
            <a:extLst>
              <a:ext uri="{FF2B5EF4-FFF2-40B4-BE49-F238E27FC236}">
                <a16:creationId xmlns:a16="http://schemas.microsoft.com/office/drawing/2014/main" id="{7B8720BE-77E6-8472-73EB-23CBE89ECED4}"/>
              </a:ext>
            </a:extLst>
          </p:cNvPr>
          <p:cNvSpPr/>
          <p:nvPr/>
        </p:nvSpPr>
        <p:spPr>
          <a:xfrm>
            <a:off x="1549473" y="4811970"/>
            <a:ext cx="9404351" cy="0"/>
          </a:xfrm>
          <a:custGeom>
            <a:avLst/>
            <a:gdLst/>
            <a:ahLst/>
            <a:cxnLst/>
            <a:rect l="l" t="t" r="r" b="b"/>
            <a:pathLst>
              <a:path w="9404350">
                <a:moveTo>
                  <a:pt x="0" y="0"/>
                </a:moveTo>
                <a:lnTo>
                  <a:pt x="9404096" y="0"/>
                </a:lnTo>
              </a:path>
            </a:pathLst>
          </a:custGeom>
          <a:ln w="3175">
            <a:solidFill>
              <a:srgbClr val="D9D9D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Tree>
    <p:extLst>
      <p:ext uri="{BB962C8B-B14F-4D97-AF65-F5344CB8AC3E}">
        <p14:creationId xmlns:p14="http://schemas.microsoft.com/office/powerpoint/2010/main" val="3799013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94262" y="1391493"/>
            <a:ext cx="8669694" cy="1325563"/>
          </a:xfrm>
        </p:spPr>
        <p:txBody>
          <a:bodyPr>
            <a:noAutofit/>
          </a:bodyPr>
          <a:lstStyle/>
          <a:p>
            <a:pPr lvl="0" algn="ctr">
              <a:lnSpc>
                <a:spcPct val="100000"/>
              </a:lnSpc>
              <a:spcBef>
                <a:spcPts val="0"/>
              </a:spcBef>
            </a:pPr>
            <a:r>
              <a:rPr lang="zh-CN" altLang="en-US" sz="5400" b="1" dirty="0">
                <a:solidFill>
                  <a:schemeClr val="tx2"/>
                </a:solidFill>
                <a:latin typeface="微软雅黑 Light" panose="020B0502040204020203" pitchFamily="34" charset="-122"/>
                <a:ea typeface="微软雅黑 Light" panose="020B0502040204020203" pitchFamily="34" charset="-122"/>
                <a:sym typeface="Helvetica Light"/>
              </a:rPr>
              <a:t>人工智能的定义</a:t>
            </a:r>
            <a:endParaRPr lang="zh-CN" altLang="en-US" sz="4800" b="1" dirty="0">
              <a:solidFill>
                <a:schemeClr val="tx2"/>
              </a:solidFill>
              <a:latin typeface="微软雅黑 Light" panose="020B0502040204020203" pitchFamily="34" charset="-122"/>
              <a:ea typeface="微软雅黑 Light" panose="020B0502040204020203" pitchFamily="34" charset="-122"/>
            </a:endParaRPr>
          </a:p>
        </p:txBody>
      </p:sp>
      <p:cxnSp>
        <p:nvCxnSpPr>
          <p:cNvPr id="6" name="直接连接符 5"/>
          <p:cNvCxnSpPr/>
          <p:nvPr/>
        </p:nvCxnSpPr>
        <p:spPr>
          <a:xfrm>
            <a:off x="1571042" y="2717056"/>
            <a:ext cx="9759820" cy="0"/>
          </a:xfrm>
          <a:prstGeom prst="line">
            <a:avLst/>
          </a:prstGeom>
          <a:ln>
            <a:solidFill>
              <a:srgbClr val="7492AF"/>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571042" y="2867798"/>
            <a:ext cx="940754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black"/>
                </a:solidFill>
                <a:effectLst/>
                <a:uLnTx/>
                <a:uFillTx/>
                <a:latin typeface="微软雅黑 Light" panose="020B0502040204020203" pitchFamily="34" charset="-122"/>
                <a:ea typeface="微软雅黑 Light" panose="020B0502040204020203" pitchFamily="34" charset="-122"/>
                <a:cs typeface="+mn-cs"/>
                <a:sym typeface="Helvetica Light"/>
              </a:rPr>
              <a:t>人工智能；机器智能</a:t>
            </a:r>
            <a:endParaRPr kumimoji="0" lang="zh-CN" altLang="en-US" sz="1800" b="1" i="0" u="none" strike="noStrike" kern="1200" cap="none" spc="0" normalizeH="0" baseline="0" noProof="0" dirty="0">
              <a:ln>
                <a:noFill/>
              </a:ln>
              <a:solidFill>
                <a:prstClr val="black"/>
              </a:solidFill>
              <a:effectLst/>
              <a:uLnTx/>
              <a:uFillTx/>
              <a:latin typeface="微软雅黑 Light" panose="020B0502040204020203" pitchFamily="34" charset="-122"/>
              <a:ea typeface="微软雅黑 Light" panose="020B0502040204020203" pitchFamily="34" charset="-122"/>
              <a:cs typeface="+mn-cs"/>
            </a:endParaRPr>
          </a:p>
        </p:txBody>
      </p:sp>
      <p:sp>
        <p:nvSpPr>
          <p:cNvPr id="8" name="标题 1"/>
          <p:cNvSpPr txBox="1">
            <a:spLocks/>
          </p:cNvSpPr>
          <p:nvPr/>
        </p:nvSpPr>
        <p:spPr>
          <a:xfrm>
            <a:off x="1656981" y="3707538"/>
            <a:ext cx="8669694"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zh-CN" sz="5400" b="1" i="0" u="none" strike="noStrike" kern="1200" cap="none" spc="80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j-cs"/>
              </a:rPr>
              <a:t>/01</a:t>
            </a:r>
            <a:endParaRPr kumimoji="0" lang="zh-CN" altLang="en-US" sz="5400" b="0" i="0" u="none" strike="noStrike" kern="1200" cap="none" spc="0" normalizeH="0" baseline="0" noProof="0" dirty="0">
              <a:ln>
                <a:noFill/>
              </a:ln>
              <a:solidFill>
                <a:srgbClr val="FF0000"/>
              </a:solidFill>
              <a:effectLst/>
              <a:uLnTx/>
              <a:uFillTx/>
              <a:latin typeface="微软雅黑" pitchFamily="34" charset="-122"/>
              <a:ea typeface="微软雅黑" pitchFamily="34" charset="-122"/>
              <a:cs typeface="+mj-cs"/>
            </a:endParaRPr>
          </a:p>
        </p:txBody>
      </p:sp>
      <p:pic>
        <p:nvPicPr>
          <p:cNvPr id="3" name="图片 2">
            <a:extLst>
              <a:ext uri="{FF2B5EF4-FFF2-40B4-BE49-F238E27FC236}">
                <a16:creationId xmlns:a16="http://schemas.microsoft.com/office/drawing/2014/main" id="{8B39D4C4-ABA9-B6A6-1556-47E52921530E}"/>
              </a:ext>
            </a:extLst>
          </p:cNvPr>
          <p:cNvPicPr>
            <a:picLocks noChangeAspect="1"/>
          </p:cNvPicPr>
          <p:nvPr/>
        </p:nvPicPr>
        <p:blipFill rotWithShape="1">
          <a:blip r:embed="rId2">
            <a:extLst>
              <a:ext uri="{28A0092B-C50C-407E-A947-70E740481C1C}">
                <a14:useLocalDpi xmlns:a14="http://schemas.microsoft.com/office/drawing/2010/main" val="0"/>
              </a:ext>
            </a:extLst>
          </a:blip>
          <a:srcRect r="78884"/>
          <a:stretch/>
        </p:blipFill>
        <p:spPr>
          <a:xfrm>
            <a:off x="613804" y="262088"/>
            <a:ext cx="1080771" cy="1319459"/>
          </a:xfrm>
          <a:prstGeom prst="rect">
            <a:avLst/>
          </a:prstGeom>
        </p:spPr>
      </p:pic>
      <p:pic>
        <p:nvPicPr>
          <p:cNvPr id="9" name="图片 8">
            <a:extLst>
              <a:ext uri="{FF2B5EF4-FFF2-40B4-BE49-F238E27FC236}">
                <a16:creationId xmlns:a16="http://schemas.microsoft.com/office/drawing/2014/main" id="{4641BA49-A45E-88DE-4767-254999A3B982}"/>
              </a:ext>
            </a:extLst>
          </p:cNvPr>
          <p:cNvPicPr>
            <a:picLocks noChangeAspect="1"/>
          </p:cNvPicPr>
          <p:nvPr/>
        </p:nvPicPr>
        <p:blipFill>
          <a:blip r:embed="rId3"/>
          <a:stretch>
            <a:fillRect/>
          </a:stretch>
        </p:blipFill>
        <p:spPr>
          <a:xfrm>
            <a:off x="2633148" y="5478052"/>
            <a:ext cx="1079086" cy="1316850"/>
          </a:xfrm>
          <a:prstGeom prst="rect">
            <a:avLst/>
          </a:prstGeom>
        </p:spPr>
      </p:pic>
      <p:pic>
        <p:nvPicPr>
          <p:cNvPr id="10" name="图片 9">
            <a:extLst>
              <a:ext uri="{FF2B5EF4-FFF2-40B4-BE49-F238E27FC236}">
                <a16:creationId xmlns:a16="http://schemas.microsoft.com/office/drawing/2014/main" id="{F6DFBDE7-A4A7-9D51-0017-006A56449854}"/>
              </a:ext>
            </a:extLst>
          </p:cNvPr>
          <p:cNvPicPr>
            <a:picLocks noChangeAspect="1"/>
          </p:cNvPicPr>
          <p:nvPr/>
        </p:nvPicPr>
        <p:blipFill>
          <a:blip r:embed="rId4"/>
          <a:stretch>
            <a:fillRect/>
          </a:stretch>
        </p:blipFill>
        <p:spPr>
          <a:xfrm>
            <a:off x="5132748" y="3111980"/>
            <a:ext cx="1926503" cy="63403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3"/>
          <p:cNvSpPr>
            <a:spLocks noGrp="1" noChangeArrowheads="1"/>
          </p:cNvSpPr>
          <p:nvPr>
            <p:ph type="body" sz="half" idx="1"/>
          </p:nvPr>
        </p:nvSpPr>
        <p:spPr>
          <a:xfrm>
            <a:off x="627352" y="537665"/>
            <a:ext cx="7956550" cy="752475"/>
          </a:xfrm>
        </p:spPr>
        <p:txBody>
          <a:bodyPr>
            <a:noAutofit/>
          </a:bodyPr>
          <a:lstStyle/>
          <a:p>
            <a:pPr marL="0" indent="0">
              <a:lnSpc>
                <a:spcPct val="100000"/>
              </a:lnSpc>
              <a:spcBef>
                <a:spcPts val="0"/>
              </a:spcBef>
              <a:buNone/>
            </a:pPr>
            <a:r>
              <a:rPr lang="zh-CN" altLang="en-US" sz="4000" b="1" spc="300" dirty="0">
                <a:solidFill>
                  <a:srgbClr val="002060"/>
                </a:solidFill>
                <a:latin typeface="微软雅黑 Light" panose="020B0502040204020203" pitchFamily="34" charset="-122"/>
                <a:ea typeface="微软雅黑 Light" panose="020B0502040204020203" pitchFamily="34" charset="-122"/>
                <a:cs typeface="+mj-cs"/>
              </a:rPr>
              <a:t>人工智能的定义</a:t>
            </a:r>
            <a:endParaRPr lang="zh-CN" altLang="en-US" sz="4000" b="1" spc="300" dirty="0">
              <a:solidFill>
                <a:srgbClr val="002060"/>
              </a:solidFill>
              <a:latin typeface="微软雅黑 Light" panose="020B0502040204020203" pitchFamily="34" charset="-122"/>
              <a:ea typeface="微软雅黑 Light" panose="020B0502040204020203" pitchFamily="34" charset="-122"/>
            </a:endParaRPr>
          </a:p>
        </p:txBody>
      </p:sp>
      <p:sp>
        <p:nvSpPr>
          <p:cNvPr id="4" name="Text Box 5"/>
          <p:cNvSpPr txBox="1">
            <a:spLocks noChangeArrowheads="1"/>
          </p:cNvSpPr>
          <p:nvPr/>
        </p:nvSpPr>
        <p:spPr bwMode="auto">
          <a:xfrm>
            <a:off x="703784" y="1362249"/>
            <a:ext cx="10546567" cy="4885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lvl1pPr indent="93663">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marL="396000" indent="-396000" algn="just">
              <a:lnSpc>
                <a:spcPct val="114000"/>
              </a:lnSpc>
              <a:buFont typeface="Wingdings" panose="05000000000000000000" pitchFamily="2" charset="2"/>
              <a:buChar char="Ø"/>
            </a:pPr>
            <a:r>
              <a:rPr lang="en-US" altLang="zh-CN" b="1" spc="-100" dirty="0">
                <a:solidFill>
                  <a:srgbClr val="002060"/>
                </a:solidFill>
                <a:latin typeface="微软雅黑 Light" panose="020B0502040204020203" pitchFamily="34" charset="-122"/>
                <a:ea typeface="微软雅黑 Light" panose="020B0502040204020203" pitchFamily="34" charset="-122"/>
              </a:rPr>
              <a:t>1956</a:t>
            </a:r>
            <a:r>
              <a:rPr lang="zh-CN" altLang="en-US" b="1" spc="-100" dirty="0">
                <a:solidFill>
                  <a:srgbClr val="002060"/>
                </a:solidFill>
                <a:latin typeface="微软雅黑 Light" panose="020B0502040204020203" pitchFamily="34" charset="-122"/>
                <a:ea typeface="微软雅黑 Light" panose="020B0502040204020203" pitchFamily="34" charset="-122"/>
              </a:rPr>
              <a:t>年夏季，时任美国达特茅斯学院数学系助理教授的</a:t>
            </a:r>
            <a:r>
              <a:rPr lang="zh-CN" altLang="en-US" b="1" spc="-100" dirty="0">
                <a:solidFill>
                  <a:srgbClr val="00B050"/>
                </a:solidFill>
                <a:latin typeface="微软雅黑 Light" panose="020B0502040204020203" pitchFamily="34" charset="-122"/>
                <a:ea typeface="微软雅黑 Light" panose="020B0502040204020203" pitchFamily="34" charset="-122"/>
              </a:rPr>
              <a:t>约翰</a:t>
            </a:r>
            <a:r>
              <a:rPr lang="en-US" altLang="zh-CN" b="1" spc="-100" dirty="0">
                <a:solidFill>
                  <a:srgbClr val="00B050"/>
                </a:solidFill>
                <a:latin typeface="微软雅黑 Light" panose="020B0502040204020203" pitchFamily="34" charset="-122"/>
                <a:ea typeface="微软雅黑 Light" panose="020B0502040204020203" pitchFamily="34" charset="-122"/>
              </a:rPr>
              <a:t>•</a:t>
            </a:r>
            <a:r>
              <a:rPr lang="zh-CN" altLang="en-US" b="1" spc="-100" dirty="0">
                <a:solidFill>
                  <a:srgbClr val="00B050"/>
                </a:solidFill>
                <a:latin typeface="微软雅黑 Light" panose="020B0502040204020203" pitchFamily="34" charset="-122"/>
                <a:ea typeface="微软雅黑 Light" panose="020B0502040204020203" pitchFamily="34" charset="-122"/>
              </a:rPr>
              <a:t>麦卡锡</a:t>
            </a:r>
            <a:r>
              <a:rPr lang="zh-CN" altLang="en-US" b="1" dirty="0">
                <a:solidFill>
                  <a:srgbClr val="002060"/>
                </a:solidFill>
                <a:latin typeface="微软雅黑 Light" panose="020B0502040204020203" pitchFamily="34" charset="-122"/>
                <a:ea typeface="微软雅黑 Light" panose="020B0502040204020203" pitchFamily="34" charset="-122"/>
              </a:rPr>
              <a:t>和时任美国哈佛大学助理研究员的</a:t>
            </a:r>
            <a:r>
              <a:rPr lang="zh-CN" altLang="en-US" b="1" dirty="0">
                <a:solidFill>
                  <a:srgbClr val="00B050"/>
                </a:solidFill>
                <a:latin typeface="微软雅黑 Light" panose="020B0502040204020203" pitchFamily="34" charset="-122"/>
                <a:ea typeface="微软雅黑 Light" panose="020B0502040204020203" pitchFamily="34" charset="-122"/>
              </a:rPr>
              <a:t>马文</a:t>
            </a:r>
            <a:r>
              <a:rPr lang="en-US" altLang="zh-CN" b="1" dirty="0">
                <a:solidFill>
                  <a:srgbClr val="00B050"/>
                </a:solidFill>
                <a:latin typeface="微软雅黑 Light" panose="020B0502040204020203" pitchFamily="34" charset="-122"/>
                <a:ea typeface="微软雅黑 Light" panose="020B0502040204020203" pitchFamily="34" charset="-122"/>
              </a:rPr>
              <a:t>•</a:t>
            </a:r>
            <a:r>
              <a:rPr lang="zh-CN" altLang="en-US" b="1" dirty="0">
                <a:solidFill>
                  <a:srgbClr val="00B050"/>
                </a:solidFill>
                <a:latin typeface="微软雅黑 Light" panose="020B0502040204020203" pitchFamily="34" charset="-122"/>
                <a:ea typeface="微软雅黑 Light" panose="020B0502040204020203" pitchFamily="34" charset="-122"/>
              </a:rPr>
              <a:t>明斯基</a:t>
            </a:r>
            <a:r>
              <a:rPr lang="zh-CN" altLang="en-US" b="1" dirty="0">
                <a:solidFill>
                  <a:srgbClr val="002060"/>
                </a:solidFill>
                <a:latin typeface="微软雅黑 Light" panose="020B0502040204020203" pitchFamily="34" charset="-122"/>
                <a:ea typeface="微软雅黑 Light" panose="020B0502040204020203" pitchFamily="34" charset="-122"/>
              </a:rPr>
              <a:t>在</a:t>
            </a:r>
            <a:r>
              <a:rPr lang="zh-CN" altLang="en-US" b="1" dirty="0">
                <a:solidFill>
                  <a:srgbClr val="0070C0"/>
                </a:solidFill>
                <a:latin typeface="微软雅黑 Light" panose="020B0502040204020203" pitchFamily="34" charset="-122"/>
                <a:ea typeface="微软雅黑 Light" panose="020B0502040204020203" pitchFamily="34" charset="-122"/>
              </a:rPr>
              <a:t>达特茅斯学院</a:t>
            </a:r>
            <a:r>
              <a:rPr lang="zh-CN" altLang="en-US" b="1" dirty="0">
                <a:solidFill>
                  <a:srgbClr val="002060"/>
                </a:solidFill>
                <a:latin typeface="微软雅黑 Light" panose="020B0502040204020203" pitchFamily="34" charset="-122"/>
                <a:ea typeface="微软雅黑 Light" panose="020B0502040204020203" pitchFamily="34" charset="-122"/>
              </a:rPr>
              <a:t>组织了一个讨论</a:t>
            </a:r>
            <a:r>
              <a:rPr lang="zh-CN" altLang="en-US" b="1" dirty="0">
                <a:solidFill>
                  <a:srgbClr val="C00000"/>
                </a:solidFill>
                <a:latin typeface="微软雅黑 Light" panose="020B0502040204020203" pitchFamily="34" charset="-122"/>
                <a:ea typeface="微软雅黑 Light" panose="020B0502040204020203" pitchFamily="34" charset="-122"/>
              </a:rPr>
              <a:t>机器智能</a:t>
            </a:r>
            <a:r>
              <a:rPr lang="zh-CN" altLang="en-US" b="1" dirty="0">
                <a:solidFill>
                  <a:srgbClr val="002060"/>
                </a:solidFill>
                <a:latin typeface="微软雅黑 Light" panose="020B0502040204020203" pitchFamily="34" charset="-122"/>
                <a:ea typeface="微软雅黑 Light" panose="020B0502040204020203" pitchFamily="34" charset="-122"/>
              </a:rPr>
              <a:t>的小型研讨会。</a:t>
            </a:r>
            <a:endParaRPr lang="en-US" altLang="zh-CN" b="1" dirty="0">
              <a:solidFill>
                <a:srgbClr val="002060"/>
              </a:solidFill>
              <a:latin typeface="微软雅黑 Light" panose="020B0502040204020203" pitchFamily="34" charset="-122"/>
              <a:ea typeface="微软雅黑 Light" panose="020B0502040204020203" pitchFamily="34" charset="-122"/>
            </a:endParaRPr>
          </a:p>
          <a:p>
            <a:pPr marL="396000" indent="-396000" algn="just">
              <a:lnSpc>
                <a:spcPct val="114000"/>
              </a:lnSpc>
              <a:buFont typeface="Wingdings" panose="05000000000000000000" pitchFamily="2" charset="2"/>
              <a:buChar char="Ø"/>
            </a:pPr>
            <a:r>
              <a:rPr lang="zh-CN" altLang="en-US" b="1" dirty="0">
                <a:solidFill>
                  <a:srgbClr val="002060"/>
                </a:solidFill>
                <a:latin typeface="微软雅黑 Light" panose="020B0502040204020203" pitchFamily="34" charset="-122"/>
                <a:ea typeface="微软雅黑 Light" panose="020B0502040204020203" pitchFamily="34" charset="-122"/>
              </a:rPr>
              <a:t>在研讨会上第一次正式使用了</a:t>
            </a:r>
            <a:r>
              <a:rPr lang="zh-CN" altLang="en-US" b="1" dirty="0">
                <a:solidFill>
                  <a:srgbClr val="C00000"/>
                </a:solidFill>
                <a:latin typeface="微软雅黑 Light" panose="020B0502040204020203" pitchFamily="34" charset="-122"/>
                <a:ea typeface="微软雅黑 Light" panose="020B0502040204020203" pitchFamily="34" charset="-122"/>
              </a:rPr>
              <a:t>人工智能</a:t>
            </a:r>
            <a:r>
              <a:rPr lang="zh-CN" altLang="en-US" b="1" dirty="0">
                <a:solidFill>
                  <a:srgbClr val="002060"/>
                </a:solidFill>
                <a:latin typeface="微软雅黑 Light" panose="020B0502040204020203" pitchFamily="34" charset="-122"/>
                <a:ea typeface="微软雅黑 Light" panose="020B0502040204020203" pitchFamily="34" charset="-122"/>
              </a:rPr>
              <a:t>（</a:t>
            </a:r>
            <a:r>
              <a:rPr lang="en-US" altLang="zh-CN" b="1" dirty="0">
                <a:solidFill>
                  <a:srgbClr val="C00000"/>
                </a:solidFill>
                <a:latin typeface="微软雅黑 Light" panose="020B0502040204020203" pitchFamily="34" charset="-122"/>
                <a:ea typeface="微软雅黑 Light" panose="020B0502040204020203" pitchFamily="34" charset="-122"/>
              </a:rPr>
              <a:t>artificial intelligence, AI</a:t>
            </a:r>
            <a:r>
              <a:rPr lang="zh-CN" altLang="en-US" b="1" dirty="0">
                <a:solidFill>
                  <a:srgbClr val="002060"/>
                </a:solidFill>
                <a:latin typeface="微软雅黑 Light" panose="020B0502040204020203" pitchFamily="34" charset="-122"/>
                <a:ea typeface="微软雅黑 Light" panose="020B0502040204020203" pitchFamily="34" charset="-122"/>
              </a:rPr>
              <a:t>）这一术语，标志着人工智能学科的诞生。</a:t>
            </a:r>
          </a:p>
          <a:p>
            <a:pPr marL="396000" indent="-396000" algn="just">
              <a:lnSpc>
                <a:spcPct val="114000"/>
              </a:lnSpc>
              <a:buFont typeface="Wingdings" panose="05000000000000000000" pitchFamily="2" charset="2"/>
              <a:buChar char="Ø"/>
            </a:pPr>
            <a:endParaRPr lang="en-US" altLang="zh-CN" b="1" dirty="0">
              <a:solidFill>
                <a:srgbClr val="002060"/>
              </a:solidFill>
              <a:latin typeface="微软雅黑 Light" panose="020B0502040204020203" pitchFamily="34" charset="-122"/>
              <a:ea typeface="微软雅黑 Light" panose="020B0502040204020203" pitchFamily="34" charset="-122"/>
            </a:endParaRPr>
          </a:p>
          <a:p>
            <a:pPr marL="457047" lvl="1" indent="0" defTabSz="914095">
              <a:lnSpc>
                <a:spcPct val="125000"/>
              </a:lnSpc>
              <a:spcBef>
                <a:spcPts val="500"/>
              </a:spcBef>
              <a:buNone/>
              <a:defRPr/>
            </a:pPr>
            <a:endParaRPr lang="zh-CN" altLang="zh-CN" sz="3200" b="1" dirty="0">
              <a:solidFill>
                <a:srgbClr val="C00000"/>
              </a:solidFill>
              <a:latin typeface="微软雅黑" pitchFamily="34" charset="-122"/>
              <a:ea typeface="微软雅黑" pitchFamily="34" charset="-122"/>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5058" y="3848093"/>
            <a:ext cx="2772720" cy="204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 Box 5">
            <a:extLst>
              <a:ext uri="{FF2B5EF4-FFF2-40B4-BE49-F238E27FC236}">
                <a16:creationId xmlns:a16="http://schemas.microsoft.com/office/drawing/2014/main" id="{D21AF803-ED03-A998-6911-6155C4B92ABA}"/>
              </a:ext>
            </a:extLst>
          </p:cNvPr>
          <p:cNvSpPr txBox="1">
            <a:spLocks noChangeArrowheads="1"/>
          </p:cNvSpPr>
          <p:nvPr/>
        </p:nvSpPr>
        <p:spPr bwMode="auto">
          <a:xfrm>
            <a:off x="2121811" y="5945934"/>
            <a:ext cx="1747458" cy="377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lvl1pPr indent="93663">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lvl="0" indent="0" algn="just">
              <a:lnSpc>
                <a:spcPct val="114000"/>
              </a:lnSpc>
              <a:spcBef>
                <a:spcPts val="0"/>
              </a:spcBef>
              <a:buClrTx/>
              <a:buNone/>
            </a:pPr>
            <a:r>
              <a:rPr lang="zh-CN" altLang="en-US" sz="1600" b="1" dirty="0">
                <a:solidFill>
                  <a:srgbClr val="002060"/>
                </a:solidFill>
                <a:latin typeface="微软雅黑 Light" panose="020B0502040204020203" pitchFamily="34" charset="-122"/>
                <a:ea typeface="微软雅黑 Light" panose="020B0502040204020203" pitchFamily="34" charset="-122"/>
              </a:rPr>
              <a:t>达特茅斯学院大楼</a:t>
            </a:r>
            <a:endParaRPr lang="zh-CN" altLang="zh-CN" sz="1600" b="1" dirty="0">
              <a:solidFill>
                <a:srgbClr val="C00000"/>
              </a:solidFill>
              <a:latin typeface="微软雅黑" pitchFamily="34" charset="-122"/>
              <a:ea typeface="微软雅黑" pitchFamily="34" charset="-122"/>
            </a:endParaRPr>
          </a:p>
        </p:txBody>
      </p:sp>
      <p:pic>
        <p:nvPicPr>
          <p:cNvPr id="3" name="图片 2">
            <a:extLst>
              <a:ext uri="{FF2B5EF4-FFF2-40B4-BE49-F238E27FC236}">
                <a16:creationId xmlns:a16="http://schemas.microsoft.com/office/drawing/2014/main" id="{9B1A65D1-8CAA-47D4-73B5-D2E56967F489}"/>
              </a:ext>
            </a:extLst>
          </p:cNvPr>
          <p:cNvPicPr>
            <a:picLocks noChangeAspect="1"/>
          </p:cNvPicPr>
          <p:nvPr/>
        </p:nvPicPr>
        <p:blipFill>
          <a:blip r:embed="rId4"/>
          <a:stretch>
            <a:fillRect/>
          </a:stretch>
        </p:blipFill>
        <p:spPr>
          <a:xfrm>
            <a:off x="4648219" y="3848093"/>
            <a:ext cx="3005913" cy="2061324"/>
          </a:xfrm>
          <a:prstGeom prst="rect">
            <a:avLst/>
          </a:prstGeom>
        </p:spPr>
      </p:pic>
      <p:pic>
        <p:nvPicPr>
          <p:cNvPr id="6" name="图片 5">
            <a:extLst>
              <a:ext uri="{FF2B5EF4-FFF2-40B4-BE49-F238E27FC236}">
                <a16:creationId xmlns:a16="http://schemas.microsoft.com/office/drawing/2014/main" id="{567D8F81-61E8-9E20-61BC-FBBF23C8B556}"/>
              </a:ext>
            </a:extLst>
          </p:cNvPr>
          <p:cNvPicPr>
            <a:picLocks noChangeAspect="1"/>
          </p:cNvPicPr>
          <p:nvPr/>
        </p:nvPicPr>
        <p:blipFill>
          <a:blip r:embed="rId5"/>
          <a:stretch>
            <a:fillRect/>
          </a:stretch>
        </p:blipFill>
        <p:spPr>
          <a:xfrm>
            <a:off x="8056255" y="3842128"/>
            <a:ext cx="2791972" cy="2052477"/>
          </a:xfrm>
          <a:prstGeom prst="rect">
            <a:avLst/>
          </a:prstGeom>
        </p:spPr>
      </p:pic>
      <p:sp>
        <p:nvSpPr>
          <p:cNvPr id="7" name="Text Box 5">
            <a:extLst>
              <a:ext uri="{FF2B5EF4-FFF2-40B4-BE49-F238E27FC236}">
                <a16:creationId xmlns:a16="http://schemas.microsoft.com/office/drawing/2014/main" id="{E3FE5A9E-A885-1957-3AD3-62EBC1363AC6}"/>
              </a:ext>
            </a:extLst>
          </p:cNvPr>
          <p:cNvSpPr txBox="1">
            <a:spLocks noChangeArrowheads="1"/>
          </p:cNvSpPr>
          <p:nvPr/>
        </p:nvSpPr>
        <p:spPr bwMode="auto">
          <a:xfrm>
            <a:off x="5072564" y="5953147"/>
            <a:ext cx="2157222" cy="377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lvl1pPr indent="93663">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lvl="0" indent="0" algn="just">
              <a:lnSpc>
                <a:spcPct val="114000"/>
              </a:lnSpc>
              <a:spcBef>
                <a:spcPts val="0"/>
              </a:spcBef>
              <a:buClrTx/>
              <a:buNone/>
            </a:pPr>
            <a:r>
              <a:rPr lang="zh-CN" altLang="en-US" sz="1600" b="1" dirty="0">
                <a:solidFill>
                  <a:srgbClr val="002060"/>
                </a:solidFill>
                <a:latin typeface="微软雅黑 Light" panose="020B0502040204020203" pitchFamily="34" charset="-122"/>
                <a:ea typeface="微软雅黑 Light" panose="020B0502040204020203" pitchFamily="34" charset="-122"/>
              </a:rPr>
              <a:t>开会时部分与会者合影</a:t>
            </a:r>
            <a:endParaRPr lang="zh-CN" altLang="zh-CN" sz="1600" b="1" dirty="0">
              <a:solidFill>
                <a:srgbClr val="C00000"/>
              </a:solidFill>
              <a:latin typeface="微软雅黑" pitchFamily="34" charset="-122"/>
              <a:ea typeface="微软雅黑" pitchFamily="34" charset="-122"/>
            </a:endParaRPr>
          </a:p>
        </p:txBody>
      </p:sp>
      <p:sp>
        <p:nvSpPr>
          <p:cNvPr id="8" name="Text Box 5">
            <a:extLst>
              <a:ext uri="{FF2B5EF4-FFF2-40B4-BE49-F238E27FC236}">
                <a16:creationId xmlns:a16="http://schemas.microsoft.com/office/drawing/2014/main" id="{3A024704-8FDE-46C0-2CE8-015872B17150}"/>
              </a:ext>
            </a:extLst>
          </p:cNvPr>
          <p:cNvSpPr txBox="1">
            <a:spLocks noChangeArrowheads="1"/>
          </p:cNvSpPr>
          <p:nvPr/>
        </p:nvSpPr>
        <p:spPr bwMode="auto">
          <a:xfrm>
            <a:off x="8292532" y="5953147"/>
            <a:ext cx="2372978" cy="377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lvl1pPr indent="93663">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lvl="0" indent="0" algn="just">
              <a:lnSpc>
                <a:spcPct val="114000"/>
              </a:lnSpc>
              <a:spcBef>
                <a:spcPts val="0"/>
              </a:spcBef>
              <a:buClrTx/>
              <a:buNone/>
            </a:pPr>
            <a:r>
              <a:rPr lang="en-US" altLang="zh-CN" sz="1600" b="1" dirty="0">
                <a:solidFill>
                  <a:srgbClr val="002060"/>
                </a:solidFill>
                <a:latin typeface="微软雅黑 Light" panose="020B0502040204020203" pitchFamily="34" charset="-122"/>
                <a:ea typeface="微软雅黑 Light" panose="020B0502040204020203" pitchFamily="34" charset="-122"/>
              </a:rPr>
              <a:t>  50</a:t>
            </a:r>
            <a:r>
              <a:rPr lang="zh-CN" altLang="en-US" sz="1600" b="1" dirty="0">
                <a:solidFill>
                  <a:srgbClr val="002060"/>
                </a:solidFill>
                <a:latin typeface="微软雅黑 Light" panose="020B0502040204020203" pitchFamily="34" charset="-122"/>
                <a:ea typeface="微软雅黑 Light" panose="020B0502040204020203" pitchFamily="34" charset="-122"/>
              </a:rPr>
              <a:t>年后部分与会者合影</a:t>
            </a:r>
            <a:endParaRPr lang="zh-CN" altLang="zh-CN" sz="1600" b="1" dirty="0">
              <a:solidFill>
                <a:srgbClr val="C00000"/>
              </a:solidFill>
              <a:latin typeface="微软雅黑" pitchFamily="34" charset="-122"/>
              <a:ea typeface="微软雅黑" pitchFamily="34" charset="-122"/>
            </a:endParaRPr>
          </a:p>
        </p:txBody>
      </p:sp>
    </p:spTree>
    <p:custDataLst>
      <p:tags r:id="rId1"/>
    </p:custDataLst>
    <p:extLst>
      <p:ext uri="{BB962C8B-B14F-4D97-AF65-F5344CB8AC3E}">
        <p14:creationId xmlns:p14="http://schemas.microsoft.com/office/powerpoint/2010/main" val="3475801419"/>
      </p:ext>
    </p:extLst>
  </p:cSld>
  <p:clrMapOvr>
    <a:masterClrMapping/>
  </p:clrMapOvr>
  <mc:AlternateContent xmlns:mc="http://schemas.openxmlformats.org/markup-compatibility/2006" xmlns:p14="http://schemas.microsoft.com/office/powerpoint/2010/main">
    <mc:Choice Requires="p14">
      <p:transition spd="slow" p14:dur="2000" advTm="45804"/>
    </mc:Choice>
    <mc:Fallback xmlns="">
      <p:transition spd="slow" advTm="4580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098"/>
                                        </p:tgtEl>
                                        <p:attrNameLst>
                                          <p:attrName>style.visibility</p:attrName>
                                        </p:attrNameLst>
                                      </p:cBhvr>
                                      <p:to>
                                        <p:strVal val="visible"/>
                                      </p:to>
                                    </p:set>
                                    <p:animEffect transition="in" filter="barn(inVertical)">
                                      <p:cBhvr>
                                        <p:cTn id="21" dur="500"/>
                                        <p:tgtEl>
                                          <p:spTgt spid="4098"/>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1" presetClass="entr" presetSubtype="0" fill="hold" nodeType="with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heel(1)">
                                      <p:cBhvr>
                                        <p:cTn id="37" dur="2000"/>
                                        <p:tgtEl>
                                          <p:spTgt spid="6"/>
                                        </p:tgtEl>
                                      </p:cBhvr>
                                    </p:animEffect>
                                  </p:childTnLst>
                                </p:cTn>
                              </p:par>
                              <p:par>
                                <p:cTn id="38" presetID="1" presetClass="entr" presetSubtype="0" fill="hold" nodeType="withEffect">
                                  <p:stCondLst>
                                    <p:cond delay="0"/>
                                  </p:stCondLst>
                                  <p:childTnLst>
                                    <p:set>
                                      <p:cBhvr>
                                        <p:cTn id="39"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3"/>
          <p:cNvSpPr>
            <a:spLocks noGrp="1" noChangeArrowheads="1"/>
          </p:cNvSpPr>
          <p:nvPr>
            <p:ph type="body" sz="half" idx="1"/>
          </p:nvPr>
        </p:nvSpPr>
        <p:spPr>
          <a:xfrm>
            <a:off x="627352" y="537665"/>
            <a:ext cx="7956550" cy="752475"/>
          </a:xfrm>
        </p:spPr>
        <p:txBody>
          <a:bodyPr>
            <a:noAutofit/>
          </a:bodyPr>
          <a:lstStyle/>
          <a:p>
            <a:pPr marL="0" indent="0">
              <a:lnSpc>
                <a:spcPct val="100000"/>
              </a:lnSpc>
              <a:spcBef>
                <a:spcPts val="0"/>
              </a:spcBef>
              <a:buNone/>
            </a:pPr>
            <a:r>
              <a:rPr lang="zh-CN" altLang="en-US" sz="4000" b="1" spc="300" dirty="0">
                <a:solidFill>
                  <a:srgbClr val="002060"/>
                </a:solidFill>
                <a:latin typeface="微软雅黑 Light" panose="020B0502040204020203" pitchFamily="34" charset="-122"/>
                <a:ea typeface="微软雅黑 Light" panose="020B0502040204020203" pitchFamily="34" charset="-122"/>
                <a:cs typeface="+mj-cs"/>
              </a:rPr>
              <a:t>人工智能的定义</a:t>
            </a:r>
            <a:endParaRPr lang="zh-CN" altLang="en-US" sz="4000" b="1" spc="300" dirty="0">
              <a:solidFill>
                <a:srgbClr val="002060"/>
              </a:solidFill>
              <a:latin typeface="微软雅黑 Light" panose="020B0502040204020203" pitchFamily="34" charset="-122"/>
              <a:ea typeface="微软雅黑 Light" panose="020B0502040204020203" pitchFamily="34" charset="-122"/>
            </a:endParaRPr>
          </a:p>
        </p:txBody>
      </p:sp>
      <p:sp>
        <p:nvSpPr>
          <p:cNvPr id="4" name="Text Box 5"/>
          <p:cNvSpPr txBox="1">
            <a:spLocks noChangeArrowheads="1"/>
          </p:cNvSpPr>
          <p:nvPr/>
        </p:nvSpPr>
        <p:spPr bwMode="auto">
          <a:xfrm>
            <a:off x="627352" y="1434675"/>
            <a:ext cx="10546567" cy="4885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lvl1pPr indent="93663">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marL="396000" indent="-396000" algn="just">
              <a:lnSpc>
                <a:spcPct val="114000"/>
              </a:lnSpc>
              <a:spcBef>
                <a:spcPts val="600"/>
              </a:spcBef>
              <a:buFont typeface="Wingdings" panose="05000000000000000000" pitchFamily="2" charset="2"/>
              <a:buChar char="Ø"/>
            </a:pPr>
            <a:r>
              <a:rPr lang="zh-CN" altLang="en-US" sz="3000" b="1" dirty="0">
                <a:solidFill>
                  <a:srgbClr val="002060"/>
                </a:solidFill>
                <a:latin typeface="微软雅黑 Light" panose="020B0502040204020203" pitchFamily="34" charset="-122"/>
                <a:ea typeface="微软雅黑 Light" panose="020B0502040204020203" pitchFamily="34" charset="-122"/>
              </a:rPr>
              <a:t>马文</a:t>
            </a:r>
            <a:r>
              <a:rPr lang="en-US" altLang="zh-CN" sz="3000" b="1" dirty="0">
                <a:solidFill>
                  <a:srgbClr val="002060"/>
                </a:solidFill>
                <a:latin typeface="微软雅黑 Light" panose="020B0502040204020203" pitchFamily="34" charset="-122"/>
                <a:ea typeface="微软雅黑 Light" panose="020B0502040204020203" pitchFamily="34" charset="-122"/>
              </a:rPr>
              <a:t>•</a:t>
            </a:r>
            <a:r>
              <a:rPr lang="zh-CN" altLang="en-US" sz="3000" b="1" dirty="0">
                <a:solidFill>
                  <a:srgbClr val="002060"/>
                </a:solidFill>
                <a:latin typeface="微软雅黑 Light" panose="020B0502040204020203" pitchFamily="34" charset="-122"/>
                <a:ea typeface="微软雅黑 Light" panose="020B0502040204020203" pitchFamily="34" charset="-122"/>
              </a:rPr>
              <a:t>明斯基：人工智能是一门科学，是</a:t>
            </a:r>
            <a:r>
              <a:rPr lang="zh-CN" altLang="en-US" sz="3000" b="1" dirty="0">
                <a:solidFill>
                  <a:srgbClr val="C00000"/>
                </a:solidFill>
                <a:latin typeface="微软雅黑 Light" panose="020B0502040204020203" pitchFamily="34" charset="-122"/>
                <a:ea typeface="微软雅黑 Light" panose="020B0502040204020203" pitchFamily="34" charset="-122"/>
              </a:rPr>
              <a:t>使机器做那些人需要通过智能来做的事情</a:t>
            </a:r>
            <a:r>
              <a:rPr lang="zh-CN" altLang="en-US" sz="3000" b="1" dirty="0">
                <a:solidFill>
                  <a:srgbClr val="002060"/>
                </a:solidFill>
                <a:latin typeface="微软雅黑 Light" panose="020B0502040204020203" pitchFamily="34" charset="-122"/>
                <a:ea typeface="微软雅黑 Light" panose="020B0502040204020203" pitchFamily="34" charset="-122"/>
              </a:rPr>
              <a:t>。</a:t>
            </a:r>
          </a:p>
          <a:p>
            <a:pPr marL="396000" indent="-396000" algn="just">
              <a:lnSpc>
                <a:spcPct val="114000"/>
              </a:lnSpc>
              <a:spcBef>
                <a:spcPts val="600"/>
              </a:spcBef>
              <a:buFont typeface="Wingdings" panose="05000000000000000000" pitchFamily="2" charset="2"/>
              <a:buChar char="Ø"/>
            </a:pPr>
            <a:r>
              <a:rPr lang="zh-CN" altLang="en-US" sz="3000" b="1" dirty="0">
                <a:solidFill>
                  <a:srgbClr val="002060"/>
                </a:solidFill>
                <a:latin typeface="微软雅黑 Light" panose="020B0502040204020203" pitchFamily="34" charset="-122"/>
                <a:ea typeface="微软雅黑 Light" panose="020B0502040204020203" pitchFamily="34" charset="-122"/>
              </a:rPr>
              <a:t>尼尔斯</a:t>
            </a:r>
            <a:r>
              <a:rPr lang="en-US" altLang="zh-CN" sz="3000" b="1" dirty="0">
                <a:solidFill>
                  <a:srgbClr val="002060"/>
                </a:solidFill>
                <a:latin typeface="微软雅黑 Light" panose="020B0502040204020203" pitchFamily="34" charset="-122"/>
                <a:ea typeface="微软雅黑 Light" panose="020B0502040204020203" pitchFamily="34" charset="-122"/>
              </a:rPr>
              <a:t>•</a:t>
            </a:r>
            <a:r>
              <a:rPr lang="zh-CN" altLang="en-US" sz="3000" b="1" dirty="0">
                <a:solidFill>
                  <a:srgbClr val="002060"/>
                </a:solidFill>
                <a:latin typeface="微软雅黑 Light" panose="020B0502040204020203" pitchFamily="34" charset="-122"/>
                <a:ea typeface="微软雅黑 Light" panose="020B0502040204020203" pitchFamily="34" charset="-122"/>
              </a:rPr>
              <a:t>尼尔逊：人工智能是关于知识的科学</a:t>
            </a:r>
            <a:r>
              <a:rPr lang="en-US" altLang="zh-CN" sz="3000" b="1" dirty="0">
                <a:solidFill>
                  <a:srgbClr val="002060"/>
                </a:solidFill>
                <a:latin typeface="微软雅黑 Light" panose="020B0502040204020203" pitchFamily="34" charset="-122"/>
                <a:ea typeface="微软雅黑 Light" panose="020B0502040204020203" pitchFamily="34" charset="-122"/>
              </a:rPr>
              <a:t>―</a:t>
            </a:r>
            <a:r>
              <a:rPr lang="zh-CN" altLang="en-US" sz="3000" b="1" dirty="0">
                <a:solidFill>
                  <a:srgbClr val="002060"/>
                </a:solidFill>
                <a:latin typeface="微软雅黑 Light" panose="020B0502040204020203" pitchFamily="34" charset="-122"/>
                <a:ea typeface="微软雅黑 Light" panose="020B0502040204020203" pitchFamily="34" charset="-122"/>
              </a:rPr>
              <a:t>怎样</a:t>
            </a:r>
            <a:r>
              <a:rPr lang="zh-CN" altLang="en-US" sz="3000" b="1" dirty="0">
                <a:solidFill>
                  <a:srgbClr val="C00000"/>
                </a:solidFill>
                <a:latin typeface="微软雅黑 Light" panose="020B0502040204020203" pitchFamily="34" charset="-122"/>
                <a:ea typeface="微软雅黑 Light" panose="020B0502040204020203" pitchFamily="34" charset="-122"/>
              </a:rPr>
              <a:t>表示知识</a:t>
            </a:r>
            <a:r>
              <a:rPr lang="zh-CN" altLang="en-US" sz="3000" b="1" dirty="0">
                <a:solidFill>
                  <a:srgbClr val="002060"/>
                </a:solidFill>
                <a:latin typeface="微软雅黑 Light" panose="020B0502040204020203" pitchFamily="34" charset="-122"/>
                <a:ea typeface="微软雅黑 Light" panose="020B0502040204020203" pitchFamily="34" charset="-122"/>
              </a:rPr>
              <a:t>以及怎样</a:t>
            </a:r>
            <a:r>
              <a:rPr lang="zh-CN" altLang="en-US" sz="3000" b="1" dirty="0">
                <a:solidFill>
                  <a:srgbClr val="C00000"/>
                </a:solidFill>
                <a:latin typeface="微软雅黑 Light" panose="020B0502040204020203" pitchFamily="34" charset="-122"/>
                <a:ea typeface="微软雅黑 Light" panose="020B0502040204020203" pitchFamily="34" charset="-122"/>
              </a:rPr>
              <a:t>获取知识</a:t>
            </a:r>
            <a:r>
              <a:rPr lang="zh-CN" altLang="en-US" sz="3000" b="1" dirty="0">
                <a:solidFill>
                  <a:srgbClr val="002060"/>
                </a:solidFill>
                <a:latin typeface="微软雅黑 Light" panose="020B0502040204020203" pitchFamily="34" charset="-122"/>
                <a:ea typeface="微软雅黑 Light" panose="020B0502040204020203" pitchFamily="34" charset="-122"/>
              </a:rPr>
              <a:t>并</a:t>
            </a:r>
            <a:r>
              <a:rPr lang="zh-CN" altLang="en-US" sz="3000" b="1" dirty="0">
                <a:solidFill>
                  <a:srgbClr val="C00000"/>
                </a:solidFill>
                <a:latin typeface="微软雅黑 Light" panose="020B0502040204020203" pitchFamily="34" charset="-122"/>
                <a:ea typeface="微软雅黑 Light" panose="020B0502040204020203" pitchFamily="34" charset="-122"/>
              </a:rPr>
              <a:t>使用知识</a:t>
            </a:r>
            <a:r>
              <a:rPr lang="zh-CN" altLang="en-US" sz="3000" b="1" dirty="0">
                <a:solidFill>
                  <a:srgbClr val="002060"/>
                </a:solidFill>
                <a:latin typeface="微软雅黑 Light" panose="020B0502040204020203" pitchFamily="34" charset="-122"/>
                <a:ea typeface="微软雅黑 Light" panose="020B0502040204020203" pitchFamily="34" charset="-122"/>
              </a:rPr>
              <a:t>的科学。</a:t>
            </a:r>
            <a:endParaRPr lang="en-US" altLang="zh-CN" sz="3000" b="1" dirty="0">
              <a:solidFill>
                <a:srgbClr val="002060"/>
              </a:solidFill>
              <a:latin typeface="微软雅黑 Light" panose="020B0502040204020203" pitchFamily="34" charset="-122"/>
              <a:ea typeface="微软雅黑 Light" panose="020B0502040204020203" pitchFamily="34" charset="-122"/>
            </a:endParaRPr>
          </a:p>
          <a:p>
            <a:pPr marL="396000" indent="-396000" algn="just">
              <a:lnSpc>
                <a:spcPct val="114000"/>
              </a:lnSpc>
              <a:spcBef>
                <a:spcPts val="600"/>
              </a:spcBef>
              <a:buFont typeface="Wingdings" panose="05000000000000000000" pitchFamily="2" charset="2"/>
              <a:buChar char="Ø"/>
            </a:pPr>
            <a:r>
              <a:rPr lang="zh-CN" altLang="en-US" sz="3000" b="1" dirty="0">
                <a:solidFill>
                  <a:srgbClr val="002060"/>
                </a:solidFill>
                <a:latin typeface="微软雅黑 Light" panose="020B0502040204020203" pitchFamily="34" charset="-122"/>
                <a:ea typeface="微软雅黑 Light" panose="020B0502040204020203" pitchFamily="34" charset="-122"/>
              </a:rPr>
              <a:t>马文</a:t>
            </a:r>
            <a:r>
              <a:rPr lang="en-US" altLang="zh-CN" sz="3000" b="1" dirty="0">
                <a:solidFill>
                  <a:srgbClr val="002060"/>
                </a:solidFill>
                <a:latin typeface="微软雅黑 Light" panose="020B0502040204020203" pitchFamily="34" charset="-122"/>
                <a:ea typeface="微软雅黑 Light" panose="020B0502040204020203" pitchFamily="34" charset="-122"/>
              </a:rPr>
              <a:t>•</a:t>
            </a:r>
            <a:r>
              <a:rPr lang="zh-CN" altLang="en-US" sz="3000" b="1" dirty="0">
                <a:solidFill>
                  <a:srgbClr val="002060"/>
                </a:solidFill>
                <a:latin typeface="微软雅黑 Light" panose="020B0502040204020203" pitchFamily="34" charset="-122"/>
                <a:ea typeface="微软雅黑 Light" panose="020B0502040204020203" pitchFamily="34" charset="-122"/>
              </a:rPr>
              <a:t>明斯基是</a:t>
            </a:r>
            <a:r>
              <a:rPr lang="en-US" altLang="zh-CN" sz="3000" b="1" dirty="0">
                <a:solidFill>
                  <a:srgbClr val="002060"/>
                </a:solidFill>
                <a:latin typeface="微软雅黑 Light" panose="020B0502040204020203" pitchFamily="34" charset="-122"/>
                <a:ea typeface="微软雅黑 Light" panose="020B0502040204020203" pitchFamily="34" charset="-122"/>
              </a:rPr>
              <a:t>1956</a:t>
            </a:r>
            <a:r>
              <a:rPr lang="zh-CN" altLang="en-US" sz="3000" b="1" dirty="0">
                <a:solidFill>
                  <a:srgbClr val="002060"/>
                </a:solidFill>
                <a:latin typeface="微软雅黑 Light" panose="020B0502040204020203" pitchFamily="34" charset="-122"/>
                <a:ea typeface="微软雅黑 Light" panose="020B0502040204020203" pitchFamily="34" charset="-122"/>
              </a:rPr>
              <a:t>年达特茅斯会议的组织者之一，基于在人工智能领域的重要贡献获得</a:t>
            </a:r>
            <a:r>
              <a:rPr lang="en-US" altLang="zh-CN" sz="3000" b="1" dirty="0">
                <a:solidFill>
                  <a:srgbClr val="002060"/>
                </a:solidFill>
                <a:latin typeface="微软雅黑 Light" panose="020B0502040204020203" pitchFamily="34" charset="-122"/>
                <a:ea typeface="微软雅黑 Light" panose="020B0502040204020203" pitchFamily="34" charset="-122"/>
              </a:rPr>
              <a:t>1969</a:t>
            </a:r>
            <a:r>
              <a:rPr lang="zh-CN" altLang="en-US" sz="3000" b="1" dirty="0">
                <a:solidFill>
                  <a:srgbClr val="002060"/>
                </a:solidFill>
                <a:latin typeface="微软雅黑 Light" panose="020B0502040204020203" pitchFamily="34" charset="-122"/>
                <a:ea typeface="微软雅黑 Light" panose="020B0502040204020203" pitchFamily="34" charset="-122"/>
              </a:rPr>
              <a:t>年度的图灵奖。</a:t>
            </a:r>
          </a:p>
          <a:p>
            <a:pPr marL="396000" indent="-396000" algn="just">
              <a:lnSpc>
                <a:spcPct val="114000"/>
              </a:lnSpc>
              <a:spcBef>
                <a:spcPts val="600"/>
              </a:spcBef>
              <a:buFont typeface="Wingdings" panose="05000000000000000000" pitchFamily="2" charset="2"/>
              <a:buChar char="Ø"/>
            </a:pPr>
            <a:r>
              <a:rPr lang="zh-CN" altLang="en-US" sz="3000" b="1" dirty="0">
                <a:solidFill>
                  <a:srgbClr val="002060"/>
                </a:solidFill>
                <a:latin typeface="微软雅黑 Light" panose="020B0502040204020203" pitchFamily="34" charset="-122"/>
                <a:ea typeface="微软雅黑 Light" panose="020B0502040204020203" pitchFamily="34" charset="-122"/>
              </a:rPr>
              <a:t>尼尔斯</a:t>
            </a:r>
            <a:r>
              <a:rPr lang="en-US" altLang="zh-CN" sz="3000" b="1" dirty="0">
                <a:solidFill>
                  <a:srgbClr val="002060"/>
                </a:solidFill>
                <a:latin typeface="微软雅黑 Light" panose="020B0502040204020203" pitchFamily="34" charset="-122"/>
                <a:ea typeface="微软雅黑 Light" panose="020B0502040204020203" pitchFamily="34" charset="-122"/>
              </a:rPr>
              <a:t>•</a:t>
            </a:r>
            <a:r>
              <a:rPr lang="zh-CN" altLang="en-US" sz="3000" b="1" dirty="0">
                <a:solidFill>
                  <a:srgbClr val="002060"/>
                </a:solidFill>
                <a:latin typeface="微软雅黑 Light" panose="020B0502040204020203" pitchFamily="34" charset="-122"/>
                <a:ea typeface="微软雅黑 Light" panose="020B0502040204020203" pitchFamily="34" charset="-122"/>
              </a:rPr>
              <a:t>尼尔逊曾任美国斯坦福大学人工智能研究中心教授，是人工智能学科的创始研究人员之一。</a:t>
            </a:r>
          </a:p>
          <a:p>
            <a:pPr marL="396000" indent="-396000" algn="just">
              <a:lnSpc>
                <a:spcPct val="114000"/>
              </a:lnSpc>
              <a:buFont typeface="Wingdings" panose="05000000000000000000" pitchFamily="2" charset="2"/>
              <a:buChar char="Ø"/>
            </a:pPr>
            <a:endParaRPr lang="zh-CN" altLang="en-US" sz="3200" b="1" dirty="0">
              <a:solidFill>
                <a:srgbClr val="002060"/>
              </a:solidFill>
              <a:latin typeface="微软雅黑 Light" panose="020B0502040204020203" pitchFamily="34" charset="-122"/>
              <a:ea typeface="微软雅黑 Light" panose="020B0502040204020203" pitchFamily="34" charset="-122"/>
            </a:endParaRPr>
          </a:p>
          <a:p>
            <a:pPr marL="457047" lvl="1" indent="0" defTabSz="914095">
              <a:lnSpc>
                <a:spcPct val="125000"/>
              </a:lnSpc>
              <a:spcBef>
                <a:spcPts val="500"/>
              </a:spcBef>
              <a:buNone/>
              <a:defRPr/>
            </a:pPr>
            <a:endParaRPr lang="zh-CN" altLang="zh-CN" sz="3200" b="1" dirty="0">
              <a:solidFill>
                <a:srgbClr val="C00000"/>
              </a:solidFill>
              <a:latin typeface="微软雅黑" pitchFamily="34" charset="-122"/>
              <a:ea typeface="微软雅黑" pitchFamily="34" charset="-122"/>
            </a:endParaRPr>
          </a:p>
        </p:txBody>
      </p:sp>
    </p:spTree>
    <p:custDataLst>
      <p:tags r:id="rId1"/>
    </p:custDataLst>
    <p:extLst>
      <p:ext uri="{BB962C8B-B14F-4D97-AF65-F5344CB8AC3E}">
        <p14:creationId xmlns:p14="http://schemas.microsoft.com/office/powerpoint/2010/main" val="3802465130"/>
      </p:ext>
    </p:extLst>
  </p:cSld>
  <p:clrMapOvr>
    <a:masterClrMapping/>
  </p:clrMapOvr>
  <mc:AlternateContent xmlns:mc="http://schemas.openxmlformats.org/markup-compatibility/2006" xmlns:p14="http://schemas.microsoft.com/office/powerpoint/2010/main">
    <mc:Choice Requires="p14">
      <p:transition spd="slow" p14:dur="2000" advTm="45804"/>
    </mc:Choice>
    <mc:Fallback xmlns="">
      <p:transition spd="slow" advTm="4580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3"/>
          <p:cNvSpPr>
            <a:spLocks noGrp="1" noChangeArrowheads="1"/>
          </p:cNvSpPr>
          <p:nvPr>
            <p:ph type="body" sz="half" idx="1"/>
          </p:nvPr>
        </p:nvSpPr>
        <p:spPr>
          <a:xfrm>
            <a:off x="627352" y="537665"/>
            <a:ext cx="7956550" cy="752475"/>
          </a:xfrm>
        </p:spPr>
        <p:txBody>
          <a:bodyPr>
            <a:noAutofit/>
          </a:bodyPr>
          <a:lstStyle/>
          <a:p>
            <a:pPr marL="0" indent="0">
              <a:lnSpc>
                <a:spcPct val="100000"/>
              </a:lnSpc>
              <a:spcBef>
                <a:spcPts val="0"/>
              </a:spcBef>
              <a:buNone/>
            </a:pPr>
            <a:r>
              <a:rPr lang="zh-CN" altLang="en-US" sz="4000" b="1" spc="300" dirty="0">
                <a:solidFill>
                  <a:srgbClr val="002060"/>
                </a:solidFill>
                <a:latin typeface="微软雅黑 Light" panose="020B0502040204020203" pitchFamily="34" charset="-122"/>
                <a:ea typeface="微软雅黑 Light" panose="020B0502040204020203" pitchFamily="34" charset="-122"/>
                <a:cs typeface="+mj-cs"/>
              </a:rPr>
              <a:t>人工智能的定义</a:t>
            </a:r>
            <a:endParaRPr lang="zh-CN" altLang="en-US" sz="4000" b="1" spc="300" dirty="0">
              <a:solidFill>
                <a:srgbClr val="002060"/>
              </a:solidFill>
              <a:latin typeface="微软雅黑 Light" panose="020B0502040204020203" pitchFamily="34" charset="-122"/>
              <a:ea typeface="微软雅黑 Light" panose="020B0502040204020203" pitchFamily="34" charset="-122"/>
            </a:endParaRPr>
          </a:p>
        </p:txBody>
      </p:sp>
      <p:sp>
        <p:nvSpPr>
          <p:cNvPr id="4" name="Text Box 5"/>
          <p:cNvSpPr txBox="1">
            <a:spLocks noChangeArrowheads="1"/>
          </p:cNvSpPr>
          <p:nvPr/>
        </p:nvSpPr>
        <p:spPr bwMode="auto">
          <a:xfrm>
            <a:off x="786912" y="1463067"/>
            <a:ext cx="10546567" cy="2037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lvl1pPr indent="93663">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marL="396000" indent="-396000" algn="just">
              <a:lnSpc>
                <a:spcPct val="114000"/>
              </a:lnSpc>
              <a:buFont typeface="Wingdings" panose="05000000000000000000" pitchFamily="2" charset="2"/>
              <a:buChar char="Ø"/>
            </a:pPr>
            <a:r>
              <a:rPr lang="zh-CN" altLang="en-US" b="1" dirty="0">
                <a:solidFill>
                  <a:srgbClr val="002060"/>
                </a:solidFill>
                <a:latin typeface="微软雅黑 Light" panose="020B0502040204020203" pitchFamily="34" charset="-122"/>
                <a:ea typeface="微软雅黑 Light" panose="020B0502040204020203" pitchFamily="34" charset="-122"/>
              </a:rPr>
              <a:t>中国电子技术标准化研究院编写的</a:t>
            </a:r>
            <a:r>
              <a:rPr lang="en-US" altLang="zh-CN" b="1" dirty="0">
                <a:solidFill>
                  <a:srgbClr val="002060"/>
                </a:solidFill>
                <a:latin typeface="微软雅黑 Light" panose="020B0502040204020203" pitchFamily="34" charset="-122"/>
                <a:ea typeface="微软雅黑 Light" panose="020B0502040204020203" pitchFamily="34" charset="-122"/>
              </a:rPr>
              <a:t>《</a:t>
            </a:r>
            <a:r>
              <a:rPr lang="zh-CN" altLang="en-US" b="1" dirty="0">
                <a:solidFill>
                  <a:srgbClr val="002060"/>
                </a:solidFill>
                <a:latin typeface="微软雅黑 Light" panose="020B0502040204020203" pitchFamily="34" charset="-122"/>
                <a:ea typeface="微软雅黑 Light" panose="020B0502040204020203" pitchFamily="34" charset="-122"/>
              </a:rPr>
              <a:t>人工智能标准化白皮书（</a:t>
            </a:r>
            <a:r>
              <a:rPr lang="en-US" altLang="zh-CN" b="1" dirty="0">
                <a:solidFill>
                  <a:srgbClr val="002060"/>
                </a:solidFill>
                <a:latin typeface="微软雅黑 Light" panose="020B0502040204020203" pitchFamily="34" charset="-122"/>
                <a:ea typeface="微软雅黑 Light" panose="020B0502040204020203" pitchFamily="34" charset="-122"/>
              </a:rPr>
              <a:t>2018</a:t>
            </a:r>
            <a:r>
              <a:rPr lang="zh-CN" altLang="en-US" b="1" dirty="0">
                <a:solidFill>
                  <a:srgbClr val="002060"/>
                </a:solidFill>
                <a:latin typeface="微软雅黑 Light" panose="020B0502040204020203" pitchFamily="34" charset="-122"/>
                <a:ea typeface="微软雅黑 Light" panose="020B0502040204020203" pitchFamily="34" charset="-122"/>
              </a:rPr>
              <a:t>年）</a:t>
            </a:r>
            <a:r>
              <a:rPr lang="en-US" altLang="zh-CN" b="1" dirty="0">
                <a:solidFill>
                  <a:srgbClr val="002060"/>
                </a:solidFill>
                <a:latin typeface="微软雅黑 Light" panose="020B0502040204020203" pitchFamily="34" charset="-122"/>
                <a:ea typeface="微软雅黑 Light" panose="020B0502040204020203" pitchFamily="34" charset="-122"/>
              </a:rPr>
              <a:t>》</a:t>
            </a:r>
            <a:r>
              <a:rPr lang="zh-CN" altLang="en-US" b="1" dirty="0">
                <a:solidFill>
                  <a:srgbClr val="002060"/>
                </a:solidFill>
                <a:latin typeface="微软雅黑 Light" panose="020B0502040204020203" pitchFamily="34" charset="-122"/>
                <a:ea typeface="微软雅黑 Light" panose="020B0502040204020203" pitchFamily="34" charset="-122"/>
              </a:rPr>
              <a:t>：人工智能是利用计算机或者由计算机控制的机器，</a:t>
            </a:r>
            <a:r>
              <a:rPr lang="zh-CN" altLang="en-US" b="1" dirty="0">
                <a:solidFill>
                  <a:srgbClr val="C00000"/>
                </a:solidFill>
                <a:latin typeface="微软雅黑 Light" panose="020B0502040204020203" pitchFamily="34" charset="-122"/>
                <a:ea typeface="微软雅黑 Light" panose="020B0502040204020203" pitchFamily="34" charset="-122"/>
              </a:rPr>
              <a:t>模拟、延伸和扩展人类的智能</a:t>
            </a:r>
            <a:r>
              <a:rPr lang="zh-CN" altLang="en-US" b="1" dirty="0">
                <a:solidFill>
                  <a:srgbClr val="002060"/>
                </a:solidFill>
                <a:latin typeface="微软雅黑 Light" panose="020B0502040204020203" pitchFamily="34" charset="-122"/>
                <a:ea typeface="微软雅黑 Light" panose="020B0502040204020203" pitchFamily="34" charset="-122"/>
              </a:rPr>
              <a:t>，感知环境、获取知识并使用知识获得最佳结果的理论、方法、技术和应用系统。</a:t>
            </a:r>
          </a:p>
          <a:p>
            <a:pPr marL="457047" lvl="1" indent="0" defTabSz="914095">
              <a:lnSpc>
                <a:spcPct val="125000"/>
              </a:lnSpc>
              <a:spcBef>
                <a:spcPts val="500"/>
              </a:spcBef>
              <a:buNone/>
              <a:defRPr/>
            </a:pPr>
            <a:endParaRPr lang="zh-CN" altLang="zh-CN" sz="3200" b="1" dirty="0">
              <a:solidFill>
                <a:srgbClr val="C00000"/>
              </a:solidFill>
              <a:latin typeface="微软雅黑" pitchFamily="34" charset="-122"/>
              <a:ea typeface="微软雅黑" pitchFamily="34" charset="-122"/>
            </a:endParaRPr>
          </a:p>
        </p:txBody>
      </p:sp>
      <p:sp>
        <p:nvSpPr>
          <p:cNvPr id="3" name="AutoShape 2">
            <a:extLst>
              <a:ext uri="{FF2B5EF4-FFF2-40B4-BE49-F238E27FC236}">
                <a16:creationId xmlns:a16="http://schemas.microsoft.com/office/drawing/2014/main" id="{9D0958EE-12B5-3380-7F56-0D42873AB54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1028" name="Picture 4">
            <a:extLst>
              <a:ext uri="{FF2B5EF4-FFF2-40B4-BE49-F238E27FC236}">
                <a16:creationId xmlns:a16="http://schemas.microsoft.com/office/drawing/2014/main" id="{5916B419-F18B-3706-BAB0-117742EE4D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8582" y="3843293"/>
            <a:ext cx="3888510" cy="247704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27651309"/>
      </p:ext>
    </p:extLst>
  </p:cSld>
  <p:clrMapOvr>
    <a:masterClrMapping/>
  </p:clrMapOvr>
  <mc:AlternateContent xmlns:mc="http://schemas.openxmlformats.org/markup-compatibility/2006" xmlns:p14="http://schemas.microsoft.com/office/powerpoint/2010/main">
    <mc:Choice Requires="p14">
      <p:transition spd="slow" p14:dur="2000" advTm="45804"/>
    </mc:Choice>
    <mc:Fallback xmlns="">
      <p:transition spd="slow" advTm="4580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1000"/>
                                        <p:tgtEl>
                                          <p:spTgt spid="1028"/>
                                        </p:tgtEl>
                                      </p:cBhvr>
                                    </p:animEffect>
                                    <p:anim calcmode="lin" valueType="num">
                                      <p:cBhvr>
                                        <p:cTn id="13" dur="1000" fill="hold"/>
                                        <p:tgtEl>
                                          <p:spTgt spid="1028"/>
                                        </p:tgtEl>
                                        <p:attrNameLst>
                                          <p:attrName>ppt_x</p:attrName>
                                        </p:attrNameLst>
                                      </p:cBhvr>
                                      <p:tavLst>
                                        <p:tav tm="0">
                                          <p:val>
                                            <p:strVal val="#ppt_x"/>
                                          </p:val>
                                        </p:tav>
                                        <p:tav tm="100000">
                                          <p:val>
                                            <p:strVal val="#ppt_x"/>
                                          </p:val>
                                        </p:tav>
                                      </p:tavLst>
                                    </p:anim>
                                    <p:anim calcmode="lin" valueType="num">
                                      <p:cBhvr>
                                        <p:cTn id="14"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596266-A141-8491-7295-72341C5BC4A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479A89E-3E25-B03F-D91A-6EC5DAAFB801}"/>
              </a:ext>
            </a:extLst>
          </p:cNvPr>
          <p:cNvSpPr>
            <a:spLocks noGrp="1"/>
          </p:cNvSpPr>
          <p:nvPr>
            <p:ph type="title"/>
          </p:nvPr>
        </p:nvSpPr>
        <p:spPr>
          <a:xfrm>
            <a:off x="1894262" y="1391493"/>
            <a:ext cx="8669694" cy="1325563"/>
          </a:xfrm>
        </p:spPr>
        <p:txBody>
          <a:bodyPr>
            <a:noAutofit/>
          </a:bodyPr>
          <a:lstStyle/>
          <a:p>
            <a:pPr lvl="0" algn="ctr">
              <a:lnSpc>
                <a:spcPct val="100000"/>
              </a:lnSpc>
              <a:spcBef>
                <a:spcPts val="0"/>
              </a:spcBef>
            </a:pPr>
            <a:r>
              <a:rPr lang="zh-CN" altLang="en-US" sz="5400" b="1" dirty="0">
                <a:solidFill>
                  <a:schemeClr val="tx2"/>
                </a:solidFill>
                <a:latin typeface="微软雅黑 Light" panose="020B0502040204020203" pitchFamily="34" charset="-122"/>
                <a:ea typeface="微软雅黑 Light" panose="020B0502040204020203" pitchFamily="34" charset="-122"/>
                <a:sym typeface="Helvetica Light"/>
              </a:rPr>
              <a:t>人工智能的研究目标</a:t>
            </a:r>
            <a:endParaRPr lang="zh-CN" altLang="en-US" sz="4800" b="1" dirty="0">
              <a:solidFill>
                <a:schemeClr val="tx2"/>
              </a:solidFill>
              <a:latin typeface="微软雅黑 Light" panose="020B0502040204020203" pitchFamily="34" charset="-122"/>
              <a:ea typeface="微软雅黑 Light" panose="020B0502040204020203" pitchFamily="34" charset="-122"/>
            </a:endParaRPr>
          </a:p>
        </p:txBody>
      </p:sp>
      <p:cxnSp>
        <p:nvCxnSpPr>
          <p:cNvPr id="6" name="直接连接符 5">
            <a:extLst>
              <a:ext uri="{FF2B5EF4-FFF2-40B4-BE49-F238E27FC236}">
                <a16:creationId xmlns:a16="http://schemas.microsoft.com/office/drawing/2014/main" id="{6B77CD67-88DC-C0BB-C770-0CE6015FF955}"/>
              </a:ext>
            </a:extLst>
          </p:cNvPr>
          <p:cNvCxnSpPr/>
          <p:nvPr/>
        </p:nvCxnSpPr>
        <p:spPr>
          <a:xfrm>
            <a:off x="1571042" y="2717056"/>
            <a:ext cx="9759820" cy="0"/>
          </a:xfrm>
          <a:prstGeom prst="line">
            <a:avLst/>
          </a:prstGeom>
          <a:ln>
            <a:solidFill>
              <a:srgbClr val="7492AF"/>
            </a:solidFill>
          </a:ln>
        </p:spPr>
        <p:style>
          <a:lnRef idx="1">
            <a:schemeClr val="accent1"/>
          </a:lnRef>
          <a:fillRef idx="0">
            <a:schemeClr val="accent1"/>
          </a:fillRef>
          <a:effectRef idx="0">
            <a:schemeClr val="accent1"/>
          </a:effectRef>
          <a:fontRef idx="minor">
            <a:schemeClr val="tx1"/>
          </a:fontRef>
        </p:style>
      </p:cxnSp>
      <p:sp>
        <p:nvSpPr>
          <p:cNvPr id="7" name="文本框 6">
            <a:extLst>
              <a:ext uri="{FF2B5EF4-FFF2-40B4-BE49-F238E27FC236}">
                <a16:creationId xmlns:a16="http://schemas.microsoft.com/office/drawing/2014/main" id="{7185E352-CE44-C2F8-CCEE-8F611B4968E9}"/>
              </a:ext>
            </a:extLst>
          </p:cNvPr>
          <p:cNvSpPr txBox="1"/>
          <p:nvPr/>
        </p:nvSpPr>
        <p:spPr>
          <a:xfrm>
            <a:off x="1571042" y="2867798"/>
            <a:ext cx="940754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b="1" dirty="0">
                <a:solidFill>
                  <a:prstClr val="black"/>
                </a:solidFill>
                <a:latin typeface="微软雅黑 Light" panose="020B0502040204020203" pitchFamily="34" charset="-122"/>
                <a:ea typeface="微软雅黑 Light" panose="020B0502040204020203" pitchFamily="34" charset="-122"/>
                <a:sym typeface="Helvetica Light"/>
              </a:rPr>
              <a:t>弱人工智能</a:t>
            </a:r>
            <a:r>
              <a:rPr kumimoji="0" lang="zh-CN" altLang="en-US" sz="1800" b="1" i="0" u="none" strike="noStrike" kern="1200" cap="none" spc="0" normalizeH="0" baseline="0" noProof="0" dirty="0">
                <a:ln>
                  <a:noFill/>
                </a:ln>
                <a:solidFill>
                  <a:prstClr val="black"/>
                </a:solidFill>
                <a:effectLst/>
                <a:uLnTx/>
                <a:uFillTx/>
                <a:latin typeface="微软雅黑 Light" panose="020B0502040204020203" pitchFamily="34" charset="-122"/>
                <a:ea typeface="微软雅黑 Light" panose="020B0502040204020203" pitchFamily="34" charset="-122"/>
                <a:cs typeface="+mn-cs"/>
              </a:rPr>
              <a:t>；强人工智能</a:t>
            </a:r>
          </a:p>
        </p:txBody>
      </p:sp>
      <p:sp>
        <p:nvSpPr>
          <p:cNvPr id="8" name="标题 1">
            <a:extLst>
              <a:ext uri="{FF2B5EF4-FFF2-40B4-BE49-F238E27FC236}">
                <a16:creationId xmlns:a16="http://schemas.microsoft.com/office/drawing/2014/main" id="{D947F3E5-5C4C-8A35-3153-D4B1D69845FF}"/>
              </a:ext>
            </a:extLst>
          </p:cNvPr>
          <p:cNvSpPr txBox="1">
            <a:spLocks/>
          </p:cNvSpPr>
          <p:nvPr/>
        </p:nvSpPr>
        <p:spPr>
          <a:xfrm>
            <a:off x="1656981" y="3707538"/>
            <a:ext cx="8669694"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zh-CN" sz="5400" b="1" i="0" u="none" strike="noStrike" kern="1200" cap="none" spc="80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j-cs"/>
              </a:rPr>
              <a:t>/02</a:t>
            </a:r>
            <a:endParaRPr kumimoji="0" lang="zh-CN" altLang="en-US" sz="5400" b="0" i="0" u="none" strike="noStrike" kern="1200" cap="none" spc="0" normalizeH="0" baseline="0" noProof="0" dirty="0">
              <a:ln>
                <a:noFill/>
              </a:ln>
              <a:solidFill>
                <a:srgbClr val="FF0000"/>
              </a:solidFill>
              <a:effectLst/>
              <a:uLnTx/>
              <a:uFillTx/>
              <a:latin typeface="微软雅黑" pitchFamily="34" charset="-122"/>
              <a:ea typeface="微软雅黑" pitchFamily="34" charset="-122"/>
              <a:cs typeface="+mj-cs"/>
            </a:endParaRPr>
          </a:p>
        </p:txBody>
      </p:sp>
      <p:pic>
        <p:nvPicPr>
          <p:cNvPr id="3" name="图片 2">
            <a:extLst>
              <a:ext uri="{FF2B5EF4-FFF2-40B4-BE49-F238E27FC236}">
                <a16:creationId xmlns:a16="http://schemas.microsoft.com/office/drawing/2014/main" id="{7AFE7ACA-8062-A4F0-B706-897F77F13BF3}"/>
              </a:ext>
            </a:extLst>
          </p:cNvPr>
          <p:cNvPicPr>
            <a:picLocks noChangeAspect="1"/>
          </p:cNvPicPr>
          <p:nvPr/>
        </p:nvPicPr>
        <p:blipFill rotWithShape="1">
          <a:blip r:embed="rId2">
            <a:extLst>
              <a:ext uri="{28A0092B-C50C-407E-A947-70E740481C1C}">
                <a14:useLocalDpi xmlns:a14="http://schemas.microsoft.com/office/drawing/2010/main" val="0"/>
              </a:ext>
            </a:extLst>
          </a:blip>
          <a:srcRect r="78884"/>
          <a:stretch/>
        </p:blipFill>
        <p:spPr>
          <a:xfrm>
            <a:off x="613804" y="262088"/>
            <a:ext cx="1080771" cy="1319459"/>
          </a:xfrm>
          <a:prstGeom prst="rect">
            <a:avLst/>
          </a:prstGeom>
        </p:spPr>
      </p:pic>
      <p:pic>
        <p:nvPicPr>
          <p:cNvPr id="9" name="图片 8">
            <a:extLst>
              <a:ext uri="{FF2B5EF4-FFF2-40B4-BE49-F238E27FC236}">
                <a16:creationId xmlns:a16="http://schemas.microsoft.com/office/drawing/2014/main" id="{397252AD-7E0D-4410-001F-D32868C4818B}"/>
              </a:ext>
            </a:extLst>
          </p:cNvPr>
          <p:cNvPicPr>
            <a:picLocks noChangeAspect="1"/>
          </p:cNvPicPr>
          <p:nvPr/>
        </p:nvPicPr>
        <p:blipFill>
          <a:blip r:embed="rId3"/>
          <a:stretch>
            <a:fillRect/>
          </a:stretch>
        </p:blipFill>
        <p:spPr>
          <a:xfrm>
            <a:off x="2633148" y="5478052"/>
            <a:ext cx="1079086" cy="1316850"/>
          </a:xfrm>
          <a:prstGeom prst="rect">
            <a:avLst/>
          </a:prstGeom>
        </p:spPr>
      </p:pic>
      <p:pic>
        <p:nvPicPr>
          <p:cNvPr id="10" name="图片 9">
            <a:extLst>
              <a:ext uri="{FF2B5EF4-FFF2-40B4-BE49-F238E27FC236}">
                <a16:creationId xmlns:a16="http://schemas.microsoft.com/office/drawing/2014/main" id="{9626A346-34A0-1620-E7A8-DA39F4C1A387}"/>
              </a:ext>
            </a:extLst>
          </p:cNvPr>
          <p:cNvPicPr>
            <a:picLocks noChangeAspect="1"/>
          </p:cNvPicPr>
          <p:nvPr/>
        </p:nvPicPr>
        <p:blipFill>
          <a:blip r:embed="rId4"/>
          <a:stretch>
            <a:fillRect/>
          </a:stretch>
        </p:blipFill>
        <p:spPr>
          <a:xfrm>
            <a:off x="5132748" y="3111980"/>
            <a:ext cx="1926503" cy="634039"/>
          </a:xfrm>
          <a:prstGeom prst="rect">
            <a:avLst/>
          </a:prstGeom>
        </p:spPr>
      </p:pic>
    </p:spTree>
    <p:extLst>
      <p:ext uri="{BB962C8B-B14F-4D97-AF65-F5344CB8AC3E}">
        <p14:creationId xmlns:p14="http://schemas.microsoft.com/office/powerpoint/2010/main" val="1813309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3"/>
          <p:cNvSpPr>
            <a:spLocks noGrp="1" noChangeArrowheads="1"/>
          </p:cNvSpPr>
          <p:nvPr>
            <p:ph type="body" sz="half" idx="1"/>
          </p:nvPr>
        </p:nvSpPr>
        <p:spPr>
          <a:xfrm>
            <a:off x="627352" y="537665"/>
            <a:ext cx="7956550" cy="752475"/>
          </a:xfrm>
        </p:spPr>
        <p:txBody>
          <a:bodyPr>
            <a:noAutofit/>
          </a:bodyPr>
          <a:lstStyle/>
          <a:p>
            <a:pPr marL="0" indent="0">
              <a:lnSpc>
                <a:spcPct val="100000"/>
              </a:lnSpc>
              <a:spcBef>
                <a:spcPts val="0"/>
              </a:spcBef>
              <a:buNone/>
            </a:pPr>
            <a:r>
              <a:rPr lang="zh-CN" altLang="en-US" sz="4000" b="1" spc="300" dirty="0">
                <a:solidFill>
                  <a:srgbClr val="002060"/>
                </a:solidFill>
                <a:latin typeface="微软雅黑 Light" panose="020B0502040204020203" pitchFamily="34" charset="-122"/>
                <a:ea typeface="微软雅黑 Light" panose="020B0502040204020203" pitchFamily="34" charset="-122"/>
                <a:cs typeface="+mj-cs"/>
              </a:rPr>
              <a:t>人工智能的研究目标</a:t>
            </a:r>
            <a:endParaRPr lang="zh-CN" altLang="en-US" sz="4000" b="1" spc="300" dirty="0">
              <a:solidFill>
                <a:srgbClr val="002060"/>
              </a:solidFill>
              <a:latin typeface="微软雅黑 Light" panose="020B0502040204020203" pitchFamily="34" charset="-122"/>
              <a:ea typeface="微软雅黑 Light" panose="020B0502040204020203" pitchFamily="34" charset="-122"/>
            </a:endParaRPr>
          </a:p>
        </p:txBody>
      </p:sp>
      <p:sp>
        <p:nvSpPr>
          <p:cNvPr id="4" name="Text Box 5"/>
          <p:cNvSpPr txBox="1">
            <a:spLocks noChangeArrowheads="1"/>
          </p:cNvSpPr>
          <p:nvPr/>
        </p:nvSpPr>
        <p:spPr bwMode="auto">
          <a:xfrm>
            <a:off x="627352" y="1290140"/>
            <a:ext cx="10546567" cy="4885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lvl1pPr indent="93663">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marL="396000" indent="-396000" algn="just">
              <a:lnSpc>
                <a:spcPct val="114000"/>
              </a:lnSpc>
              <a:spcBef>
                <a:spcPts val="600"/>
              </a:spcBef>
              <a:buFont typeface="Wingdings" panose="05000000000000000000" pitchFamily="2" charset="2"/>
              <a:buChar char="Ø"/>
            </a:pPr>
            <a:r>
              <a:rPr lang="zh-CN" altLang="en-US" sz="3000" b="1" dirty="0">
                <a:solidFill>
                  <a:srgbClr val="002060"/>
                </a:solidFill>
                <a:latin typeface="微软雅黑 Light" panose="020B0502040204020203" pitchFamily="34" charset="-122"/>
                <a:ea typeface="微软雅黑 Light" panose="020B0502040204020203" pitchFamily="34" charset="-122"/>
              </a:rPr>
              <a:t>研究目标</a:t>
            </a:r>
            <a:endParaRPr lang="en-US" altLang="zh-CN" sz="3000" b="1" dirty="0">
              <a:solidFill>
                <a:srgbClr val="002060"/>
              </a:solidFill>
              <a:latin typeface="微软雅黑 Light" panose="020B0502040204020203" pitchFamily="34" charset="-122"/>
              <a:ea typeface="微软雅黑 Light" panose="020B0502040204020203" pitchFamily="34" charset="-122"/>
            </a:endParaRPr>
          </a:p>
          <a:p>
            <a:pPr marL="828000" lvl="1" indent="-360000" algn="just">
              <a:lnSpc>
                <a:spcPct val="114000"/>
              </a:lnSpc>
              <a:spcBef>
                <a:spcPts val="600"/>
              </a:spcBef>
              <a:buClrTx/>
              <a:buFont typeface="Wingdings" panose="05000000000000000000" pitchFamily="2" charset="2"/>
              <a:buChar char="Ø"/>
            </a:pPr>
            <a:r>
              <a:rPr lang="zh-CN" altLang="en-US" b="1" dirty="0">
                <a:solidFill>
                  <a:srgbClr val="002060"/>
                </a:solidFill>
                <a:latin typeface="微软雅黑 Light" panose="020B0502040204020203" pitchFamily="34" charset="-122"/>
                <a:ea typeface="微软雅黑 Light" panose="020B0502040204020203" pitchFamily="34" charset="-122"/>
              </a:rPr>
              <a:t>用人工的方法在计算机上实现人所具有的</a:t>
            </a:r>
            <a:r>
              <a:rPr lang="zh-CN" altLang="en-US" b="1" dirty="0">
                <a:solidFill>
                  <a:srgbClr val="C00000"/>
                </a:solidFill>
                <a:latin typeface="微软雅黑 Light" panose="020B0502040204020203" pitchFamily="34" charset="-122"/>
                <a:ea typeface="微软雅黑 Light" panose="020B0502040204020203" pitchFamily="34" charset="-122"/>
              </a:rPr>
              <a:t>感知、学习、理解、联想、推理、判断</a:t>
            </a:r>
            <a:r>
              <a:rPr lang="zh-CN" altLang="en-US" b="1" dirty="0">
                <a:solidFill>
                  <a:srgbClr val="002060"/>
                </a:solidFill>
                <a:latin typeface="微软雅黑 Light" panose="020B0502040204020203" pitchFamily="34" charset="-122"/>
                <a:ea typeface="微软雅黑 Light" panose="020B0502040204020203" pitchFamily="34" charset="-122"/>
              </a:rPr>
              <a:t>等智能，让计算机帮助人完成一些智能性工作。</a:t>
            </a:r>
            <a:endParaRPr lang="en-US" altLang="zh-CN" b="1" dirty="0">
              <a:solidFill>
                <a:srgbClr val="002060"/>
              </a:solidFill>
              <a:latin typeface="微软雅黑 Light" panose="020B0502040204020203" pitchFamily="34" charset="-122"/>
              <a:ea typeface="微软雅黑 Light" panose="020B0502040204020203" pitchFamily="34" charset="-122"/>
            </a:endParaRPr>
          </a:p>
          <a:p>
            <a:pPr marL="828000" lvl="1" indent="-360000" algn="just">
              <a:lnSpc>
                <a:spcPct val="114000"/>
              </a:lnSpc>
              <a:spcBef>
                <a:spcPts val="600"/>
              </a:spcBef>
              <a:buClrTx/>
              <a:buFont typeface="Wingdings" panose="05000000000000000000" pitchFamily="2" charset="2"/>
              <a:buChar char="Ø"/>
            </a:pPr>
            <a:r>
              <a:rPr lang="zh-CN" altLang="en-US" b="1" dirty="0">
                <a:solidFill>
                  <a:srgbClr val="002060"/>
                </a:solidFill>
                <a:latin typeface="微软雅黑 Light" panose="020B0502040204020203" pitchFamily="34" charset="-122"/>
                <a:ea typeface="微软雅黑 Light" panose="020B0502040204020203" pitchFamily="34" charset="-122"/>
              </a:rPr>
              <a:t>让计算机像人一样，</a:t>
            </a:r>
            <a:r>
              <a:rPr lang="zh-CN" altLang="en-US" b="1" dirty="0">
                <a:solidFill>
                  <a:srgbClr val="00B050"/>
                </a:solidFill>
                <a:latin typeface="微软雅黑 Light" panose="020B0502040204020203" pitchFamily="34" charset="-122"/>
                <a:ea typeface="微软雅黑 Light" panose="020B0502040204020203" pitchFamily="34" charset="-122"/>
              </a:rPr>
              <a:t>能听、会说、能写、会算、能学习、会理解、善于推理、机智应变</a:t>
            </a:r>
            <a:r>
              <a:rPr lang="zh-CN" altLang="en-US" b="1" dirty="0">
                <a:solidFill>
                  <a:srgbClr val="002060"/>
                </a:solidFill>
                <a:latin typeface="微软雅黑 Light" panose="020B0502040204020203" pitchFamily="34" charset="-122"/>
                <a:ea typeface="微软雅黑 Light" panose="020B0502040204020203" pitchFamily="34" charset="-122"/>
              </a:rPr>
              <a:t>。</a:t>
            </a:r>
          </a:p>
          <a:p>
            <a:pPr marL="396000" indent="-396000" algn="just">
              <a:lnSpc>
                <a:spcPct val="114000"/>
              </a:lnSpc>
              <a:spcBef>
                <a:spcPts val="600"/>
              </a:spcBef>
              <a:buFont typeface="Wingdings" panose="05000000000000000000" pitchFamily="2" charset="2"/>
              <a:buChar char="Ø"/>
            </a:pPr>
            <a:r>
              <a:rPr lang="zh-CN" altLang="en-US" b="1">
                <a:solidFill>
                  <a:srgbClr val="002060"/>
                </a:solidFill>
                <a:latin typeface="微软雅黑 Light" panose="020B0502040204020203" pitchFamily="34" charset="-122"/>
                <a:ea typeface="微软雅黑 Light" panose="020B0502040204020203" pitchFamily="34" charset="-122"/>
              </a:rPr>
              <a:t>人工智能可以分为弱人工智能和强人工智能</a:t>
            </a:r>
          </a:p>
          <a:p>
            <a:pPr marL="828000" lvl="1" indent="-360000" algn="just">
              <a:lnSpc>
                <a:spcPct val="114000"/>
              </a:lnSpc>
              <a:spcBef>
                <a:spcPts val="600"/>
              </a:spcBef>
              <a:buFont typeface="Wingdings" panose="05000000000000000000" pitchFamily="2" charset="2"/>
              <a:buChar char="Ø"/>
            </a:pPr>
            <a:r>
              <a:rPr lang="zh-CN" altLang="en-US" b="1">
                <a:solidFill>
                  <a:srgbClr val="002060"/>
                </a:solidFill>
                <a:latin typeface="微软雅黑 Light" panose="020B0502040204020203" pitchFamily="34" charset="-122"/>
                <a:ea typeface="微软雅黑 Light" panose="020B0502040204020203" pitchFamily="34" charset="-122"/>
              </a:rPr>
              <a:t>弱人工智能也称为限制领域人工智能或应用型人工智能，指</a:t>
            </a:r>
            <a:r>
              <a:rPr lang="zh-CN" altLang="en-US" b="1">
                <a:solidFill>
                  <a:srgbClr val="C00000"/>
                </a:solidFill>
                <a:latin typeface="微软雅黑 Light" panose="020B0502040204020203" pitchFamily="34" charset="-122"/>
                <a:ea typeface="微软雅黑 Light" panose="020B0502040204020203" pitchFamily="34" charset="-122"/>
              </a:rPr>
              <a:t>专注于且只能解决特定领域问题的专用人工智能</a:t>
            </a:r>
            <a:r>
              <a:rPr lang="zh-CN" altLang="en-US" b="1">
                <a:solidFill>
                  <a:srgbClr val="002060"/>
                </a:solidFill>
                <a:latin typeface="微软雅黑 Light" panose="020B0502040204020203" pitchFamily="34" charset="-122"/>
                <a:ea typeface="微软雅黑 Light" panose="020B0502040204020203" pitchFamily="34" charset="-122"/>
              </a:rPr>
              <a:t>。</a:t>
            </a:r>
            <a:endParaRPr lang="en-US" altLang="zh-CN" b="1">
              <a:solidFill>
                <a:srgbClr val="002060"/>
              </a:solidFill>
              <a:latin typeface="微软雅黑 Light" panose="020B0502040204020203" pitchFamily="34" charset="-122"/>
              <a:ea typeface="微软雅黑 Light" panose="020B0502040204020203" pitchFamily="34" charset="-122"/>
            </a:endParaRPr>
          </a:p>
          <a:p>
            <a:pPr marL="828000" lvl="1" indent="-360000" algn="just">
              <a:lnSpc>
                <a:spcPct val="114000"/>
              </a:lnSpc>
              <a:spcBef>
                <a:spcPts val="600"/>
              </a:spcBef>
              <a:buFont typeface="Wingdings" panose="05000000000000000000" pitchFamily="2" charset="2"/>
              <a:buChar char="Ø"/>
            </a:pPr>
            <a:r>
              <a:rPr lang="zh-CN" altLang="en-US" b="1">
                <a:solidFill>
                  <a:srgbClr val="002060"/>
                </a:solidFill>
                <a:latin typeface="微软雅黑 Light" panose="020B0502040204020203" pitchFamily="34" charset="-122"/>
                <a:ea typeface="微软雅黑 Light" panose="020B0502040204020203" pitchFamily="34" charset="-122"/>
              </a:rPr>
              <a:t>强人工智能又称为通用人工智能或完全人工智能，指</a:t>
            </a:r>
            <a:r>
              <a:rPr lang="zh-CN" altLang="en-US" b="1">
                <a:solidFill>
                  <a:srgbClr val="00B050"/>
                </a:solidFill>
                <a:latin typeface="微软雅黑 Light" panose="020B0502040204020203" pitchFamily="34" charset="-122"/>
                <a:ea typeface="微软雅黑 Light" panose="020B0502040204020203" pitchFamily="34" charset="-122"/>
              </a:rPr>
              <a:t>可以胜任人类所有工作的通用人工智能</a:t>
            </a:r>
            <a:r>
              <a:rPr lang="zh-CN" altLang="en-US" b="1">
                <a:solidFill>
                  <a:srgbClr val="002060"/>
                </a:solidFill>
                <a:latin typeface="微软雅黑 Light" panose="020B0502040204020203" pitchFamily="34" charset="-122"/>
                <a:ea typeface="微软雅黑 Light" panose="020B0502040204020203" pitchFamily="34" charset="-122"/>
              </a:rPr>
              <a:t>。</a:t>
            </a:r>
          </a:p>
          <a:p>
            <a:pPr marL="457047" lvl="1" indent="0" defTabSz="914095">
              <a:lnSpc>
                <a:spcPct val="125000"/>
              </a:lnSpc>
              <a:spcBef>
                <a:spcPts val="500"/>
              </a:spcBef>
              <a:buNone/>
              <a:defRPr/>
            </a:pPr>
            <a:endParaRPr lang="zh-CN" altLang="zh-CN" sz="3200" b="1" dirty="0">
              <a:solidFill>
                <a:srgbClr val="C00000"/>
              </a:solidFill>
              <a:latin typeface="微软雅黑" pitchFamily="34" charset="-122"/>
              <a:ea typeface="微软雅黑" pitchFamily="34" charset="-122"/>
            </a:endParaRPr>
          </a:p>
        </p:txBody>
      </p:sp>
    </p:spTree>
    <p:custDataLst>
      <p:tags r:id="rId1"/>
    </p:custDataLst>
    <p:extLst>
      <p:ext uri="{BB962C8B-B14F-4D97-AF65-F5344CB8AC3E}">
        <p14:creationId xmlns:p14="http://schemas.microsoft.com/office/powerpoint/2010/main" val="3761477432"/>
      </p:ext>
    </p:extLst>
  </p:cSld>
  <p:clrMapOvr>
    <a:masterClrMapping/>
  </p:clrMapOvr>
  <mc:AlternateContent xmlns:mc="http://schemas.openxmlformats.org/markup-compatibility/2006" xmlns:p14="http://schemas.microsoft.com/office/powerpoint/2010/main">
    <mc:Choice Requires="p14">
      <p:transition spd="slow" p14:dur="2000" advTm="45804"/>
    </mc:Choice>
    <mc:Fallback xmlns="">
      <p:transition spd="slow" advTm="4580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1000"/>
                                        <p:tgtEl>
                                          <p:spTgt spid="4">
                                            <p:txEl>
                                              <p:pRg st="5" end="5"/>
                                            </p:txEl>
                                          </p:spTgt>
                                        </p:tgtEl>
                                      </p:cBhvr>
                                    </p:animEffect>
                                    <p:anim calcmode="lin" valueType="num">
                                      <p:cBhvr>
                                        <p:cTn id="36"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6|26.5"/>
</p:tagLst>
</file>

<file path=ppt/tags/tag10.xml><?xml version="1.0" encoding="utf-8"?>
<p:tagLst xmlns:a="http://schemas.openxmlformats.org/drawingml/2006/main" xmlns:r="http://schemas.openxmlformats.org/officeDocument/2006/relationships" xmlns:p="http://schemas.openxmlformats.org/presentationml/2006/main">
  <p:tag name="TIMING" val="|3.6|26.5"/>
</p:tagLst>
</file>

<file path=ppt/tags/tag11.xml><?xml version="1.0" encoding="utf-8"?>
<p:tagLst xmlns:a="http://schemas.openxmlformats.org/drawingml/2006/main" xmlns:r="http://schemas.openxmlformats.org/officeDocument/2006/relationships" xmlns:p="http://schemas.openxmlformats.org/presentationml/2006/main">
  <p:tag name="TIMING" val="|3.6|26.5"/>
</p:tagLst>
</file>

<file path=ppt/tags/tag12.xml><?xml version="1.0" encoding="utf-8"?>
<p:tagLst xmlns:a="http://schemas.openxmlformats.org/drawingml/2006/main" xmlns:r="http://schemas.openxmlformats.org/officeDocument/2006/relationships" xmlns:p="http://schemas.openxmlformats.org/presentationml/2006/main">
  <p:tag name="TIMING" val="|3.6|26.5"/>
</p:tagLst>
</file>

<file path=ppt/tags/tag13.xml><?xml version="1.0" encoding="utf-8"?>
<p:tagLst xmlns:a="http://schemas.openxmlformats.org/drawingml/2006/main" xmlns:r="http://schemas.openxmlformats.org/officeDocument/2006/relationships" xmlns:p="http://schemas.openxmlformats.org/presentationml/2006/main">
  <p:tag name="TIMING" val="|3.6|26.5"/>
</p:tagLst>
</file>

<file path=ppt/tags/tag14.xml><?xml version="1.0" encoding="utf-8"?>
<p:tagLst xmlns:a="http://schemas.openxmlformats.org/drawingml/2006/main" xmlns:r="http://schemas.openxmlformats.org/officeDocument/2006/relationships" xmlns:p="http://schemas.openxmlformats.org/presentationml/2006/main">
  <p:tag name="TIMING" val="|3.6|26.5"/>
</p:tagLst>
</file>

<file path=ppt/tags/tag15.xml><?xml version="1.0" encoding="utf-8"?>
<p:tagLst xmlns:a="http://schemas.openxmlformats.org/drawingml/2006/main" xmlns:r="http://schemas.openxmlformats.org/officeDocument/2006/relationships" xmlns:p="http://schemas.openxmlformats.org/presentationml/2006/main">
  <p:tag name="TIMING" val="|3.6|26.5"/>
</p:tagLst>
</file>

<file path=ppt/tags/tag16.xml><?xml version="1.0" encoding="utf-8"?>
<p:tagLst xmlns:a="http://schemas.openxmlformats.org/drawingml/2006/main" xmlns:r="http://schemas.openxmlformats.org/officeDocument/2006/relationships" xmlns:p="http://schemas.openxmlformats.org/presentationml/2006/main">
  <p:tag name="TIMING" val="|3.6|26.5"/>
</p:tagLst>
</file>

<file path=ppt/tags/tag17.xml><?xml version="1.0" encoding="utf-8"?>
<p:tagLst xmlns:a="http://schemas.openxmlformats.org/drawingml/2006/main" xmlns:r="http://schemas.openxmlformats.org/officeDocument/2006/relationships" xmlns:p="http://schemas.openxmlformats.org/presentationml/2006/main">
  <p:tag name="TIMING" val="|3.6|26.5"/>
</p:tagLst>
</file>

<file path=ppt/tags/tag2.xml><?xml version="1.0" encoding="utf-8"?>
<p:tagLst xmlns:a="http://schemas.openxmlformats.org/drawingml/2006/main" xmlns:r="http://schemas.openxmlformats.org/officeDocument/2006/relationships" xmlns:p="http://schemas.openxmlformats.org/presentationml/2006/main">
  <p:tag name="TIMING" val="|3.6|26.5"/>
</p:tagLst>
</file>

<file path=ppt/tags/tag3.xml><?xml version="1.0" encoding="utf-8"?>
<p:tagLst xmlns:a="http://schemas.openxmlformats.org/drawingml/2006/main" xmlns:r="http://schemas.openxmlformats.org/officeDocument/2006/relationships" xmlns:p="http://schemas.openxmlformats.org/presentationml/2006/main">
  <p:tag name="TIMING" val="|3.6|26.5"/>
</p:tagLst>
</file>

<file path=ppt/tags/tag4.xml><?xml version="1.0" encoding="utf-8"?>
<p:tagLst xmlns:a="http://schemas.openxmlformats.org/drawingml/2006/main" xmlns:r="http://schemas.openxmlformats.org/officeDocument/2006/relationships" xmlns:p="http://schemas.openxmlformats.org/presentationml/2006/main">
  <p:tag name="TIMING" val="|3.6|26.5"/>
</p:tagLst>
</file>

<file path=ppt/tags/tag5.xml><?xml version="1.0" encoding="utf-8"?>
<p:tagLst xmlns:a="http://schemas.openxmlformats.org/drawingml/2006/main" xmlns:r="http://schemas.openxmlformats.org/officeDocument/2006/relationships" xmlns:p="http://schemas.openxmlformats.org/presentationml/2006/main">
  <p:tag name="TIMING" val="|3.6|26.5"/>
</p:tagLst>
</file>

<file path=ppt/tags/tag6.xml><?xml version="1.0" encoding="utf-8"?>
<p:tagLst xmlns:a="http://schemas.openxmlformats.org/drawingml/2006/main" xmlns:r="http://schemas.openxmlformats.org/officeDocument/2006/relationships" xmlns:p="http://schemas.openxmlformats.org/presentationml/2006/main">
  <p:tag name="TIMING" val="|3.6|26.5"/>
</p:tagLst>
</file>

<file path=ppt/tags/tag7.xml><?xml version="1.0" encoding="utf-8"?>
<p:tagLst xmlns:a="http://schemas.openxmlformats.org/drawingml/2006/main" xmlns:r="http://schemas.openxmlformats.org/officeDocument/2006/relationships" xmlns:p="http://schemas.openxmlformats.org/presentationml/2006/main">
  <p:tag name="TIMING" val="|3.6|26.5"/>
</p:tagLst>
</file>

<file path=ppt/tags/tag8.xml><?xml version="1.0" encoding="utf-8"?>
<p:tagLst xmlns:a="http://schemas.openxmlformats.org/drawingml/2006/main" xmlns:r="http://schemas.openxmlformats.org/officeDocument/2006/relationships" xmlns:p="http://schemas.openxmlformats.org/presentationml/2006/main">
  <p:tag name="TIMING" val="|3.6|26.5"/>
</p:tagLst>
</file>

<file path=ppt/tags/tag9.xml><?xml version="1.0" encoding="utf-8"?>
<p:tagLst xmlns:a="http://schemas.openxmlformats.org/drawingml/2006/main" xmlns:r="http://schemas.openxmlformats.org/officeDocument/2006/relationships" xmlns:p="http://schemas.openxmlformats.org/presentationml/2006/main">
  <p:tag name="TIMING" val="|3.6|26.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8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7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7374</TotalTime>
  <Words>1968</Words>
  <Application>Microsoft Office PowerPoint</Application>
  <PresentationFormat>宽屏</PresentationFormat>
  <Paragraphs>109</Paragraphs>
  <Slides>25</Slides>
  <Notes>0</Notes>
  <HiddenSlides>0</HiddenSlides>
  <MMClips>0</MMClips>
  <ScaleCrop>false</ScaleCrop>
  <HeadingPairs>
    <vt:vector size="6" baseType="variant">
      <vt:variant>
        <vt:lpstr>已用的字体</vt:lpstr>
      </vt:variant>
      <vt:variant>
        <vt:i4>8</vt:i4>
      </vt:variant>
      <vt:variant>
        <vt:lpstr>主题</vt:lpstr>
      </vt:variant>
      <vt:variant>
        <vt:i4>6</vt:i4>
      </vt:variant>
      <vt:variant>
        <vt:lpstr>幻灯片标题</vt:lpstr>
      </vt:variant>
      <vt:variant>
        <vt:i4>25</vt:i4>
      </vt:variant>
    </vt:vector>
  </HeadingPairs>
  <TitlesOfParts>
    <vt:vector size="39" baseType="lpstr">
      <vt:lpstr>等线</vt:lpstr>
      <vt:lpstr>等线 Light</vt:lpstr>
      <vt:lpstr>微软雅黑</vt:lpstr>
      <vt:lpstr>微软雅黑 Light</vt:lpstr>
      <vt:lpstr>Arial</vt:lpstr>
      <vt:lpstr>Courier New</vt:lpstr>
      <vt:lpstr>Georgia</vt:lpstr>
      <vt:lpstr>Wingdings</vt:lpstr>
      <vt:lpstr>Office 主题​​</vt:lpstr>
      <vt:lpstr>4_Office 主题​​</vt:lpstr>
      <vt:lpstr>3_Office 主题​​</vt:lpstr>
      <vt:lpstr>5_Office 主题​​</vt:lpstr>
      <vt:lpstr>8_Office 主题​​</vt:lpstr>
      <vt:lpstr>17_Office 主题​​</vt:lpstr>
      <vt:lpstr>PowerPoint 演示文稿</vt:lpstr>
      <vt:lpstr>PowerPoint 演示文稿</vt:lpstr>
      <vt:lpstr>目录CONTENTS</vt:lpstr>
      <vt:lpstr>人工智能的定义</vt:lpstr>
      <vt:lpstr>PowerPoint 演示文稿</vt:lpstr>
      <vt:lpstr>PowerPoint 演示文稿</vt:lpstr>
      <vt:lpstr>PowerPoint 演示文稿</vt:lpstr>
      <vt:lpstr>人工智能的研究目标</vt:lpstr>
      <vt:lpstr>PowerPoint 演示文稿</vt:lpstr>
      <vt:lpstr>人工智能研究的不同学派</vt:lpstr>
      <vt:lpstr>PowerPoint 演示文稿</vt:lpstr>
      <vt:lpstr>PowerPoint 演示文稿</vt:lpstr>
      <vt:lpstr>PowerPoint 演示文稿</vt:lpstr>
      <vt:lpstr>PowerPoint 演示文稿</vt:lpstr>
      <vt:lpstr>PowerPoint 演示文稿</vt:lpstr>
      <vt:lpstr>人工智能的发展历程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肖胜刚</dc:creator>
  <cp:lastModifiedBy>DCT</cp:lastModifiedBy>
  <cp:revision>490</cp:revision>
  <dcterms:created xsi:type="dcterms:W3CDTF">2018-11-13T07:40:00Z</dcterms:created>
  <dcterms:modified xsi:type="dcterms:W3CDTF">2025-08-09T08:19:43Z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2052-10.8.2.6837</vt:lpwstr>
  </property>
</Properties>
</file>