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95" r:id="rId2"/>
    <p:sldMasterId id="2147484008" r:id="rId3"/>
    <p:sldMasterId id="2147484033" r:id="rId4"/>
    <p:sldMasterId id="2147484045" r:id="rId5"/>
    <p:sldMasterId id="2147484057" r:id="rId6"/>
    <p:sldMasterId id="2147484070" r:id="rId7"/>
    <p:sldMasterId id="2147484083" r:id="rId8"/>
  </p:sldMasterIdLst>
  <p:notesMasterIdLst>
    <p:notesMasterId r:id="rId68"/>
  </p:notesMasterIdLst>
  <p:sldIdLst>
    <p:sldId id="509" r:id="rId9"/>
    <p:sldId id="557" r:id="rId10"/>
    <p:sldId id="656" r:id="rId11"/>
    <p:sldId id="391" r:id="rId12"/>
    <p:sldId id="654" r:id="rId13"/>
    <p:sldId id="258" r:id="rId14"/>
    <p:sldId id="359" r:id="rId15"/>
    <p:sldId id="475" r:id="rId16"/>
    <p:sldId id="476" r:id="rId17"/>
    <p:sldId id="477" r:id="rId18"/>
    <p:sldId id="480" r:id="rId19"/>
    <p:sldId id="478" r:id="rId20"/>
    <p:sldId id="479" r:id="rId21"/>
    <p:sldId id="484" r:id="rId22"/>
    <p:sldId id="486" r:id="rId23"/>
    <p:sldId id="490" r:id="rId24"/>
    <p:sldId id="587" r:id="rId25"/>
    <p:sldId id="588" r:id="rId26"/>
    <p:sldId id="627" r:id="rId27"/>
    <p:sldId id="590" r:id="rId28"/>
    <p:sldId id="591" r:id="rId29"/>
    <p:sldId id="598" r:id="rId30"/>
    <p:sldId id="599" r:id="rId31"/>
    <p:sldId id="600" r:id="rId32"/>
    <p:sldId id="601" r:id="rId33"/>
    <p:sldId id="602" r:id="rId34"/>
    <p:sldId id="603" r:id="rId35"/>
    <p:sldId id="604" r:id="rId36"/>
    <p:sldId id="592" r:id="rId37"/>
    <p:sldId id="605" r:id="rId38"/>
    <p:sldId id="606" r:id="rId39"/>
    <p:sldId id="607" r:id="rId40"/>
    <p:sldId id="608" r:id="rId41"/>
    <p:sldId id="609" r:id="rId42"/>
    <p:sldId id="610" r:id="rId43"/>
    <p:sldId id="611" r:id="rId44"/>
    <p:sldId id="612" r:id="rId45"/>
    <p:sldId id="628" r:id="rId46"/>
    <p:sldId id="631" r:id="rId47"/>
    <p:sldId id="635" r:id="rId48"/>
    <p:sldId id="636" r:id="rId49"/>
    <p:sldId id="637" r:id="rId50"/>
    <p:sldId id="638" r:id="rId51"/>
    <p:sldId id="639" r:id="rId52"/>
    <p:sldId id="412" r:id="rId53"/>
    <p:sldId id="642" r:id="rId54"/>
    <p:sldId id="643" r:id="rId55"/>
    <p:sldId id="644" r:id="rId56"/>
    <p:sldId id="645" r:id="rId57"/>
    <p:sldId id="646" r:id="rId58"/>
    <p:sldId id="647" r:id="rId59"/>
    <p:sldId id="648" r:id="rId60"/>
    <p:sldId id="649" r:id="rId61"/>
    <p:sldId id="650" r:id="rId62"/>
    <p:sldId id="651" r:id="rId63"/>
    <p:sldId id="652" r:id="rId64"/>
    <p:sldId id="653" r:id="rId65"/>
    <p:sldId id="655" r:id="rId66"/>
    <p:sldId id="632"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252"/>
    <a:srgbClr val="0099FF"/>
    <a:srgbClr val="FFFFFF"/>
    <a:srgbClr val="FFFF00"/>
    <a:srgbClr val="FF3300"/>
    <a:srgbClr val="999100"/>
    <a:srgbClr val="99C1DA"/>
    <a:srgbClr val="7492AF"/>
    <a:srgbClr val="D1DBE4"/>
    <a:srgbClr val="778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319" autoAdjust="0"/>
  </p:normalViewPr>
  <p:slideViewPr>
    <p:cSldViewPr snapToGrid="0">
      <p:cViewPr varScale="1">
        <p:scale>
          <a:sx n="87" d="100"/>
          <a:sy n="87" d="100"/>
        </p:scale>
        <p:origin x="1452"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D4AB4-4058-45D2-9991-3F95F9D64E36}" type="datetimeFigureOut">
              <a:rPr lang="zh-CN" altLang="en-US" smtClean="0"/>
              <a:t>2025/10/21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26A60-A884-47AE-B54F-A1D5431B02DB}" type="slidenum">
              <a:rPr lang="zh-CN" altLang="en-US" smtClean="0"/>
              <a:t>‹#›</a:t>
            </a:fld>
            <a:endParaRPr lang="zh-CN" altLang="en-US"/>
          </a:p>
        </p:txBody>
      </p:sp>
    </p:spTree>
    <p:extLst>
      <p:ext uri="{BB962C8B-B14F-4D97-AF65-F5344CB8AC3E}">
        <p14:creationId xmlns:p14="http://schemas.microsoft.com/office/powerpoint/2010/main" val="138641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gn="just">
              <a:lnSpc>
                <a:spcPct val="125000"/>
              </a:lnSpc>
              <a:buFont typeface="Wingdings" panose="05000000000000000000" pitchFamily="2" charset="2"/>
              <a:buChar char=""/>
            </a:pPr>
            <a:r>
              <a:rPr lang="zh-CN" altLang="zh-CN" sz="2400" b="1" kern="100" dirty="0">
                <a:effectLst/>
                <a:latin typeface="Times New Roman" panose="02020603050405020304" pitchFamily="18" charset="0"/>
                <a:ea typeface="宋体" panose="02010600030101010101" pitchFamily="2" charset="-122"/>
              </a:rPr>
              <a:t>掌握冯诺依曼计算机的技术要素</a:t>
            </a:r>
          </a:p>
          <a:p>
            <a:pPr marL="342900" lvl="0" indent="-342900" algn="just">
              <a:lnSpc>
                <a:spcPct val="125000"/>
              </a:lnSpc>
              <a:buFont typeface="Wingdings" panose="05000000000000000000" pitchFamily="2" charset="2"/>
              <a:buChar char=""/>
            </a:pPr>
            <a:r>
              <a:rPr lang="zh-CN" altLang="zh-CN" sz="2400" b="1" kern="100" dirty="0">
                <a:effectLst/>
                <a:latin typeface="Times New Roman" panose="02020603050405020304" pitchFamily="18" charset="0"/>
                <a:ea typeface="宋体" panose="02010600030101010101" pitchFamily="2" charset="-122"/>
              </a:rPr>
              <a:t>掌握计算机的</a:t>
            </a:r>
            <a:r>
              <a:rPr lang="en-US" altLang="zh-CN" sz="2400" b="1" kern="100" dirty="0">
                <a:effectLst/>
                <a:latin typeface="Times New Roman" panose="02020603050405020304" pitchFamily="18" charset="0"/>
                <a:ea typeface="宋体" panose="02010600030101010101" pitchFamily="2" charset="-122"/>
              </a:rPr>
              <a:t>5</a:t>
            </a:r>
            <a:r>
              <a:rPr lang="zh-CN" altLang="zh-CN" sz="2400" b="1" kern="100" dirty="0">
                <a:effectLst/>
                <a:latin typeface="Times New Roman" panose="02020603050405020304" pitchFamily="18" charset="0"/>
                <a:ea typeface="宋体" panose="02010600030101010101" pitchFamily="2" charset="-122"/>
              </a:rPr>
              <a:t>个组成部分及其各自的主要功能</a:t>
            </a:r>
          </a:p>
          <a:p>
            <a:pPr marL="800100" lvl="1" indent="-342900" algn="just">
              <a:lnSpc>
                <a:spcPct val="125000"/>
              </a:lnSpc>
              <a:buFont typeface="Wingdings" panose="05000000000000000000" pitchFamily="2" charset="2"/>
              <a:buChar char=""/>
            </a:pPr>
            <a:r>
              <a:rPr lang="zh-CN" altLang="zh-CN" sz="2400" b="1" kern="100" dirty="0">
                <a:effectLst/>
                <a:latin typeface="Times New Roman" panose="02020603050405020304" pitchFamily="18" charset="0"/>
                <a:ea typeface="宋体" panose="02010600030101010101" pitchFamily="2" charset="-122"/>
              </a:rPr>
              <a:t>掌握</a:t>
            </a:r>
            <a:r>
              <a:rPr lang="en-US" altLang="zh-CN" sz="2400" b="1" kern="100" dirty="0">
                <a:effectLst/>
                <a:latin typeface="Times New Roman" panose="02020603050405020304" pitchFamily="18" charset="0"/>
                <a:ea typeface="宋体" panose="02010600030101010101" pitchFamily="2" charset="-122"/>
              </a:rPr>
              <a:t>CPU</a:t>
            </a:r>
            <a:r>
              <a:rPr lang="zh-CN" altLang="zh-CN" sz="2400" b="1" kern="100" dirty="0">
                <a:effectLst/>
                <a:latin typeface="Times New Roman" panose="02020603050405020304" pitchFamily="18" charset="0"/>
                <a:ea typeface="宋体" panose="02010600030101010101" pitchFamily="2" charset="-122"/>
              </a:rPr>
              <a:t>的组成及主要技术指标</a:t>
            </a:r>
          </a:p>
          <a:p>
            <a:pPr marL="800100" lvl="1" indent="-342900" algn="just">
              <a:lnSpc>
                <a:spcPct val="125000"/>
              </a:lnSpc>
              <a:buFont typeface="Wingdings" panose="05000000000000000000" pitchFamily="2" charset="2"/>
              <a:buChar char=""/>
            </a:pPr>
            <a:r>
              <a:rPr lang="zh-CN" altLang="zh-CN" sz="2400" b="1" kern="100" dirty="0">
                <a:effectLst/>
                <a:latin typeface="Times New Roman" panose="02020603050405020304" pitchFamily="18" charset="0"/>
                <a:ea typeface="宋体" panose="02010600030101010101" pitchFamily="2" charset="-122"/>
              </a:rPr>
              <a:t>掌握</a:t>
            </a:r>
            <a:r>
              <a:rPr lang="en-US" altLang="zh-CN" sz="2400" b="1" kern="100" dirty="0">
                <a:effectLst/>
                <a:latin typeface="Times New Roman" panose="02020603050405020304" pitchFamily="18" charset="0"/>
                <a:ea typeface="宋体" panose="02010600030101010101" pitchFamily="2" charset="-122"/>
              </a:rPr>
              <a:t>CPU</a:t>
            </a:r>
            <a:r>
              <a:rPr lang="zh-CN" altLang="zh-CN" sz="2400" b="1" kern="100" dirty="0">
                <a:effectLst/>
                <a:latin typeface="Times New Roman" panose="02020603050405020304" pitchFamily="18" charset="0"/>
                <a:ea typeface="宋体" panose="02010600030101010101" pitchFamily="2" charset="-122"/>
              </a:rPr>
              <a:t>执行指令的过程</a:t>
            </a:r>
          </a:p>
          <a:p>
            <a:pPr marL="800100" lvl="1" indent="-342900" algn="just">
              <a:lnSpc>
                <a:spcPct val="125000"/>
              </a:lnSpc>
              <a:buFont typeface="Wingdings" panose="05000000000000000000" pitchFamily="2" charset="2"/>
              <a:buChar char=""/>
            </a:pPr>
            <a:r>
              <a:rPr lang="zh-CN" altLang="zh-CN" sz="2400" b="1" kern="100" dirty="0">
                <a:effectLst/>
                <a:latin typeface="Times New Roman" panose="02020603050405020304" pitchFamily="18" charset="0"/>
                <a:ea typeface="宋体" panose="02010600030101010101" pitchFamily="2" charset="-122"/>
              </a:rPr>
              <a:t>理解计算机的存储体系（寄存器、高速缓存、内存、外存）的构成及特点</a:t>
            </a:r>
          </a:p>
          <a:p>
            <a:pPr marL="342900" lvl="0" indent="-342900" algn="just">
              <a:lnSpc>
                <a:spcPct val="125000"/>
              </a:lnSpc>
              <a:buFont typeface="Wingdings" panose="05000000000000000000" pitchFamily="2" charset="2"/>
              <a:buChar char=""/>
            </a:pPr>
            <a:r>
              <a:rPr lang="zh-CN" altLang="zh-CN" sz="2400" b="1" kern="100" dirty="0">
                <a:effectLst/>
                <a:latin typeface="Times New Roman" panose="02020603050405020304" pitchFamily="18" charset="0"/>
                <a:ea typeface="宋体" panose="02010600030101010101" pitchFamily="2" charset="-122"/>
              </a:rPr>
              <a:t>理解内存与外存的分类、特点和功能</a:t>
            </a:r>
          </a:p>
          <a:p>
            <a:pPr marL="342900" lvl="0" indent="-342900" algn="just">
              <a:lnSpc>
                <a:spcPct val="125000"/>
              </a:lnSpc>
              <a:buFont typeface="Wingdings" panose="05000000000000000000" pitchFamily="2" charset="2"/>
              <a:buChar char=""/>
            </a:pPr>
            <a:r>
              <a:rPr lang="zh-CN" altLang="zh-CN" sz="2400" b="1" kern="100" dirty="0">
                <a:effectLst/>
                <a:latin typeface="Times New Roman" panose="02020603050405020304" pitchFamily="18" charset="0"/>
                <a:ea typeface="宋体" panose="02010600030101010101" pitchFamily="2" charset="-122"/>
              </a:rPr>
              <a:t>掌握总线概念和系统总线的分类</a:t>
            </a:r>
          </a:p>
          <a:p>
            <a:pPr marL="800100" lvl="1" indent="-342900" algn="just">
              <a:lnSpc>
                <a:spcPct val="125000"/>
              </a:lnSpc>
              <a:buFont typeface="Wingdings" panose="05000000000000000000" pitchFamily="2" charset="2"/>
              <a:buChar char=""/>
            </a:pPr>
            <a:r>
              <a:rPr lang="zh-CN" altLang="zh-CN" sz="2400" b="1" kern="100" dirty="0">
                <a:effectLst/>
                <a:latin typeface="Times New Roman" panose="02020603050405020304" pitchFamily="18" charset="0"/>
                <a:ea typeface="宋体" panose="02010600030101010101" pitchFamily="2" charset="-122"/>
              </a:rPr>
              <a:t>掌握主板的作用</a:t>
            </a:r>
          </a:p>
          <a:p>
            <a:pPr marL="800100" lvl="1" indent="-342900" algn="just">
              <a:lnSpc>
                <a:spcPct val="125000"/>
              </a:lnSpc>
              <a:buFont typeface="Wingdings" panose="05000000000000000000" pitchFamily="2" charset="2"/>
              <a:buChar char=""/>
            </a:pPr>
            <a:r>
              <a:rPr lang="zh-CN" altLang="zh-CN" sz="2400" b="1" kern="100" dirty="0">
                <a:effectLst/>
                <a:latin typeface="Times New Roman" panose="02020603050405020304" pitchFamily="18" charset="0"/>
                <a:ea typeface="宋体" panose="02010600030101010101" pitchFamily="2" charset="-122"/>
              </a:rPr>
              <a:t>掌握流水线技术概念</a:t>
            </a:r>
          </a:p>
          <a:p>
            <a:pPr marL="800100" lvl="1" indent="-342900" algn="just">
              <a:lnSpc>
                <a:spcPct val="125000"/>
              </a:lnSpc>
              <a:buFont typeface="Wingdings" panose="05000000000000000000" pitchFamily="2" charset="2"/>
              <a:buChar char=""/>
            </a:pPr>
            <a:r>
              <a:rPr lang="zh-CN" altLang="zh-CN" sz="2400" b="1" kern="100" dirty="0">
                <a:effectLst/>
                <a:latin typeface="Times New Roman" panose="02020603050405020304" pitchFamily="18" charset="0"/>
                <a:ea typeface="宋体" panose="02010600030101010101" pitchFamily="2" charset="-122"/>
              </a:rPr>
              <a:t>掌握并行处理技术、多核计算机、多处理器系统、多计算机系统（机群系统）概念</a:t>
            </a:r>
          </a:p>
          <a:p>
            <a:endParaRPr lang="zh-CN" altLang="en-US" dirty="0"/>
          </a:p>
        </p:txBody>
      </p:sp>
      <p:sp>
        <p:nvSpPr>
          <p:cNvPr id="4" name="灯片编号占位符 3"/>
          <p:cNvSpPr>
            <a:spLocks noGrp="1"/>
          </p:cNvSpPr>
          <p:nvPr>
            <p:ph type="sldNum" sz="quarter" idx="5"/>
          </p:nvPr>
        </p:nvSpPr>
        <p:spPr/>
        <p:txBody>
          <a:bodyPr/>
          <a:lstStyle/>
          <a:p>
            <a:fld id="{61426A60-A884-47AE-B54F-A1D5431B02DB}" type="slidenum">
              <a:rPr lang="zh-CN" altLang="en-US" smtClean="0"/>
              <a:t>2</a:t>
            </a:fld>
            <a:endParaRPr lang="zh-CN" altLang="en-US"/>
          </a:p>
        </p:txBody>
      </p:sp>
    </p:spTree>
    <p:extLst>
      <p:ext uri="{BB962C8B-B14F-4D97-AF65-F5344CB8AC3E}">
        <p14:creationId xmlns:p14="http://schemas.microsoft.com/office/powerpoint/2010/main" val="69265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533400"/>
            <a:ext cx="12192000" cy="762000"/>
          </a:xfrm>
        </p:spPr>
        <p:txBody>
          <a:bodyPr/>
          <a:lstStyle/>
          <a:p>
            <a:r>
              <a:rPr lang="zh-CN" altLang="en-US"/>
              <a:t>单击此处编辑母版标题样式</a:t>
            </a:r>
          </a:p>
        </p:txBody>
      </p:sp>
      <p:sp>
        <p:nvSpPr>
          <p:cNvPr id="3" name="文本占位符 2"/>
          <p:cNvSpPr>
            <a:spLocks noGrp="1"/>
          </p:cNvSpPr>
          <p:nvPr>
            <p:ph type="body" sz="half" idx="1"/>
          </p:nvPr>
        </p:nvSpPr>
        <p:spPr>
          <a:xfrm>
            <a:off x="137584" y="1524000"/>
            <a:ext cx="5822949"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8709" y="1524000"/>
            <a:ext cx="5825067"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3"/>
          <p:cNvSpPr>
            <a:spLocks noGrp="1"/>
          </p:cNvSpPr>
          <p:nvPr>
            <p:ph type="dt" sz="half" idx="10"/>
          </p:nvPr>
        </p:nvSpPr>
        <p:spPr>
          <a:xfrm>
            <a:off x="8782051" y="612775"/>
            <a:ext cx="1276349" cy="457200"/>
          </a:xfrm>
          <a:prstGeom prst="rect">
            <a:avLst/>
          </a:prstGeom>
        </p:spPr>
        <p:txBody>
          <a:bodyPr/>
          <a:lstStyle>
            <a:lvl1pPr>
              <a:defRPr/>
            </a:lvl1pPr>
          </a:lstStyle>
          <a:p>
            <a:pPr>
              <a:defRPr/>
            </a:pPr>
            <a:endParaRPr lang="en-US" altLang="zh-CN"/>
          </a:p>
        </p:txBody>
      </p:sp>
      <p:sp>
        <p:nvSpPr>
          <p:cNvPr id="6" name="页脚占位符 2"/>
          <p:cNvSpPr>
            <a:spLocks noGrp="1"/>
          </p:cNvSpPr>
          <p:nvPr>
            <p:ph type="ftr" sz="quarter" idx="11"/>
          </p:nvPr>
        </p:nvSpPr>
        <p:spPr>
          <a:xfrm>
            <a:off x="7010401" y="612775"/>
            <a:ext cx="1767417" cy="457200"/>
          </a:xfrm>
          <a:prstGeom prst="rect">
            <a:avLst/>
          </a:prstGeom>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a:xfrm>
            <a:off x="10898717" y="1588"/>
            <a:ext cx="1016000" cy="366712"/>
          </a:xfrm>
          <a:prstGeom prst="rect">
            <a:avLst/>
          </a:prstGeom>
        </p:spPr>
        <p:txBody>
          <a:bodyPr/>
          <a:lstStyle>
            <a:lvl1pPr>
              <a:defRPr/>
            </a:lvl1pPr>
          </a:lstStyle>
          <a:p>
            <a:pPr>
              <a:defRPr/>
            </a:pPr>
            <a:fld id="{33368538-CA6D-4E0B-AA8D-ABCEC6A770D3}" type="slidenum">
              <a:rPr lang="zh-CN" altLang="en-US"/>
              <a:pPr>
                <a:defRPr/>
              </a:pPr>
              <a:t>‹#›</a:t>
            </a:fld>
            <a:endParaRPr lang="en-US" altLang="zh-CN"/>
          </a:p>
        </p:txBody>
      </p:sp>
      <p:sp>
        <p:nvSpPr>
          <p:cNvPr id="8" name="TextBox 7"/>
          <p:cNvSpPr txBox="1"/>
          <p:nvPr userDrawn="1"/>
        </p:nvSpPr>
        <p:spPr>
          <a:xfrm>
            <a:off x="9146084" y="6339840"/>
            <a:ext cx="249299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大学计算机与人工智能</a:t>
            </a:r>
          </a:p>
        </p:txBody>
      </p:sp>
    </p:spTree>
    <p:extLst>
      <p:ext uri="{BB962C8B-B14F-4D97-AF65-F5344CB8AC3E}">
        <p14:creationId xmlns:p14="http://schemas.microsoft.com/office/powerpoint/2010/main" val="56672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096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4173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355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3028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0761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0151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871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3" y="72168"/>
            <a:ext cx="10515600" cy="828460"/>
          </a:xfrm>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4019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1848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4168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1809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8206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3" y="72168"/>
            <a:ext cx="10515600" cy="828460"/>
          </a:xfrm>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2173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9052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4290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391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580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908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8040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485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0548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6969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533400"/>
            <a:ext cx="12192000" cy="762000"/>
          </a:xfrm>
        </p:spPr>
        <p:txBody>
          <a:bodyPr/>
          <a:lstStyle/>
          <a:p>
            <a:r>
              <a:rPr lang="zh-CN" altLang="en-US"/>
              <a:t>单击此处编辑母版标题样式</a:t>
            </a:r>
          </a:p>
        </p:txBody>
      </p:sp>
      <p:sp>
        <p:nvSpPr>
          <p:cNvPr id="3" name="文本占位符 2"/>
          <p:cNvSpPr>
            <a:spLocks noGrp="1"/>
          </p:cNvSpPr>
          <p:nvPr>
            <p:ph type="body" sz="half" idx="1"/>
          </p:nvPr>
        </p:nvSpPr>
        <p:spPr>
          <a:xfrm>
            <a:off x="137584" y="1524000"/>
            <a:ext cx="5822949"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524000"/>
            <a:ext cx="5825067"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3"/>
          <p:cNvSpPr>
            <a:spLocks noGrp="1"/>
          </p:cNvSpPr>
          <p:nvPr>
            <p:ph type="dt" sz="half" idx="10"/>
          </p:nvPr>
        </p:nvSpPr>
        <p:spPr>
          <a:xfrm>
            <a:off x="8782051" y="612775"/>
            <a:ext cx="1276349" cy="457200"/>
          </a:xfrm>
          <a:prstGeom prst="rect">
            <a:avLst/>
          </a:prstGeom>
        </p:spPr>
        <p:txBody>
          <a:bodyPr/>
          <a:lstStyle>
            <a:lvl1pPr>
              <a:defRPr/>
            </a:lvl1pPr>
          </a:lstStyle>
          <a:p>
            <a:pPr>
              <a:defRPr/>
            </a:pPr>
            <a:endParaRPr lang="en-US" altLang="zh-CN">
              <a:solidFill>
                <a:prstClr val="black">
                  <a:tint val="75000"/>
                </a:prstClr>
              </a:solidFill>
            </a:endParaRPr>
          </a:p>
        </p:txBody>
      </p:sp>
      <p:sp>
        <p:nvSpPr>
          <p:cNvPr id="6" name="页脚占位符 2"/>
          <p:cNvSpPr>
            <a:spLocks noGrp="1"/>
          </p:cNvSpPr>
          <p:nvPr>
            <p:ph type="ftr" sz="quarter" idx="11"/>
          </p:nvPr>
        </p:nvSpPr>
        <p:spPr>
          <a:xfrm>
            <a:off x="7010401" y="612775"/>
            <a:ext cx="1767417" cy="457200"/>
          </a:xfrm>
          <a:prstGeom prst="rect">
            <a:avLst/>
          </a:prstGeom>
        </p:spPr>
        <p:txBody>
          <a:bodyPr/>
          <a:lstStyle>
            <a:lvl1pPr>
              <a:defRPr/>
            </a:lvl1pPr>
          </a:lstStyle>
          <a:p>
            <a:pPr>
              <a:defRPr/>
            </a:pPr>
            <a:endParaRPr lang="en-US" altLang="zh-CN">
              <a:solidFill>
                <a:prstClr val="black">
                  <a:tint val="75000"/>
                </a:prstClr>
              </a:solidFill>
            </a:endParaRPr>
          </a:p>
        </p:txBody>
      </p:sp>
      <p:sp>
        <p:nvSpPr>
          <p:cNvPr id="7" name="灯片编号占位符 22"/>
          <p:cNvSpPr>
            <a:spLocks noGrp="1"/>
          </p:cNvSpPr>
          <p:nvPr>
            <p:ph type="sldNum" sz="quarter" idx="12"/>
          </p:nvPr>
        </p:nvSpPr>
        <p:spPr>
          <a:xfrm>
            <a:off x="10898717" y="1588"/>
            <a:ext cx="1016000" cy="366712"/>
          </a:xfrm>
          <a:prstGeom prst="rect">
            <a:avLst/>
          </a:prstGeom>
        </p:spPr>
        <p:txBody>
          <a:bodyPr/>
          <a:lstStyle>
            <a:lvl1pPr>
              <a:defRPr/>
            </a:lvl1pPr>
          </a:lstStyle>
          <a:p>
            <a:pPr>
              <a:defRPr/>
            </a:pPr>
            <a:fld id="{33368538-CA6D-4E0B-AA8D-ABCEC6A770D3}" type="slidenum">
              <a:rPr lang="zh-CN" altLang="en-US">
                <a:solidFill>
                  <a:prstClr val="black">
                    <a:tint val="75000"/>
                  </a:prstClr>
                </a:solidFill>
              </a:rPr>
              <a:pPr>
                <a:defRPr/>
              </a:pPr>
              <a:t>‹#›</a:t>
            </a:fld>
            <a:endParaRPr lang="en-US" altLang="zh-CN">
              <a:solidFill>
                <a:prstClr val="black">
                  <a:tint val="75000"/>
                </a:prstClr>
              </a:solidFill>
            </a:endParaRPr>
          </a:p>
        </p:txBody>
      </p:sp>
      <p:sp>
        <p:nvSpPr>
          <p:cNvPr id="8" name="TextBox 7"/>
          <p:cNvSpPr txBox="1"/>
          <p:nvPr userDrawn="1"/>
        </p:nvSpPr>
        <p:spPr>
          <a:xfrm>
            <a:off x="9255990" y="6297041"/>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4162491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7400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2285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7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6937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707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0092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7979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0705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568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7375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5943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4275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756904" y="6457569"/>
            <a:ext cx="2743200" cy="365125"/>
          </a:xfrm>
        </p:spPr>
        <p:txBody>
          <a:bodyPr/>
          <a:lstStyle/>
          <a:p>
            <a:fld id="{9079CB58-C6F7-4E3C-8D77-B086E326EC8F}" type="datetime1">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252984" y="6329870"/>
            <a:ext cx="438912" cy="365125"/>
          </a:xfrm>
        </p:spPr>
        <p:txBody>
          <a:bodyPr/>
          <a:lstStyle>
            <a:lvl1pPr>
              <a:defRPr sz="1600">
                <a:solidFill>
                  <a:srgbClr val="002060"/>
                </a:solidFill>
              </a:defRPr>
            </a:lvl1pPr>
          </a:lstStyle>
          <a:p>
            <a:fld id="{8248C227-E1A4-4016-88D7-6959F8482E43}" type="slidenum">
              <a:rPr lang="zh-CN" altLang="en-US" smtClean="0"/>
              <a:pPr/>
              <a:t>‹#›</a:t>
            </a:fld>
            <a:endParaRPr lang="zh-CN" altLang="en-US" dirty="0"/>
          </a:p>
        </p:txBody>
      </p:sp>
    </p:spTree>
    <p:extLst>
      <p:ext uri="{BB962C8B-B14F-4D97-AF65-F5344CB8AC3E}">
        <p14:creationId xmlns:p14="http://schemas.microsoft.com/office/powerpoint/2010/main" val="1868952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4BFBECB3-0719-40A8-AD6A-61D87FF10BAC}" type="datetime1">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03288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C6F8E16-0989-4C78-9928-6EAB4577C472}" type="datetime1">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35556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D1EDCCE-81F0-422A-9226-35A71E730716}" type="datetime1">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237774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4D2B425-71DE-4248-BAC5-BA5C000AB523}" type="datetime1">
              <a:rPr lang="zh-CN" altLang="en-US" smtClean="0"/>
              <a:t>2025/10/21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589608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1C9CF3F-4023-4A93-8A21-2F3BEBC9D4F2}" type="datetime1">
              <a:rPr lang="zh-CN" altLang="en-US" smtClean="0"/>
              <a:t>2025/10/21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058222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029AC8-AEED-4B09-B717-113AB0C87790}" type="datetime1">
              <a:rPr lang="zh-CN" altLang="en-US" smtClean="0"/>
              <a:t>2025/10/21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315716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588F99-54AB-4AF3-B893-2CBA73A6894E}" type="datetime1">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700514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5645BBD-0534-4A37-BE4B-C1E51F095151}" type="datetime1">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11193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A4683A-2E80-4AD4-9427-CF0EDA3948AF}" type="datetime1">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874050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AAF23-2944-48A8-A0CB-0DDF620E9383}" type="datetime1">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8408973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6178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3" y="72168"/>
            <a:ext cx="10515600" cy="828460"/>
          </a:xfrm>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367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8424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56185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06281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8098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86465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6697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223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9513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40834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533400"/>
            <a:ext cx="12192000" cy="762000"/>
          </a:xfrm>
        </p:spPr>
        <p:txBody>
          <a:bodyPr/>
          <a:lstStyle/>
          <a:p>
            <a:r>
              <a:rPr lang="zh-CN" altLang="en-US"/>
              <a:t>单击此处编辑母版标题样式</a:t>
            </a:r>
          </a:p>
        </p:txBody>
      </p:sp>
      <p:sp>
        <p:nvSpPr>
          <p:cNvPr id="3" name="文本占位符 2"/>
          <p:cNvSpPr>
            <a:spLocks noGrp="1"/>
          </p:cNvSpPr>
          <p:nvPr>
            <p:ph type="body" sz="half" idx="1"/>
          </p:nvPr>
        </p:nvSpPr>
        <p:spPr>
          <a:xfrm>
            <a:off x="137584" y="1524000"/>
            <a:ext cx="5822949"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524000"/>
            <a:ext cx="5825067"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3"/>
          <p:cNvSpPr>
            <a:spLocks noGrp="1"/>
          </p:cNvSpPr>
          <p:nvPr>
            <p:ph type="dt" sz="half" idx="10"/>
          </p:nvPr>
        </p:nvSpPr>
        <p:spPr>
          <a:xfrm>
            <a:off x="8782051" y="612775"/>
            <a:ext cx="1276349" cy="457200"/>
          </a:xfrm>
          <a:prstGeom prst="rect">
            <a:avLst/>
          </a:prstGeom>
        </p:spPr>
        <p:txBody>
          <a:bodyPr/>
          <a:lstStyle>
            <a:lvl1pPr>
              <a:defRPr/>
            </a:lvl1pPr>
          </a:lstStyle>
          <a:p>
            <a:pPr>
              <a:defRPr/>
            </a:pPr>
            <a:endParaRPr lang="en-US" altLang="zh-CN">
              <a:solidFill>
                <a:prstClr val="black">
                  <a:tint val="75000"/>
                </a:prstClr>
              </a:solidFill>
            </a:endParaRPr>
          </a:p>
        </p:txBody>
      </p:sp>
      <p:sp>
        <p:nvSpPr>
          <p:cNvPr id="6" name="页脚占位符 2"/>
          <p:cNvSpPr>
            <a:spLocks noGrp="1"/>
          </p:cNvSpPr>
          <p:nvPr>
            <p:ph type="ftr" sz="quarter" idx="11"/>
          </p:nvPr>
        </p:nvSpPr>
        <p:spPr>
          <a:xfrm>
            <a:off x="7010401" y="612775"/>
            <a:ext cx="1767417" cy="457200"/>
          </a:xfrm>
          <a:prstGeom prst="rect">
            <a:avLst/>
          </a:prstGeom>
        </p:spPr>
        <p:txBody>
          <a:bodyPr/>
          <a:lstStyle>
            <a:lvl1pPr>
              <a:defRPr/>
            </a:lvl1pPr>
          </a:lstStyle>
          <a:p>
            <a:pPr>
              <a:defRPr/>
            </a:pPr>
            <a:endParaRPr lang="en-US" altLang="zh-CN">
              <a:solidFill>
                <a:prstClr val="black">
                  <a:tint val="75000"/>
                </a:prstClr>
              </a:solidFill>
            </a:endParaRPr>
          </a:p>
        </p:txBody>
      </p:sp>
      <p:sp>
        <p:nvSpPr>
          <p:cNvPr id="7" name="灯片编号占位符 22"/>
          <p:cNvSpPr>
            <a:spLocks noGrp="1"/>
          </p:cNvSpPr>
          <p:nvPr>
            <p:ph type="sldNum" sz="quarter" idx="12"/>
          </p:nvPr>
        </p:nvSpPr>
        <p:spPr>
          <a:xfrm>
            <a:off x="10898717" y="1588"/>
            <a:ext cx="1016000" cy="366712"/>
          </a:xfrm>
          <a:prstGeom prst="rect">
            <a:avLst/>
          </a:prstGeom>
        </p:spPr>
        <p:txBody>
          <a:bodyPr/>
          <a:lstStyle>
            <a:lvl1pPr>
              <a:defRPr/>
            </a:lvl1pPr>
          </a:lstStyle>
          <a:p>
            <a:pPr>
              <a:defRPr/>
            </a:pPr>
            <a:fld id="{33368538-CA6D-4E0B-AA8D-ABCEC6A770D3}" type="slidenum">
              <a:rPr lang="zh-CN" altLang="en-US">
                <a:solidFill>
                  <a:prstClr val="black">
                    <a:tint val="75000"/>
                  </a:prstClr>
                </a:solidFill>
              </a:rPr>
              <a:pPr>
                <a:defRPr/>
              </a:pPr>
              <a:t>‹#›</a:t>
            </a:fld>
            <a:endParaRPr lang="en-US" altLang="zh-CN">
              <a:solidFill>
                <a:prstClr val="black">
                  <a:tint val="75000"/>
                </a:prstClr>
              </a:solidFill>
            </a:endParaRPr>
          </a:p>
        </p:txBody>
      </p:sp>
      <p:sp>
        <p:nvSpPr>
          <p:cNvPr id="8" name="TextBox 7"/>
          <p:cNvSpPr txBox="1"/>
          <p:nvPr userDrawn="1"/>
        </p:nvSpPr>
        <p:spPr>
          <a:xfrm>
            <a:off x="9130199" y="6339840"/>
            <a:ext cx="249299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prstClr val="black"/>
                </a:solidFill>
              </a:rPr>
              <a:t>大学计算机与人工智能</a:t>
            </a:r>
          </a:p>
        </p:txBody>
      </p:sp>
    </p:spTree>
    <p:extLst>
      <p:ext uri="{BB962C8B-B14F-4D97-AF65-F5344CB8AC3E}">
        <p14:creationId xmlns:p14="http://schemas.microsoft.com/office/powerpoint/2010/main" val="387791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206611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3" y="72168"/>
            <a:ext cx="10515600" cy="828460"/>
          </a:xfrm>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300234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70067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723991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0537916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9664198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3718332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1824320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974973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410846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1260591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533400"/>
            <a:ext cx="12192000" cy="762000"/>
          </a:xfrm>
        </p:spPr>
        <p:txBody>
          <a:bodyPr/>
          <a:lstStyle/>
          <a:p>
            <a:r>
              <a:rPr lang="zh-CN" altLang="en-US"/>
              <a:t>单击此处编辑母版标题样式</a:t>
            </a:r>
          </a:p>
        </p:txBody>
      </p:sp>
      <p:sp>
        <p:nvSpPr>
          <p:cNvPr id="3" name="文本占位符 2"/>
          <p:cNvSpPr>
            <a:spLocks noGrp="1"/>
          </p:cNvSpPr>
          <p:nvPr>
            <p:ph type="body" sz="half" idx="1"/>
          </p:nvPr>
        </p:nvSpPr>
        <p:spPr>
          <a:xfrm>
            <a:off x="137584" y="1524000"/>
            <a:ext cx="5822949"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524000"/>
            <a:ext cx="5825067"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3"/>
          <p:cNvSpPr>
            <a:spLocks noGrp="1"/>
          </p:cNvSpPr>
          <p:nvPr>
            <p:ph type="dt" sz="half" idx="10"/>
          </p:nvPr>
        </p:nvSpPr>
        <p:spPr>
          <a:xfrm>
            <a:off x="8782051" y="612775"/>
            <a:ext cx="1276349" cy="457200"/>
          </a:xfrm>
          <a:prstGeom prst="rect">
            <a:avLst/>
          </a:prstGeom>
        </p:spPr>
        <p:txBody>
          <a:bodyPr/>
          <a:lstStyle>
            <a:lvl1pPr>
              <a:defRPr/>
            </a:lvl1pPr>
          </a:lstStyle>
          <a:p>
            <a:pPr>
              <a:defRPr/>
            </a:pPr>
            <a:endParaRPr lang="en-US" altLang="zh-CN"/>
          </a:p>
        </p:txBody>
      </p:sp>
      <p:sp>
        <p:nvSpPr>
          <p:cNvPr id="6" name="页脚占位符 2"/>
          <p:cNvSpPr>
            <a:spLocks noGrp="1"/>
          </p:cNvSpPr>
          <p:nvPr>
            <p:ph type="ftr" sz="quarter" idx="11"/>
          </p:nvPr>
        </p:nvSpPr>
        <p:spPr>
          <a:xfrm>
            <a:off x="7010401" y="612775"/>
            <a:ext cx="1767417" cy="457200"/>
          </a:xfrm>
          <a:prstGeom prst="rect">
            <a:avLst/>
          </a:prstGeom>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a:xfrm>
            <a:off x="10898717" y="1588"/>
            <a:ext cx="1016000" cy="366712"/>
          </a:xfrm>
          <a:prstGeom prst="rect">
            <a:avLst/>
          </a:prstGeom>
        </p:spPr>
        <p:txBody>
          <a:bodyPr/>
          <a:lstStyle>
            <a:lvl1pPr>
              <a:defRPr/>
            </a:lvl1pPr>
          </a:lstStyle>
          <a:p>
            <a:pPr>
              <a:defRPr/>
            </a:pPr>
            <a:fld id="{33368538-CA6D-4E0B-AA8D-ABCEC6A770D3}" type="slidenum">
              <a:rPr lang="zh-CN" altLang="en-US"/>
              <a:pPr>
                <a:defRPr/>
              </a:pPr>
              <a:t>‹#›</a:t>
            </a:fld>
            <a:endParaRPr lang="en-US" altLang="zh-CN"/>
          </a:p>
        </p:txBody>
      </p:sp>
      <p:sp>
        <p:nvSpPr>
          <p:cNvPr id="8" name="文本框 7">
            <a:extLst>
              <a:ext uri="{FF2B5EF4-FFF2-40B4-BE49-F238E27FC236}">
                <a16:creationId xmlns:a16="http://schemas.microsoft.com/office/drawing/2014/main" id="{9010D9EF-0A2E-414F-BF97-6C3F91313780}"/>
              </a:ext>
            </a:extLst>
          </p:cNvPr>
          <p:cNvSpPr txBox="1"/>
          <p:nvPr userDrawn="1"/>
        </p:nvSpPr>
        <p:spPr>
          <a:xfrm>
            <a:off x="9289133" y="6297041"/>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21459491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90198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4" y="487807"/>
            <a:ext cx="10954599" cy="828460"/>
          </a:xfrm>
        </p:spPr>
        <p:txBody>
          <a:bodyPr/>
          <a:lstStyle>
            <a:lvl1pPr>
              <a:defRPr spc="300" baseline="0"/>
            </a:lvl1pPr>
          </a:lstStyle>
          <a:p>
            <a:r>
              <a:rPr lang="zh-CN" altLang="en-US" dirty="0"/>
              <a:t>单击此处编辑母版标题样式</a:t>
            </a:r>
          </a:p>
        </p:txBody>
      </p:sp>
      <p:sp>
        <p:nvSpPr>
          <p:cNvPr id="3" name="内容占位符 2"/>
          <p:cNvSpPr>
            <a:spLocks noGrp="1"/>
          </p:cNvSpPr>
          <p:nvPr>
            <p:ph idx="1" hasCustomPrompt="1"/>
          </p:nvPr>
        </p:nvSpPr>
        <p:spPr>
          <a:xfrm>
            <a:off x="575153" y="1487980"/>
            <a:ext cx="10954600" cy="4688985"/>
          </a:xfrm>
        </p:spPr>
        <p:txBody>
          <a:bodyPr/>
          <a:lstStyle>
            <a:lvl1pPr marL="432000" indent="-432000" algn="just">
              <a:lnSpc>
                <a:spcPct val="120000"/>
              </a:lnSpc>
              <a:spcBef>
                <a:spcPts val="600"/>
              </a:spcBef>
              <a:buClr>
                <a:srgbClr val="0070C0"/>
              </a:buClr>
              <a:buFont typeface="Wingdings" panose="05000000000000000000" pitchFamily="2" charset="2"/>
              <a:buChar char="Ø"/>
              <a:defRPr sz="3200" b="1" i="0" spc="100" baseline="0">
                <a:solidFill>
                  <a:srgbClr val="002060"/>
                </a:solidFill>
                <a:latin typeface="微软雅黑" panose="020B0503020204020204" pitchFamily="34" charset="-122"/>
                <a:ea typeface="微软雅黑" panose="020B0503020204020204" pitchFamily="34" charset="-122"/>
              </a:defRPr>
            </a:lvl1pPr>
            <a:lvl2pPr marL="864000" indent="-432000" algn="just">
              <a:lnSpc>
                <a:spcPct val="110000"/>
              </a:lnSpc>
              <a:buClr>
                <a:srgbClr val="C00000"/>
              </a:buClr>
              <a:buFont typeface="Wingdings" panose="05000000000000000000" pitchFamily="2" charset="2"/>
              <a:buChar char="Ø"/>
              <a:defRPr sz="3000" b="1" spc="100" baseline="0">
                <a:solidFill>
                  <a:srgbClr val="002060"/>
                </a:solidFill>
                <a:latin typeface="微软雅黑" panose="020B0503020204020204" pitchFamily="34" charset="-122"/>
                <a:ea typeface="微软雅黑" panose="020B0503020204020204" pitchFamily="34" charset="-122"/>
              </a:defRPr>
            </a:lvl2pPr>
            <a:lvl3pPr marL="1143000" indent="-228600" algn="just">
              <a:buFont typeface="Wingdings" panose="05000000000000000000" pitchFamily="2" charset="2"/>
              <a:buChar char="Ø"/>
              <a:defRPr/>
            </a:lvl3pPr>
            <a:lvl4pPr marL="1600200" indent="-228600" algn="just">
              <a:buFont typeface="Wingdings" panose="05000000000000000000" pitchFamily="2" charset="2"/>
              <a:buChar char="Ø"/>
              <a:defRPr/>
            </a:lvl4pPr>
            <a:lvl5pPr marL="2057400" indent="-228600" algn="just">
              <a:buFont typeface="Wingdings" panose="05000000000000000000" pitchFamily="2" charset="2"/>
              <a:buChar char="Ø"/>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59819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07408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6493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58156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880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51512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274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99290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27381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379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jp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6"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t>‹#›</a:t>
            </a:fld>
            <a:endParaRPr lang="zh-CN" altLang="en-US"/>
          </a:p>
        </p:txBody>
      </p:sp>
      <p:cxnSp>
        <p:nvCxnSpPr>
          <p:cNvPr id="8" name="直接连接符 7">
            <a:extLst>
              <a:ext uri="{FF2B5EF4-FFF2-40B4-BE49-F238E27FC236}">
                <a16:creationId xmlns:a16="http://schemas.microsoft.com/office/drawing/2014/main" id="{9944AB35-3016-4C45-89CA-0013140850F3}"/>
              </a:ext>
            </a:extLst>
          </p:cNvPr>
          <p:cNvCxnSpPr>
            <a:cxnSpLocks/>
          </p:cNvCxnSpPr>
          <p:nvPr userDrawn="1"/>
        </p:nvCxnSpPr>
        <p:spPr>
          <a:xfrm>
            <a:off x="667028" y="1299639"/>
            <a:ext cx="7850671"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611306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6"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cxnSp>
        <p:nvCxnSpPr>
          <p:cNvPr id="8" name="直接连接符 7">
            <a:extLst>
              <a:ext uri="{FF2B5EF4-FFF2-40B4-BE49-F238E27FC236}">
                <a16:creationId xmlns:a16="http://schemas.microsoft.com/office/drawing/2014/main" id="{9944AB35-3016-4C45-89CA-0013140850F3}"/>
              </a:ext>
            </a:extLst>
          </p:cNvPr>
          <p:cNvCxnSpPr>
            <a:cxnSpLocks/>
          </p:cNvCxnSpPr>
          <p:nvPr userDrawn="1"/>
        </p:nvCxnSpPr>
        <p:spPr>
          <a:xfrm>
            <a:off x="667028" y="1299639"/>
            <a:ext cx="7850671"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04367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1384" y="332659"/>
            <a:ext cx="1115801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59308" y="1787527"/>
            <a:ext cx="11137392" cy="430847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55589" y="372745"/>
            <a:ext cx="12922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570807"/>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1384" y="332656"/>
            <a:ext cx="1115801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59308" y="1787525"/>
            <a:ext cx="11137392" cy="430847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953500" y="63576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F867F-41C1-4E32-995C-A2D9EB44DC86}" type="datetime1">
              <a:rPr lang="zh-CN" altLang="en-US" smtClean="0"/>
              <a:t>2025/10/21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43256" y="6342781"/>
            <a:ext cx="515112" cy="365125"/>
          </a:xfrm>
          <a:prstGeom prst="rect">
            <a:avLst/>
          </a:prstGeom>
        </p:spPr>
        <p:txBody>
          <a:bodyPr vert="horz" lIns="91440" tIns="45720" rIns="91440" bIns="45720" rtlCol="0" anchor="ctr"/>
          <a:lstStyle>
            <a:lvl1pPr algn="r">
              <a:defRPr sz="1600">
                <a:solidFill>
                  <a:srgbClr val="002060"/>
                </a:solidFill>
              </a:defRPr>
            </a:lvl1pPr>
          </a:lstStyle>
          <a:p>
            <a:fld id="{8248C227-E1A4-4016-88D7-6959F8482E43}" type="slidenum">
              <a:rPr lang="zh-CN" altLang="en-US" smtClean="0"/>
              <a:pPr/>
              <a:t>‹#›</a:t>
            </a:fld>
            <a:endParaRPr lang="zh-CN" altLang="en-US" dirty="0"/>
          </a:p>
        </p:txBody>
      </p:sp>
    </p:spTree>
    <p:extLst>
      <p:ext uri="{BB962C8B-B14F-4D97-AF65-F5344CB8AC3E}">
        <p14:creationId xmlns:p14="http://schemas.microsoft.com/office/powerpoint/2010/main" val="686314532"/>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6"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cxnSp>
        <p:nvCxnSpPr>
          <p:cNvPr id="8" name="直接连接符 7">
            <a:extLst>
              <a:ext uri="{FF2B5EF4-FFF2-40B4-BE49-F238E27FC236}">
                <a16:creationId xmlns:a16="http://schemas.microsoft.com/office/drawing/2014/main" id="{9944AB35-3016-4C45-89CA-0013140850F3}"/>
              </a:ext>
            </a:extLst>
          </p:cNvPr>
          <p:cNvCxnSpPr>
            <a:cxnSpLocks/>
          </p:cNvCxnSpPr>
          <p:nvPr userDrawn="1"/>
        </p:nvCxnSpPr>
        <p:spPr>
          <a:xfrm>
            <a:off x="667028" y="1299639"/>
            <a:ext cx="7850671"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630366"/>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6"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t>2025/10/21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t>‹#›</a:t>
            </a:fld>
            <a:endParaRPr lang="zh-CN" altLang="en-US"/>
          </a:p>
        </p:txBody>
      </p:sp>
      <p:cxnSp>
        <p:nvCxnSpPr>
          <p:cNvPr id="8" name="直接连接符 7">
            <a:extLst>
              <a:ext uri="{FF2B5EF4-FFF2-40B4-BE49-F238E27FC236}">
                <a16:creationId xmlns:a16="http://schemas.microsoft.com/office/drawing/2014/main" id="{9944AB35-3016-4C45-89CA-0013140850F3}"/>
              </a:ext>
            </a:extLst>
          </p:cNvPr>
          <p:cNvCxnSpPr>
            <a:cxnSpLocks/>
          </p:cNvCxnSpPr>
          <p:nvPr userDrawn="1"/>
        </p:nvCxnSpPr>
        <p:spPr>
          <a:xfrm>
            <a:off x="667028" y="1299639"/>
            <a:ext cx="7850671"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164469"/>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7"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2025/10/21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2686750"/>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8.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9.xml"/><Relationship Id="rId1" Type="http://schemas.openxmlformats.org/officeDocument/2006/relationships/tags" Target="../tags/tag1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tiff"/><Relationship Id="rId7" Type="http://schemas.openxmlformats.org/officeDocument/2006/relationships/image" Target="../media/image28.jpeg"/><Relationship Id="rId2" Type="http://schemas.openxmlformats.org/officeDocument/2006/relationships/slideLayout" Target="../slideLayouts/slideLayout69.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69.xml"/><Relationship Id="rId1" Type="http://schemas.openxmlformats.org/officeDocument/2006/relationships/tags" Target="../tags/tag16.xml"/><Relationship Id="rId5" Type="http://schemas.openxmlformats.org/officeDocument/2006/relationships/image" Target="../media/image31.jpeg"/><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8.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64655"/>
            <a:ext cx="12192000" cy="6858000"/>
          </a:xfrm>
          <a:prstGeom prst="rect">
            <a:avLst/>
          </a:prstGeom>
        </p:spPr>
      </p:pic>
      <p:sp>
        <p:nvSpPr>
          <p:cNvPr id="7" name="文本框 6"/>
          <p:cNvSpPr txBox="1"/>
          <p:nvPr/>
        </p:nvSpPr>
        <p:spPr>
          <a:xfrm>
            <a:off x="4152912" y="3318897"/>
            <a:ext cx="7021583" cy="1725472"/>
          </a:xfrm>
          <a:prstGeom prst="rect">
            <a:avLst/>
          </a:prstGeom>
          <a:noFill/>
        </p:spPr>
        <p:txBody>
          <a:bodyPr wrap="square" rtlCol="0">
            <a:spAutoFit/>
          </a:bodyPr>
          <a:lstStyle/>
          <a:p>
            <a:pPr marL="0" marR="0" lvl="0" indent="0" algn="r" defTabSz="914400" rtl="0" eaLnBrk="1" fontAlgn="auto" latinLnBrk="0" hangingPunct="1">
              <a:lnSpc>
                <a:spcPct val="125000"/>
              </a:lnSpc>
              <a:spcBef>
                <a:spcPts val="0"/>
              </a:spcBef>
              <a:spcAft>
                <a:spcPts val="0"/>
              </a:spcAft>
              <a:buClrTx/>
              <a:buSzTx/>
              <a:buFontTx/>
              <a:buNone/>
              <a:tabLst/>
              <a:defRPr/>
            </a:pPr>
            <a:r>
              <a:rPr kumimoji="0" lang="zh-CN" altLang="en-US" sz="4800" b="1" i="0" u="none" strike="noStrike" kern="0" cap="none" spc="-100" normalizeH="0" baseline="0" noProof="0" dirty="0">
                <a:ln>
                  <a:noFill/>
                </a:ln>
                <a:solidFill>
                  <a:srgbClr val="FFFF00"/>
                </a:solidFill>
                <a:effectLst/>
                <a:uLnTx/>
                <a:uFillTx/>
                <a:latin typeface="Courier New"/>
                <a:ea typeface="微软雅黑"/>
                <a:cs typeface="Courier New"/>
                <a:sym typeface="Helvetica Light"/>
              </a:rPr>
              <a:t>大学计算机与人工智能</a:t>
            </a:r>
            <a:endParaRPr kumimoji="0" lang="en-US" altLang="zh-CN" sz="4800" b="1" i="0" u="none" strike="noStrike" kern="0" cap="none" spc="-100" normalizeH="0" baseline="0" noProof="0" dirty="0">
              <a:ln>
                <a:noFill/>
              </a:ln>
              <a:solidFill>
                <a:srgbClr val="FFFF00"/>
              </a:solidFill>
              <a:effectLst/>
              <a:uLnTx/>
              <a:uFillTx/>
              <a:latin typeface="Courier New"/>
              <a:ea typeface="微软雅黑"/>
              <a:cs typeface="Courier New"/>
              <a:sym typeface="Helvetica Light"/>
            </a:endParaRPr>
          </a:p>
          <a:p>
            <a:pPr lvl="0" algn="r">
              <a:lnSpc>
                <a:spcPct val="125000"/>
              </a:lnSpc>
              <a:spcBef>
                <a:spcPts val="600"/>
              </a:spcBef>
              <a:defRPr/>
            </a:pPr>
            <a:r>
              <a:rPr kumimoji="0" lang="zh-CN" altLang="en-US" sz="3600" b="1" i="0" u="none" strike="noStrike" kern="0" cap="none" spc="4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Courier New"/>
                <a:sym typeface="Helvetica Light"/>
              </a:rPr>
              <a:t>第</a:t>
            </a:r>
            <a:r>
              <a:rPr lang="en-US" altLang="zh-CN" sz="3600" b="1" kern="0" spc="400" dirty="0">
                <a:solidFill>
                  <a:prstClr val="white"/>
                </a:solidFill>
                <a:latin typeface="微软雅黑 Light" panose="020B0502040204020203" pitchFamily="34" charset="-122"/>
                <a:ea typeface="微软雅黑 Light" panose="020B0502040204020203" pitchFamily="34" charset="-122"/>
                <a:cs typeface="Courier New"/>
                <a:sym typeface="Helvetica Light"/>
              </a:rPr>
              <a:t>4</a:t>
            </a:r>
            <a:r>
              <a:rPr kumimoji="0" lang="zh-CN" altLang="en-US" sz="3600" b="1" i="0" u="none" strike="noStrike" kern="0" cap="none" spc="4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Courier New"/>
                <a:sym typeface="Helvetica Light"/>
              </a:rPr>
              <a:t>章 </a:t>
            </a:r>
            <a:r>
              <a:rPr lang="zh-CN" altLang="en-US" sz="3600" b="1" kern="0" spc="400" dirty="0">
                <a:solidFill>
                  <a:prstClr val="white"/>
                </a:solidFill>
                <a:latin typeface="微软雅黑 Light" panose="020B0502040204020203" pitchFamily="34" charset="-122"/>
                <a:ea typeface="微软雅黑 Light" panose="020B0502040204020203" pitchFamily="34" charset="-122"/>
                <a:cs typeface="Courier New"/>
                <a:sym typeface="Helvetica Light"/>
              </a:rPr>
              <a:t>程序与算法设计</a:t>
            </a:r>
            <a:endParaRPr kumimoji="0" lang="zh-CN" altLang="en-US" sz="4000" b="1" i="0" u="none" strike="noStrike" kern="1200" cap="none" spc="4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cxnSp>
        <p:nvCxnSpPr>
          <p:cNvPr id="12" name="直接连接符 11"/>
          <p:cNvCxnSpPr/>
          <p:nvPr/>
        </p:nvCxnSpPr>
        <p:spPr>
          <a:xfrm>
            <a:off x="6582929" y="3264140"/>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582929" y="5267462"/>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164577" y="1887480"/>
            <a:ext cx="4731975"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400" normalizeH="0" baseline="0" noProof="0" dirty="0">
              <a:ln>
                <a:noFill/>
              </a:ln>
              <a:solidFill>
                <a:srgbClr val="FFC000">
                  <a:lumMod val="40000"/>
                  <a:lumOff val="60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970005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4000" b="1" spc="300" dirty="0">
                <a:solidFill>
                  <a:srgbClr val="002060"/>
                </a:solidFill>
                <a:latin typeface="微软雅黑 Light" panose="020B0502040204020203" pitchFamily="34" charset="-122"/>
                <a:ea typeface="微软雅黑 Light" panose="020B0502040204020203" pitchFamily="34" charset="-122"/>
              </a:rPr>
              <a:t>程序设计</a:t>
            </a: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语言</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机器语言</a:t>
            </a:r>
          </a:p>
        </p:txBody>
      </p:sp>
      <p:sp>
        <p:nvSpPr>
          <p:cNvPr id="4" name="Text Box 5"/>
          <p:cNvSpPr txBox="1">
            <a:spLocks noChangeArrowheads="1"/>
          </p:cNvSpPr>
          <p:nvPr/>
        </p:nvSpPr>
        <p:spPr bwMode="auto">
          <a:xfrm>
            <a:off x="694316" y="1434118"/>
            <a:ext cx="10710284" cy="260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indent="-432000" algn="just">
              <a:lnSpc>
                <a:spcPct val="114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机器语言程序示例</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720000" lvl="1" indent="-324000" algn="just">
              <a:lnSpc>
                <a:spcPct val="114000"/>
              </a:lnSpc>
              <a:buFont typeface="Wingdings" panose="05000000000000000000" pitchFamily="2" charset="2"/>
              <a:buChar char="Ø"/>
            </a:pPr>
            <a:r>
              <a:rPr lang="zh-CN" altLang="en-US" sz="2800" b="1" dirty="0">
                <a:solidFill>
                  <a:srgbClr val="C00000"/>
                </a:solidFill>
                <a:latin typeface="微软雅黑 Light" panose="020B0502040204020203" pitchFamily="34" charset="-122"/>
                <a:ea typeface="微软雅黑 Light" panose="020B0502040204020203" pitchFamily="34" charset="-122"/>
              </a:rPr>
              <a:t>要实现的功能</a:t>
            </a:r>
            <a:r>
              <a:rPr lang="zh-CN" altLang="en-US" sz="2800" b="1" dirty="0">
                <a:solidFill>
                  <a:srgbClr val="002060"/>
                </a:solidFill>
                <a:latin typeface="微软雅黑 Light" panose="020B0502040204020203" pitchFamily="34" charset="-122"/>
                <a:ea typeface="微软雅黑 Light" panose="020B0502040204020203" pitchFamily="34" charset="-122"/>
              </a:rPr>
              <a:t>：把两个内存单元中的数据相加，并将结果存入另外一个内存单元。</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720000" lvl="1" indent="-324000" algn="just">
              <a:lnSpc>
                <a:spcPct val="114000"/>
              </a:lnSpc>
              <a:buFont typeface="Wingdings" panose="05000000000000000000" pitchFamily="2" charset="2"/>
              <a:buChar char="Ø"/>
            </a:pPr>
            <a:r>
              <a:rPr lang="zh-CN" altLang="en-US" sz="2800" b="1" dirty="0">
                <a:solidFill>
                  <a:srgbClr val="0070C0"/>
                </a:solidFill>
                <a:latin typeface="微软雅黑 Light" panose="020B0502040204020203" pitchFamily="34" charset="-122"/>
                <a:ea typeface="微软雅黑 Light" panose="020B0502040204020203" pitchFamily="34" charset="-122"/>
              </a:rPr>
              <a:t>机器语言特点：指令难以准确记忆、程序容易写错、程序难以理解和修改。</a:t>
            </a:r>
            <a:endParaRPr lang="en-US" altLang="zh-CN" sz="2800" b="1" dirty="0">
              <a:solidFill>
                <a:srgbClr val="0070C0"/>
              </a:solidFill>
              <a:latin typeface="微软雅黑 Light" panose="020B0502040204020203" pitchFamily="34" charset="-122"/>
              <a:ea typeface="微软雅黑 Light" panose="020B0502040204020203" pitchFamily="34" charset="-122"/>
            </a:endParaRPr>
          </a:p>
          <a:p>
            <a:pPr marL="396000" lvl="1" indent="0">
              <a:lnSpc>
                <a:spcPct val="114000"/>
              </a:lnSpc>
              <a:buNone/>
            </a:pPr>
            <a:endParaRPr lang="zh-CN" altLang="zh-CN" sz="3200" b="1" dirty="0">
              <a:solidFill>
                <a:srgbClr val="C00000"/>
              </a:solidFill>
              <a:latin typeface="微软雅黑" pitchFamily="34" charset="-122"/>
              <a:ea typeface="微软雅黑" pitchFamily="34" charset="-122"/>
            </a:endParaRPr>
          </a:p>
        </p:txBody>
      </p:sp>
      <p:pic>
        <p:nvPicPr>
          <p:cNvPr id="2" name="图片 1">
            <a:extLst>
              <a:ext uri="{FF2B5EF4-FFF2-40B4-BE49-F238E27FC236}">
                <a16:creationId xmlns:a16="http://schemas.microsoft.com/office/drawing/2014/main" id="{E88ABF6A-7A04-4852-8F73-006A264E09A8}"/>
              </a:ext>
            </a:extLst>
          </p:cNvPr>
          <p:cNvPicPr>
            <a:picLocks noChangeAspect="1"/>
          </p:cNvPicPr>
          <p:nvPr/>
        </p:nvPicPr>
        <p:blipFill>
          <a:blip r:embed="rId3"/>
          <a:stretch>
            <a:fillRect/>
          </a:stretch>
        </p:blipFill>
        <p:spPr>
          <a:xfrm>
            <a:off x="4642004" y="3801579"/>
            <a:ext cx="2907991" cy="2379265"/>
          </a:xfrm>
          <a:prstGeom prst="rect">
            <a:avLst/>
          </a:prstGeom>
        </p:spPr>
      </p:pic>
    </p:spTree>
    <p:custDataLst>
      <p:tags r:id="rId1"/>
    </p:custDataLst>
    <p:extLst>
      <p:ext uri="{BB962C8B-B14F-4D97-AF65-F5344CB8AC3E}">
        <p14:creationId xmlns:p14="http://schemas.microsoft.com/office/powerpoint/2010/main" val="1215068621"/>
      </p:ext>
    </p:extLst>
  </p:cSld>
  <p:clrMapOvr>
    <a:masterClrMapping/>
  </p:clrMapOvr>
  <mc:AlternateContent xmlns:mc="http://schemas.openxmlformats.org/markup-compatibility/2006" xmlns:p14="http://schemas.microsoft.com/office/powerpoint/2010/main">
    <mc:Choice Requires="p14">
      <p:transition spd="slow" p14:dur="2000" advTm="202842"/>
    </mc:Choice>
    <mc:Fallback xmlns="">
      <p:transition spd="slow" advTm="202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rPr>
              <a:t>程序设计语言</a:t>
            </a:r>
            <a:r>
              <a:rPr lang="en-US" altLang="zh-CN" sz="3600" b="1" spc="300" dirty="0">
                <a:solidFill>
                  <a:srgbClr val="002060"/>
                </a:solidFill>
                <a:latin typeface="微软雅黑 Light" panose="020B0502040204020203" pitchFamily="34" charset="-122"/>
                <a:ea typeface="微软雅黑 Light" panose="020B0502040204020203" pitchFamily="34" charset="-122"/>
              </a:rPr>
              <a:t>—</a:t>
            </a:r>
            <a:r>
              <a:rPr lang="zh-CN" altLang="en-US" sz="3600" b="1" spc="300" dirty="0">
                <a:solidFill>
                  <a:srgbClr val="002060"/>
                </a:solidFill>
                <a:latin typeface="微软雅黑 Light" panose="020B0502040204020203" pitchFamily="34" charset="-122"/>
                <a:ea typeface="微软雅黑 Light" panose="020B0502040204020203" pitchFamily="34" charset="-122"/>
              </a:rPr>
              <a:t>汇编语言</a:t>
            </a:r>
          </a:p>
        </p:txBody>
      </p:sp>
      <p:sp>
        <p:nvSpPr>
          <p:cNvPr id="4" name="Text Box 5"/>
          <p:cNvSpPr txBox="1">
            <a:spLocks noChangeArrowheads="1"/>
          </p:cNvSpPr>
          <p:nvPr/>
        </p:nvSpPr>
        <p:spPr bwMode="auto">
          <a:xfrm>
            <a:off x="694316" y="1434117"/>
            <a:ext cx="10664564" cy="428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nSpc>
                <a:spcPct val="114000"/>
              </a:lnSpc>
              <a:spcBef>
                <a:spcPts val="600"/>
              </a:spcBef>
              <a:buFont typeface="Wingdings" panose="05000000000000000000" pitchFamily="2" charset="2"/>
              <a:buChar char="Ø"/>
            </a:pPr>
            <a:r>
              <a:rPr lang="en-US" altLang="zh-CN" sz="3200" b="1" dirty="0">
                <a:solidFill>
                  <a:srgbClr val="002060"/>
                </a:solidFill>
                <a:latin typeface="微软雅黑 Light" panose="020B0502040204020203" pitchFamily="34" charset="-122"/>
                <a:ea typeface="微软雅黑 Light" panose="020B0502040204020203" pitchFamily="34" charset="-122"/>
              </a:rPr>
              <a:t>1952</a:t>
            </a:r>
            <a:r>
              <a:rPr lang="zh-CN" altLang="en-US" sz="3200" b="1" dirty="0">
                <a:solidFill>
                  <a:srgbClr val="002060"/>
                </a:solidFill>
                <a:latin typeface="微软雅黑 Light" panose="020B0502040204020203" pitchFamily="34" charset="-122"/>
                <a:ea typeface="微软雅黑 Light" panose="020B0502040204020203" pitchFamily="34" charset="-122"/>
              </a:rPr>
              <a:t>年，出现了汇编语言。汇编语言也是一种依附于机器硬件的语言。</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396000" indent="-396000">
              <a:lnSpc>
                <a:spcPct val="114000"/>
              </a:lnSpc>
              <a:spcBef>
                <a:spcPts val="600"/>
              </a:spcBef>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在汇编语言中，使用</a:t>
            </a:r>
            <a:r>
              <a:rPr lang="zh-CN" altLang="en-US" sz="3200" b="1" dirty="0">
                <a:solidFill>
                  <a:srgbClr val="C00000"/>
                </a:solidFill>
                <a:latin typeface="微软雅黑 Light" panose="020B0502040204020203" pitchFamily="34" charset="-122"/>
                <a:ea typeface="微软雅黑 Light" panose="020B0502040204020203" pitchFamily="34" charset="-122"/>
              </a:rPr>
              <a:t>助记符</a:t>
            </a:r>
            <a:r>
              <a:rPr lang="zh-CN" altLang="en-US" sz="3200" b="1" dirty="0">
                <a:solidFill>
                  <a:srgbClr val="002060"/>
                </a:solidFill>
                <a:latin typeface="微软雅黑 Light" panose="020B0502040204020203" pitchFamily="34" charset="-122"/>
                <a:ea typeface="微软雅黑 Light" panose="020B0502040204020203" pitchFamily="34" charset="-122"/>
              </a:rPr>
              <a:t>来表示指令的操作码，使用</a:t>
            </a:r>
            <a:r>
              <a:rPr lang="zh-CN" altLang="en-US" sz="3200" b="1" dirty="0">
                <a:solidFill>
                  <a:srgbClr val="C00000"/>
                </a:solidFill>
                <a:latin typeface="微软雅黑 Light" panose="020B0502040204020203" pitchFamily="34" charset="-122"/>
                <a:ea typeface="微软雅黑 Light" panose="020B0502040204020203" pitchFamily="34" charset="-122"/>
              </a:rPr>
              <a:t>存储单元或寄存器的名字</a:t>
            </a:r>
            <a:r>
              <a:rPr lang="zh-CN" altLang="en-US" sz="3200" b="1" dirty="0">
                <a:solidFill>
                  <a:srgbClr val="002060"/>
                </a:solidFill>
                <a:latin typeface="微软雅黑 Light" panose="020B0502040204020203" pitchFamily="34" charset="-122"/>
                <a:ea typeface="微软雅黑 Light" panose="020B0502040204020203" pitchFamily="34" charset="-122"/>
              </a:rPr>
              <a:t>表示操作数。</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indent="0">
              <a:lnSpc>
                <a:spcPct val="114000"/>
              </a:lnSpc>
              <a:spcBef>
                <a:spcPts val="2400"/>
              </a:spcBef>
              <a:buNone/>
            </a:pPr>
            <a:r>
              <a:rPr lang="en-US" altLang="zh-CN" sz="3400" b="1" dirty="0">
                <a:solidFill>
                  <a:srgbClr val="C00000"/>
                </a:solidFill>
                <a:latin typeface="微软雅黑" panose="020B0503020204020204" pitchFamily="34" charset="-122"/>
                <a:ea typeface="微软雅黑" panose="020B0503020204020204" pitchFamily="34" charset="-122"/>
              </a:rPr>
              <a:t>                           </a:t>
            </a:r>
            <a:r>
              <a:rPr lang="en-US" altLang="zh-CN" sz="3400" b="1" dirty="0">
                <a:solidFill>
                  <a:srgbClr val="002060"/>
                </a:solidFill>
                <a:latin typeface="宋体" panose="02010600030101010101" pitchFamily="2" charset="-122"/>
                <a:ea typeface="宋体" panose="02010600030101010101" pitchFamily="2" charset="-122"/>
              </a:rPr>
              <a:t>add </a:t>
            </a:r>
            <a:r>
              <a:rPr lang="en-US" altLang="zh-CN" sz="3400" b="1" dirty="0" err="1">
                <a:solidFill>
                  <a:srgbClr val="002060"/>
                </a:solidFill>
                <a:latin typeface="宋体" panose="02010600030101010101" pitchFamily="2" charset="-122"/>
                <a:ea typeface="宋体" panose="02010600030101010101" pitchFamily="2" charset="-122"/>
              </a:rPr>
              <a:t>ax,bx</a:t>
            </a:r>
            <a:endParaRPr lang="en-US" altLang="zh-CN" sz="3400" b="1" dirty="0">
              <a:solidFill>
                <a:srgbClr val="002060"/>
              </a:solidFill>
              <a:latin typeface="宋体" panose="02010600030101010101" pitchFamily="2" charset="-122"/>
              <a:ea typeface="宋体" panose="02010600030101010101" pitchFamily="2" charset="-122"/>
            </a:endParaRPr>
          </a:p>
          <a:p>
            <a:pPr indent="0">
              <a:spcBef>
                <a:spcPts val="0"/>
              </a:spcBef>
              <a:buNone/>
            </a:pPr>
            <a:r>
              <a:rPr lang="en-US" altLang="zh-CN" sz="3400" b="1" dirty="0">
                <a:solidFill>
                  <a:srgbClr val="002060"/>
                </a:solidFill>
                <a:latin typeface="宋体" panose="02010600030101010101" pitchFamily="2" charset="-122"/>
                <a:ea typeface="宋体" panose="02010600030101010101" pitchFamily="2" charset="-122"/>
              </a:rPr>
              <a:t>                sub </a:t>
            </a:r>
            <a:r>
              <a:rPr lang="en-US" altLang="zh-CN" sz="3400" b="1" dirty="0" err="1">
                <a:solidFill>
                  <a:srgbClr val="002060"/>
                </a:solidFill>
                <a:latin typeface="宋体" panose="02010600030101010101" pitchFamily="2" charset="-122"/>
                <a:ea typeface="宋体" panose="02010600030101010101" pitchFamily="2" charset="-122"/>
              </a:rPr>
              <a:t>ax,num</a:t>
            </a:r>
            <a:endParaRPr lang="en-US" altLang="zh-CN" sz="3400" b="1" dirty="0">
              <a:solidFill>
                <a:srgbClr val="002060"/>
              </a:solidFill>
              <a:latin typeface="宋体" panose="02010600030101010101" pitchFamily="2" charset="-122"/>
              <a:ea typeface="宋体" panose="02010600030101010101" pitchFamily="2" charset="-122"/>
            </a:endParaRPr>
          </a:p>
        </p:txBody>
      </p:sp>
    </p:spTree>
    <p:custDataLst>
      <p:tags r:id="rId1"/>
    </p:custDataLst>
    <p:extLst>
      <p:ext uri="{BB962C8B-B14F-4D97-AF65-F5344CB8AC3E}">
        <p14:creationId xmlns:p14="http://schemas.microsoft.com/office/powerpoint/2010/main" val="2770644857"/>
      </p:ext>
    </p:extLst>
  </p:cSld>
  <p:clrMapOvr>
    <a:masterClrMapping/>
  </p:clrMapOvr>
  <mc:AlternateContent xmlns:mc="http://schemas.openxmlformats.org/markup-compatibility/2006" xmlns:p14="http://schemas.microsoft.com/office/powerpoint/2010/main">
    <mc:Choice Requires="p14">
      <p:transition spd="slow" p14:dur="2000" advTm="59300"/>
    </mc:Choice>
    <mc:Fallback xmlns="">
      <p:transition spd="slow" advTm="593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rPr>
              <a:t>程序设计语言</a:t>
            </a:r>
            <a:r>
              <a:rPr lang="en-US" altLang="zh-CN" sz="3600" b="1" spc="300" dirty="0">
                <a:solidFill>
                  <a:srgbClr val="002060"/>
                </a:solidFill>
                <a:latin typeface="微软雅黑 Light" panose="020B0502040204020203" pitchFamily="34" charset="-122"/>
                <a:ea typeface="微软雅黑 Light" panose="020B0502040204020203" pitchFamily="34" charset="-122"/>
              </a:rPr>
              <a:t>—</a:t>
            </a:r>
            <a:r>
              <a:rPr lang="zh-CN" altLang="en-US" sz="3600" b="1" spc="300" dirty="0">
                <a:solidFill>
                  <a:srgbClr val="002060"/>
                </a:solidFill>
                <a:latin typeface="微软雅黑 Light" panose="020B0502040204020203" pitchFamily="34" charset="-122"/>
                <a:ea typeface="微软雅黑 Light" panose="020B0502040204020203" pitchFamily="34" charset="-122"/>
              </a:rPr>
              <a:t>汇编语言</a:t>
            </a:r>
          </a:p>
        </p:txBody>
      </p:sp>
      <p:sp>
        <p:nvSpPr>
          <p:cNvPr id="4" name="Text Box 5"/>
          <p:cNvSpPr txBox="1">
            <a:spLocks noChangeArrowheads="1"/>
          </p:cNvSpPr>
          <p:nvPr/>
        </p:nvSpPr>
        <p:spPr bwMode="auto">
          <a:xfrm>
            <a:off x="694316" y="1434117"/>
            <a:ext cx="10684884" cy="30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nSpc>
                <a:spcPct val="114000"/>
              </a:lnSpc>
              <a:spcBef>
                <a:spcPts val="600"/>
              </a:spcBef>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汇编语言程序示例</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720000" lvl="1" indent="-324000" algn="just">
              <a:lnSpc>
                <a:spcPct val="114000"/>
              </a:lnSpc>
              <a:spcBef>
                <a:spcPts val="600"/>
              </a:spcBef>
              <a:buFont typeface="Wingdings" panose="05000000000000000000" pitchFamily="2" charset="2"/>
              <a:buChar char="Ø"/>
            </a:pPr>
            <a:r>
              <a:rPr lang="zh-CN" altLang="en-US" sz="2800" b="1" dirty="0">
                <a:solidFill>
                  <a:srgbClr val="C00000"/>
                </a:solidFill>
                <a:latin typeface="微软雅黑 Light" panose="020B0502040204020203" pitchFamily="34" charset="-122"/>
                <a:ea typeface="微软雅黑 Light" panose="020B0502040204020203" pitchFamily="34" charset="-122"/>
              </a:rPr>
              <a:t>要实现的功能</a:t>
            </a:r>
            <a:r>
              <a:rPr lang="zh-CN" altLang="en-US" sz="2800" b="1" dirty="0">
                <a:solidFill>
                  <a:srgbClr val="002060"/>
                </a:solidFill>
                <a:latin typeface="微软雅黑 Light" panose="020B0502040204020203" pitchFamily="34" charset="-122"/>
                <a:ea typeface="微软雅黑 Light" panose="020B0502040204020203" pitchFamily="34" charset="-122"/>
              </a:rPr>
              <a:t>：把两个内存单元中的数据相加，并将结果存入另外一个内存单元。</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720000" lvl="1" indent="-324000" algn="just">
              <a:lnSpc>
                <a:spcPct val="114000"/>
              </a:lnSpc>
              <a:spcBef>
                <a:spcPts val="600"/>
              </a:spcBef>
              <a:buFont typeface="Wingdings" panose="05000000000000000000" pitchFamily="2" charset="2"/>
              <a:buChar char="Ø"/>
            </a:pPr>
            <a:r>
              <a:rPr lang="zh-CN" altLang="en-US" sz="2800" b="1" dirty="0">
                <a:solidFill>
                  <a:srgbClr val="0070C0"/>
                </a:solidFill>
                <a:latin typeface="微软雅黑 Light" panose="020B0502040204020203" pitchFamily="34" charset="-122"/>
                <a:ea typeface="微软雅黑 Light" panose="020B0502040204020203" pitchFamily="34" charset="-122"/>
              </a:rPr>
              <a:t>汇编语言特点：相对于机器语言，学习记忆汇编语言的指令就容易多了，编写出的程序也比较容易理解。</a:t>
            </a:r>
          </a:p>
        </p:txBody>
      </p:sp>
      <p:pic>
        <p:nvPicPr>
          <p:cNvPr id="3" name="图片 2">
            <a:extLst>
              <a:ext uri="{FF2B5EF4-FFF2-40B4-BE49-F238E27FC236}">
                <a16:creationId xmlns:a16="http://schemas.microsoft.com/office/drawing/2014/main" id="{54FEA61A-988D-411B-9683-D0580D054F87}"/>
              </a:ext>
            </a:extLst>
          </p:cNvPr>
          <p:cNvPicPr>
            <a:picLocks noChangeAspect="1"/>
          </p:cNvPicPr>
          <p:nvPr/>
        </p:nvPicPr>
        <p:blipFill>
          <a:blip r:embed="rId3"/>
          <a:stretch>
            <a:fillRect/>
          </a:stretch>
        </p:blipFill>
        <p:spPr>
          <a:xfrm>
            <a:off x="6426517" y="4440313"/>
            <a:ext cx="2365999" cy="1936339"/>
          </a:xfrm>
          <a:prstGeom prst="rect">
            <a:avLst/>
          </a:prstGeom>
        </p:spPr>
      </p:pic>
      <p:pic>
        <p:nvPicPr>
          <p:cNvPr id="6" name="图片 5">
            <a:extLst>
              <a:ext uri="{FF2B5EF4-FFF2-40B4-BE49-F238E27FC236}">
                <a16:creationId xmlns:a16="http://schemas.microsoft.com/office/drawing/2014/main" id="{82557FD6-7F2F-301A-4D59-65EB2786F0AF}"/>
              </a:ext>
            </a:extLst>
          </p:cNvPr>
          <p:cNvPicPr>
            <a:picLocks noChangeAspect="1"/>
          </p:cNvPicPr>
          <p:nvPr/>
        </p:nvPicPr>
        <p:blipFill>
          <a:blip r:embed="rId4"/>
          <a:stretch>
            <a:fillRect/>
          </a:stretch>
        </p:blipFill>
        <p:spPr>
          <a:xfrm>
            <a:off x="2753590" y="4636489"/>
            <a:ext cx="1984664" cy="1574788"/>
          </a:xfrm>
          <a:prstGeom prst="rect">
            <a:avLst/>
          </a:prstGeom>
        </p:spPr>
      </p:pic>
    </p:spTree>
    <p:custDataLst>
      <p:tags r:id="rId1"/>
    </p:custDataLst>
    <p:extLst>
      <p:ext uri="{BB962C8B-B14F-4D97-AF65-F5344CB8AC3E}">
        <p14:creationId xmlns:p14="http://schemas.microsoft.com/office/powerpoint/2010/main" val="1400895972"/>
      </p:ext>
    </p:extLst>
  </p:cSld>
  <p:clrMapOvr>
    <a:masterClrMapping/>
  </p:clrMapOvr>
  <mc:AlternateContent xmlns:mc="http://schemas.openxmlformats.org/markup-compatibility/2006" xmlns:p14="http://schemas.microsoft.com/office/powerpoint/2010/main">
    <mc:Choice Requires="p14">
      <p:transition spd="slow" p14:dur="2000" advTm="126834"/>
    </mc:Choice>
    <mc:Fallback xmlns="">
      <p:transition spd="slow" advTm="1268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1" y="537665"/>
            <a:ext cx="7574539"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rPr>
              <a:t>程序设计语言</a:t>
            </a:r>
            <a:r>
              <a:rPr lang="en-US" altLang="zh-CN" sz="3600" b="1" spc="300" dirty="0">
                <a:solidFill>
                  <a:srgbClr val="002060"/>
                </a:solidFill>
                <a:latin typeface="微软雅黑 Light" panose="020B0502040204020203" pitchFamily="34" charset="-122"/>
                <a:ea typeface="微软雅黑 Light" panose="020B0502040204020203" pitchFamily="34" charset="-122"/>
              </a:rPr>
              <a:t>—</a:t>
            </a:r>
            <a:r>
              <a:rPr lang="zh-CN" altLang="en-US" sz="3600" b="1" spc="300" dirty="0">
                <a:solidFill>
                  <a:srgbClr val="002060"/>
                </a:solidFill>
                <a:latin typeface="微软雅黑 Light" panose="020B0502040204020203" pitchFamily="34" charset="-122"/>
                <a:ea typeface="微软雅黑 Light" panose="020B0502040204020203" pitchFamily="34" charset="-122"/>
              </a:rPr>
              <a:t>高级语言</a:t>
            </a:r>
          </a:p>
        </p:txBody>
      </p:sp>
      <p:sp>
        <p:nvSpPr>
          <p:cNvPr id="4" name="Text Box 5"/>
          <p:cNvSpPr txBox="1">
            <a:spLocks noChangeArrowheads="1"/>
          </p:cNvSpPr>
          <p:nvPr/>
        </p:nvSpPr>
        <p:spPr bwMode="auto">
          <a:xfrm>
            <a:off x="694316" y="1434117"/>
            <a:ext cx="10710284" cy="280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gn="just">
              <a:lnSpc>
                <a:spcPct val="114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高级语言中的语句用</a:t>
            </a:r>
            <a:r>
              <a:rPr lang="zh-CN" altLang="en-US" sz="3200" b="1" dirty="0">
                <a:solidFill>
                  <a:srgbClr val="00B050"/>
                </a:solidFill>
                <a:latin typeface="微软雅黑 Light" panose="020B0502040204020203" pitchFamily="34" charset="-122"/>
                <a:ea typeface="微软雅黑 Light" panose="020B0502040204020203" pitchFamily="34" charset="-122"/>
              </a:rPr>
              <a:t>英文</a:t>
            </a:r>
            <a:r>
              <a:rPr lang="zh-CN" altLang="en-US" sz="3200" b="1" dirty="0">
                <a:solidFill>
                  <a:srgbClr val="002060"/>
                </a:solidFill>
                <a:latin typeface="微软雅黑 Light" panose="020B0502040204020203" pitchFamily="34" charset="-122"/>
                <a:ea typeface="微软雅黑 Light" panose="020B0502040204020203" pitchFamily="34" charset="-122"/>
              </a:rPr>
              <a:t>和</a:t>
            </a:r>
            <a:r>
              <a:rPr lang="zh-CN" altLang="en-US" sz="3200" b="1" dirty="0">
                <a:solidFill>
                  <a:srgbClr val="00B050"/>
                </a:solidFill>
                <a:latin typeface="微软雅黑 Light" panose="020B0502040204020203" pitchFamily="34" charset="-122"/>
                <a:ea typeface="微软雅黑 Light" panose="020B0502040204020203" pitchFamily="34" charset="-122"/>
              </a:rPr>
              <a:t>数学公式</a:t>
            </a:r>
            <a:r>
              <a:rPr lang="zh-CN" altLang="en-US" sz="3200" b="1" dirty="0">
                <a:solidFill>
                  <a:srgbClr val="002060"/>
                </a:solidFill>
                <a:latin typeface="微软雅黑 Light" panose="020B0502040204020203" pitchFamily="34" charset="-122"/>
                <a:ea typeface="微软雅黑 Light" panose="020B0502040204020203" pitchFamily="34" charset="-122"/>
              </a:rPr>
              <a:t>表示</a:t>
            </a:r>
            <a:r>
              <a:rPr lang="zh-CN" altLang="en-US" sz="3200" b="1" dirty="0">
                <a:solidFill>
                  <a:srgbClr val="00B050"/>
                </a:solidFill>
                <a:latin typeface="微软雅黑 Light" panose="020B0502040204020203" pitchFamily="34" charset="-122"/>
                <a:ea typeface="微软雅黑 Light" panose="020B0502040204020203" pitchFamily="34" charset="-122"/>
              </a:rPr>
              <a:t>，</a:t>
            </a:r>
            <a:r>
              <a:rPr lang="zh-CN" altLang="en-US" sz="3200" b="1" dirty="0">
                <a:solidFill>
                  <a:srgbClr val="002060"/>
                </a:solidFill>
                <a:latin typeface="微软雅黑 Light" panose="020B0502040204020203" pitchFamily="34" charset="-122"/>
                <a:ea typeface="微软雅黑 Light" panose="020B0502040204020203" pitchFamily="34" charset="-122"/>
              </a:rPr>
              <a:t>更容易被编程人员理解和掌握。</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indent="-346950" algn="just">
              <a:lnSpc>
                <a:spcPct val="114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高级语言程序示例</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lvl="1" indent="-346950" algn="just">
              <a:lnSpc>
                <a:spcPct val="114000"/>
              </a:lnSpc>
              <a:buFont typeface="Wingdings" panose="05000000000000000000" pitchFamily="2" charset="2"/>
              <a:buChar char="Ø"/>
            </a:pPr>
            <a:r>
              <a:rPr lang="zh-CN" altLang="en-US" sz="2800" b="1" dirty="0">
                <a:solidFill>
                  <a:srgbClr val="C00000"/>
                </a:solidFill>
                <a:latin typeface="微软雅黑 Light" panose="020B0502040204020203" pitchFamily="34" charset="-122"/>
                <a:ea typeface="微软雅黑 Light" panose="020B0502040204020203" pitchFamily="34" charset="-122"/>
              </a:rPr>
              <a:t>要实现的功能</a:t>
            </a:r>
            <a:r>
              <a:rPr lang="zh-CN" altLang="en-US" sz="2800" b="1" dirty="0">
                <a:solidFill>
                  <a:srgbClr val="002060"/>
                </a:solidFill>
                <a:latin typeface="微软雅黑 Light" panose="020B0502040204020203" pitchFamily="34" charset="-122"/>
                <a:ea typeface="微软雅黑 Light" panose="020B0502040204020203" pitchFamily="34" charset="-122"/>
              </a:rPr>
              <a:t>：把两个内存单元中的数据相加，并将结果存入另外一个内存单元。</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396000" lvl="1" indent="0">
              <a:lnSpc>
                <a:spcPct val="114000"/>
              </a:lnSpc>
              <a:buNone/>
            </a:pPr>
            <a:endParaRPr lang="en-US" altLang="zh-CN" sz="3400" b="1" dirty="0">
              <a:latin typeface="微软雅黑" panose="020B0503020204020204" pitchFamily="34" charset="-122"/>
              <a:ea typeface="微软雅黑" panose="020B0503020204020204" pitchFamily="34" charset="-122"/>
            </a:endParaRPr>
          </a:p>
          <a:p>
            <a:pPr indent="-346950">
              <a:lnSpc>
                <a:spcPct val="114000"/>
              </a:lnSpc>
              <a:buFont typeface="Wingdings" panose="05000000000000000000" pitchFamily="2" charset="2"/>
              <a:buChar char="Ø"/>
            </a:pPr>
            <a:endParaRPr lang="zh-CN" altLang="zh-CN" sz="3600" b="1" dirty="0">
              <a:latin typeface="微软雅黑" panose="020B0503020204020204" pitchFamily="34" charset="-122"/>
              <a:ea typeface="微软雅黑" panose="020B0503020204020204" pitchFamily="34" charset="-122"/>
            </a:endParaRP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pic>
        <p:nvPicPr>
          <p:cNvPr id="3" name="图片 2">
            <a:extLst>
              <a:ext uri="{FF2B5EF4-FFF2-40B4-BE49-F238E27FC236}">
                <a16:creationId xmlns:a16="http://schemas.microsoft.com/office/drawing/2014/main" id="{77617489-6BAB-49DA-B9E0-94B5CD59ADA1}"/>
              </a:ext>
            </a:extLst>
          </p:cNvPr>
          <p:cNvPicPr>
            <a:picLocks noChangeAspect="1"/>
          </p:cNvPicPr>
          <p:nvPr/>
        </p:nvPicPr>
        <p:blipFill>
          <a:blip r:embed="rId3"/>
          <a:stretch>
            <a:fillRect/>
          </a:stretch>
        </p:blipFill>
        <p:spPr>
          <a:xfrm>
            <a:off x="7585003" y="3755367"/>
            <a:ext cx="2517866" cy="2060627"/>
          </a:xfrm>
          <a:prstGeom prst="rect">
            <a:avLst/>
          </a:prstGeom>
        </p:spPr>
      </p:pic>
      <p:sp>
        <p:nvSpPr>
          <p:cNvPr id="6" name="Rectangle 3">
            <a:extLst>
              <a:ext uri="{FF2B5EF4-FFF2-40B4-BE49-F238E27FC236}">
                <a16:creationId xmlns:a16="http://schemas.microsoft.com/office/drawing/2014/main" id="{65FB2EBA-BF52-8F06-A015-2527F316D42A}"/>
              </a:ext>
            </a:extLst>
          </p:cNvPr>
          <p:cNvSpPr txBox="1">
            <a:spLocks noChangeArrowheads="1"/>
          </p:cNvSpPr>
          <p:nvPr/>
        </p:nvSpPr>
        <p:spPr>
          <a:xfrm>
            <a:off x="1729508" y="5944097"/>
            <a:ext cx="7329776" cy="752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zh-CN" altLang="en-US" sz="3200" b="1" spc="300" dirty="0">
                <a:solidFill>
                  <a:srgbClr val="C00000"/>
                </a:solidFill>
                <a:latin typeface="微软雅黑 Light" panose="020B0502040204020203" pitchFamily="34" charset="-122"/>
                <a:ea typeface="微软雅黑 Light" panose="020B0502040204020203" pitchFamily="34" charset="-122"/>
                <a:cs typeface="+mj-cs"/>
              </a:rPr>
              <a:t>机器语言程序能够直接被计算机执行。</a:t>
            </a:r>
            <a:endParaRPr lang="zh-CN" altLang="en-US" sz="3200" b="1" spc="300" dirty="0">
              <a:solidFill>
                <a:srgbClr val="C00000"/>
              </a:solidFill>
              <a:latin typeface="微软雅黑 Light" panose="020B0502040204020203" pitchFamily="34" charset="-122"/>
              <a:ea typeface="微软雅黑 Light" panose="020B0502040204020203" pitchFamily="34" charset="-122"/>
            </a:endParaRPr>
          </a:p>
        </p:txBody>
      </p:sp>
      <p:pic>
        <p:nvPicPr>
          <p:cNvPr id="8" name="图片 7">
            <a:extLst>
              <a:ext uri="{FF2B5EF4-FFF2-40B4-BE49-F238E27FC236}">
                <a16:creationId xmlns:a16="http://schemas.microsoft.com/office/drawing/2014/main" id="{1EA04D64-482A-DBC5-C0D4-47B8391A5E2A}"/>
              </a:ext>
            </a:extLst>
          </p:cNvPr>
          <p:cNvPicPr>
            <a:picLocks noChangeAspect="1"/>
          </p:cNvPicPr>
          <p:nvPr/>
        </p:nvPicPr>
        <p:blipFill>
          <a:blip r:embed="rId4"/>
          <a:stretch>
            <a:fillRect/>
          </a:stretch>
        </p:blipFill>
        <p:spPr>
          <a:xfrm>
            <a:off x="4606998" y="4162396"/>
            <a:ext cx="2083987" cy="1653598"/>
          </a:xfrm>
          <a:prstGeom prst="rect">
            <a:avLst/>
          </a:prstGeom>
        </p:spPr>
      </p:pic>
      <p:pic>
        <p:nvPicPr>
          <p:cNvPr id="10" name="图片 9">
            <a:extLst>
              <a:ext uri="{FF2B5EF4-FFF2-40B4-BE49-F238E27FC236}">
                <a16:creationId xmlns:a16="http://schemas.microsoft.com/office/drawing/2014/main" id="{AD2EC53F-BD82-7007-6B91-D911C6F2EEB5}"/>
              </a:ext>
            </a:extLst>
          </p:cNvPr>
          <p:cNvPicPr>
            <a:picLocks noChangeAspect="1"/>
          </p:cNvPicPr>
          <p:nvPr/>
        </p:nvPicPr>
        <p:blipFill>
          <a:blip r:embed="rId5"/>
          <a:stretch>
            <a:fillRect/>
          </a:stretch>
        </p:blipFill>
        <p:spPr>
          <a:xfrm>
            <a:off x="1921094" y="5071082"/>
            <a:ext cx="1479044" cy="705599"/>
          </a:xfrm>
          <a:prstGeom prst="rect">
            <a:avLst/>
          </a:prstGeom>
        </p:spPr>
      </p:pic>
    </p:spTree>
    <p:custDataLst>
      <p:tags r:id="rId1"/>
    </p:custDataLst>
    <p:extLst>
      <p:ext uri="{BB962C8B-B14F-4D97-AF65-F5344CB8AC3E}">
        <p14:creationId xmlns:p14="http://schemas.microsoft.com/office/powerpoint/2010/main" val="1448299068"/>
      </p:ext>
    </p:extLst>
  </p:cSld>
  <p:clrMapOvr>
    <a:masterClrMapping/>
  </p:clrMapOvr>
  <mc:AlternateContent xmlns:mc="http://schemas.openxmlformats.org/markup-compatibility/2006" xmlns:p14="http://schemas.microsoft.com/office/powerpoint/2010/main">
    <mc:Choice Requires="p14">
      <p:transition spd="slow" p14:dur="2000" advTm="171003"/>
    </mc:Choice>
    <mc:Fallback xmlns="">
      <p:transition spd="slow" advTm="1710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down)">
                                      <p:cBhvr>
                                        <p:cTn id="39" dur="580">
                                          <p:stCondLst>
                                            <p:cond delay="0"/>
                                          </p:stCondLst>
                                        </p:cTn>
                                        <p:tgtEl>
                                          <p:spTgt spid="6">
                                            <p:txEl>
                                              <p:pRg st="0" end="0"/>
                                            </p:txEl>
                                          </p:spTgt>
                                        </p:tgtEl>
                                      </p:cBhvr>
                                    </p:animEffect>
                                    <p:anim calcmode="lin" valueType="num">
                                      <p:cBhvr>
                                        <p:cTn id="40"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0" end="0"/>
                                            </p:txEl>
                                          </p:spTgt>
                                        </p:tgtEl>
                                      </p:cBhvr>
                                      <p:to x="100000" y="60000"/>
                                    </p:animScale>
                                    <p:animScale>
                                      <p:cBhvr>
                                        <p:cTn id="46" dur="166" decel="50000">
                                          <p:stCondLst>
                                            <p:cond delay="676"/>
                                          </p:stCondLst>
                                        </p:cTn>
                                        <p:tgtEl>
                                          <p:spTgt spid="6">
                                            <p:txEl>
                                              <p:pRg st="0" end="0"/>
                                            </p:txEl>
                                          </p:spTgt>
                                        </p:tgtEl>
                                      </p:cBhvr>
                                      <p:to x="100000" y="100000"/>
                                    </p:animScale>
                                    <p:animScale>
                                      <p:cBhvr>
                                        <p:cTn id="47" dur="26">
                                          <p:stCondLst>
                                            <p:cond delay="1312"/>
                                          </p:stCondLst>
                                        </p:cTn>
                                        <p:tgtEl>
                                          <p:spTgt spid="6">
                                            <p:txEl>
                                              <p:pRg st="0" end="0"/>
                                            </p:txEl>
                                          </p:spTgt>
                                        </p:tgtEl>
                                      </p:cBhvr>
                                      <p:to x="100000" y="80000"/>
                                    </p:animScale>
                                    <p:animScale>
                                      <p:cBhvr>
                                        <p:cTn id="48" dur="166" decel="50000">
                                          <p:stCondLst>
                                            <p:cond delay="1338"/>
                                          </p:stCondLst>
                                        </p:cTn>
                                        <p:tgtEl>
                                          <p:spTgt spid="6">
                                            <p:txEl>
                                              <p:pRg st="0" end="0"/>
                                            </p:txEl>
                                          </p:spTgt>
                                        </p:tgtEl>
                                      </p:cBhvr>
                                      <p:to x="100000" y="100000"/>
                                    </p:animScale>
                                    <p:animScale>
                                      <p:cBhvr>
                                        <p:cTn id="49" dur="26">
                                          <p:stCondLst>
                                            <p:cond delay="1642"/>
                                          </p:stCondLst>
                                        </p:cTn>
                                        <p:tgtEl>
                                          <p:spTgt spid="6">
                                            <p:txEl>
                                              <p:pRg st="0" end="0"/>
                                            </p:txEl>
                                          </p:spTgt>
                                        </p:tgtEl>
                                      </p:cBhvr>
                                      <p:to x="100000" y="90000"/>
                                    </p:animScale>
                                    <p:animScale>
                                      <p:cBhvr>
                                        <p:cTn id="50" dur="166" decel="50000">
                                          <p:stCondLst>
                                            <p:cond delay="1668"/>
                                          </p:stCondLst>
                                        </p:cTn>
                                        <p:tgtEl>
                                          <p:spTgt spid="6">
                                            <p:txEl>
                                              <p:pRg st="0" end="0"/>
                                            </p:txEl>
                                          </p:spTgt>
                                        </p:tgtEl>
                                      </p:cBhvr>
                                      <p:to x="100000" y="100000"/>
                                    </p:animScale>
                                    <p:animScale>
                                      <p:cBhvr>
                                        <p:cTn id="51" dur="26">
                                          <p:stCondLst>
                                            <p:cond delay="1808"/>
                                          </p:stCondLst>
                                        </p:cTn>
                                        <p:tgtEl>
                                          <p:spTgt spid="6">
                                            <p:txEl>
                                              <p:pRg st="0" end="0"/>
                                            </p:txEl>
                                          </p:spTgt>
                                        </p:tgtEl>
                                      </p:cBhvr>
                                      <p:to x="100000" y="95000"/>
                                    </p:animScale>
                                    <p:animScale>
                                      <p:cBhvr>
                                        <p:cTn id="52"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rPr>
              <a:t>程序设计语言</a:t>
            </a:r>
            <a:r>
              <a:rPr lang="en-US" altLang="zh-CN" sz="3600" b="1" spc="300" dirty="0">
                <a:solidFill>
                  <a:srgbClr val="002060"/>
                </a:solidFill>
                <a:latin typeface="微软雅黑 Light" panose="020B0502040204020203" pitchFamily="34" charset="-122"/>
                <a:ea typeface="微软雅黑 Light" panose="020B0502040204020203" pitchFamily="34" charset="-122"/>
              </a:rPr>
              <a:t>—</a:t>
            </a:r>
            <a:r>
              <a:rPr lang="zh-CN" altLang="en-US" sz="3600" b="1" spc="300" dirty="0">
                <a:solidFill>
                  <a:srgbClr val="002060"/>
                </a:solidFill>
                <a:latin typeface="微软雅黑 Light" panose="020B0502040204020203" pitchFamily="34" charset="-122"/>
                <a:ea typeface="微软雅黑 Light" panose="020B0502040204020203" pitchFamily="34" charset="-122"/>
              </a:rPr>
              <a:t>高级语言</a:t>
            </a:r>
          </a:p>
        </p:txBody>
      </p:sp>
      <p:sp>
        <p:nvSpPr>
          <p:cNvPr id="4" name="Text Box 5"/>
          <p:cNvSpPr txBox="1">
            <a:spLocks noChangeArrowheads="1"/>
          </p:cNvSpPr>
          <p:nvPr/>
        </p:nvSpPr>
        <p:spPr bwMode="auto">
          <a:xfrm>
            <a:off x="627352" y="1387618"/>
            <a:ext cx="10664564" cy="40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indent="-432000">
              <a:lnSpc>
                <a:spcPct val="114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早期高级语言</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720000" lvl="1" indent="-324000" algn="just">
              <a:lnSpc>
                <a:spcPct val="114000"/>
              </a:lnSpc>
              <a:spcBef>
                <a:spcPts val="600"/>
              </a:spcBef>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在</a:t>
            </a:r>
            <a:r>
              <a:rPr lang="en-US" altLang="zh-CN" sz="3000" b="1" dirty="0">
                <a:solidFill>
                  <a:srgbClr val="002060"/>
                </a:solidFill>
                <a:latin typeface="微软雅黑 Light" panose="020B0502040204020203" pitchFamily="34" charset="-122"/>
                <a:ea typeface="微软雅黑 Light" panose="020B0502040204020203" pitchFamily="34" charset="-122"/>
              </a:rPr>
              <a:t>20</a:t>
            </a:r>
            <a:r>
              <a:rPr lang="zh-CN" altLang="en-US" sz="3000" b="1" dirty="0">
                <a:solidFill>
                  <a:srgbClr val="002060"/>
                </a:solidFill>
                <a:latin typeface="微软雅黑 Light" panose="020B0502040204020203" pitchFamily="34" charset="-122"/>
                <a:ea typeface="微软雅黑 Light" panose="020B0502040204020203" pitchFamily="34" charset="-122"/>
              </a:rPr>
              <a:t>世纪</a:t>
            </a:r>
            <a:r>
              <a:rPr lang="en-US" altLang="zh-CN" sz="3000" b="1" dirty="0">
                <a:solidFill>
                  <a:srgbClr val="002060"/>
                </a:solidFill>
                <a:latin typeface="微软雅黑 Light" panose="020B0502040204020203" pitchFamily="34" charset="-122"/>
                <a:ea typeface="微软雅黑 Light" panose="020B0502040204020203" pitchFamily="34" charset="-122"/>
              </a:rPr>
              <a:t>50-60</a:t>
            </a:r>
            <a:r>
              <a:rPr lang="zh-CN" altLang="en-US" sz="3000" b="1" dirty="0">
                <a:solidFill>
                  <a:srgbClr val="002060"/>
                </a:solidFill>
                <a:latin typeface="微软雅黑 Light" panose="020B0502040204020203" pitchFamily="34" charset="-122"/>
                <a:ea typeface="微软雅黑 Light" panose="020B0502040204020203" pitchFamily="34" charset="-122"/>
              </a:rPr>
              <a:t>年代，编写的程序一般都比较小，编程人员更多的是注重程序功能的实现和编程技巧，在实现功能的前提下，尽可能少占用内存空间并具有较高的运行效率。</a:t>
            </a:r>
            <a:endParaRPr lang="en-US" altLang="zh-CN" sz="3000" b="1" dirty="0">
              <a:solidFill>
                <a:srgbClr val="002060"/>
              </a:solidFill>
              <a:latin typeface="微软雅黑 Light" panose="020B0502040204020203" pitchFamily="34" charset="-122"/>
              <a:ea typeface="微软雅黑 Light" panose="020B0502040204020203" pitchFamily="34" charset="-122"/>
            </a:endParaRPr>
          </a:p>
          <a:p>
            <a:pPr marL="720000" lvl="1" indent="-324000" algn="just">
              <a:lnSpc>
                <a:spcPct val="114000"/>
              </a:lnSpc>
              <a:spcBef>
                <a:spcPts val="600"/>
              </a:spcBef>
              <a:buFont typeface="Wingdings" panose="05000000000000000000" pitchFamily="2" charset="2"/>
              <a:buChar char="Ø"/>
            </a:pPr>
            <a:r>
              <a:rPr lang="zh-CN" altLang="en-US" sz="3000" b="1" spc="-100" dirty="0">
                <a:solidFill>
                  <a:srgbClr val="002060"/>
                </a:solidFill>
                <a:latin typeface="微软雅黑 Light" panose="020B0502040204020203" pitchFamily="34" charset="-122"/>
                <a:ea typeface="微软雅黑 Light" panose="020B0502040204020203" pitchFamily="34" charset="-122"/>
              </a:rPr>
              <a:t>早期高级语言主要有</a:t>
            </a:r>
            <a:r>
              <a:rPr lang="en-US" altLang="zh-CN" sz="3000" b="1" spc="-100" dirty="0">
                <a:solidFill>
                  <a:srgbClr val="C00000"/>
                </a:solidFill>
                <a:latin typeface="微软雅黑 Light" panose="020B0502040204020203" pitchFamily="34" charset="-122"/>
                <a:ea typeface="微软雅黑 Light" panose="020B0502040204020203" pitchFamily="34" charset="-122"/>
                <a:cs typeface="Courier New" panose="02070309020205020404" pitchFamily="49" charset="0"/>
              </a:rPr>
              <a:t>FORTRAN</a:t>
            </a:r>
            <a:r>
              <a:rPr lang="zh-CN" altLang="en-US" sz="3000" b="1" spc="-100" dirty="0">
                <a:solidFill>
                  <a:srgbClr val="002060"/>
                </a:solidFill>
                <a:latin typeface="微软雅黑 Light" panose="020B0502040204020203" pitchFamily="34" charset="-122"/>
                <a:ea typeface="微软雅黑 Light" panose="020B0502040204020203" pitchFamily="34" charset="-122"/>
                <a:cs typeface="Courier New" panose="02070309020205020404" pitchFamily="49" charset="0"/>
              </a:rPr>
              <a:t>、</a:t>
            </a:r>
            <a:r>
              <a:rPr lang="en-US" altLang="zh-CN" sz="3000" b="1" spc="-100" dirty="0">
                <a:solidFill>
                  <a:srgbClr val="C00000"/>
                </a:solidFill>
                <a:latin typeface="微软雅黑 Light" panose="020B0502040204020203" pitchFamily="34" charset="-122"/>
                <a:ea typeface="微软雅黑 Light" panose="020B0502040204020203" pitchFamily="34" charset="-122"/>
                <a:cs typeface="Courier New" panose="02070309020205020404" pitchFamily="49" charset="0"/>
              </a:rPr>
              <a:t>ALGOL</a:t>
            </a:r>
            <a:r>
              <a:rPr lang="zh-CN" altLang="en-US" sz="3000" b="1" spc="-100" dirty="0">
                <a:solidFill>
                  <a:srgbClr val="002060"/>
                </a:solidFill>
                <a:latin typeface="微软雅黑 Light" panose="020B0502040204020203" pitchFamily="34" charset="-122"/>
                <a:ea typeface="微软雅黑 Light" panose="020B0502040204020203" pitchFamily="34" charset="-122"/>
                <a:cs typeface="Courier New" panose="02070309020205020404" pitchFamily="49" charset="0"/>
              </a:rPr>
              <a:t>、</a:t>
            </a:r>
            <a:r>
              <a:rPr lang="en-US" altLang="zh-CN" sz="3000" b="1" spc="-100" dirty="0">
                <a:solidFill>
                  <a:srgbClr val="C00000"/>
                </a:solidFill>
                <a:latin typeface="微软雅黑 Light" panose="020B0502040204020203" pitchFamily="34" charset="-122"/>
                <a:ea typeface="微软雅黑 Light" panose="020B0502040204020203" pitchFamily="34" charset="-122"/>
                <a:cs typeface="Courier New" panose="02070309020205020404" pitchFamily="49" charset="0"/>
              </a:rPr>
              <a:t>COBOL</a:t>
            </a:r>
            <a:r>
              <a:rPr lang="zh-CN" altLang="en-US" sz="3000" b="1" spc="-100" dirty="0">
                <a:solidFill>
                  <a:srgbClr val="002060"/>
                </a:solidFill>
                <a:latin typeface="微软雅黑 Light" panose="020B0502040204020203" pitchFamily="34" charset="-122"/>
                <a:ea typeface="微软雅黑 Light" panose="020B0502040204020203" pitchFamily="34" charset="-122"/>
                <a:cs typeface="Courier New" panose="02070309020205020404" pitchFamily="49" charset="0"/>
              </a:rPr>
              <a:t>和</a:t>
            </a:r>
            <a:r>
              <a:rPr lang="en-US" altLang="zh-CN" sz="3000" b="1" spc="-100" dirty="0">
                <a:solidFill>
                  <a:srgbClr val="C00000"/>
                </a:solidFill>
                <a:latin typeface="微软雅黑 Light" panose="020B0502040204020203" pitchFamily="34" charset="-122"/>
                <a:ea typeface="微软雅黑 Light" panose="020B0502040204020203" pitchFamily="34" charset="-122"/>
                <a:cs typeface="Courier New" panose="02070309020205020404" pitchFamily="49" charset="0"/>
              </a:rPr>
              <a:t>BASIC</a:t>
            </a:r>
            <a:r>
              <a:rPr lang="zh-CN" altLang="en-US" sz="3000" b="1" spc="-100" dirty="0">
                <a:solidFill>
                  <a:srgbClr val="002060"/>
                </a:solidFill>
                <a:latin typeface="微软雅黑 Light" panose="020B0502040204020203" pitchFamily="34" charset="-122"/>
                <a:ea typeface="微软雅黑 Light" panose="020B0502040204020203" pitchFamily="34" charset="-122"/>
              </a:rPr>
              <a:t>等。</a:t>
            </a: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1733390589"/>
      </p:ext>
    </p:extLst>
  </p:cSld>
  <p:clrMapOvr>
    <a:masterClrMapping/>
  </p:clrMapOvr>
  <mc:AlternateContent xmlns:mc="http://schemas.openxmlformats.org/markup-compatibility/2006" xmlns:p14="http://schemas.microsoft.com/office/powerpoint/2010/main">
    <mc:Choice Requires="p14">
      <p:transition spd="slow" p14:dur="2000" advTm="87547"/>
    </mc:Choice>
    <mc:Fallback xmlns="">
      <p:transition spd="slow" advTm="875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1" y="537665"/>
            <a:ext cx="10068357"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rPr>
              <a:t>程序设计语言</a:t>
            </a:r>
            <a:r>
              <a:rPr lang="en-US" altLang="zh-CN" sz="3600" b="1" spc="300" dirty="0">
                <a:solidFill>
                  <a:srgbClr val="002060"/>
                </a:solidFill>
                <a:latin typeface="微软雅黑 Light" panose="020B0502040204020203" pitchFamily="34" charset="-122"/>
                <a:ea typeface="微软雅黑 Light" panose="020B0502040204020203" pitchFamily="34" charset="-122"/>
              </a:rPr>
              <a:t>—</a:t>
            </a:r>
            <a:r>
              <a:rPr lang="zh-CN" altLang="en-US" sz="3600" b="1" spc="300" dirty="0">
                <a:solidFill>
                  <a:srgbClr val="002060"/>
                </a:solidFill>
                <a:latin typeface="微软雅黑 Light" panose="020B0502040204020203" pitchFamily="34" charset="-122"/>
                <a:ea typeface="微软雅黑 Light" panose="020B0502040204020203" pitchFamily="34" charset="-122"/>
              </a:rPr>
              <a:t>结构化程序设计语言</a:t>
            </a:r>
          </a:p>
          <a:p>
            <a:pPr marL="0" indent="0">
              <a:lnSpc>
                <a:spcPct val="100000"/>
              </a:lnSpc>
              <a:spcBef>
                <a:spcPts val="0"/>
              </a:spcBef>
              <a:buNone/>
            </a:pPr>
            <a:endParaRPr lang="zh-CN" altLang="en-US" sz="4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 Box 5"/>
          <p:cNvSpPr txBox="1">
            <a:spLocks noChangeArrowheads="1"/>
          </p:cNvSpPr>
          <p:nvPr/>
        </p:nvSpPr>
        <p:spPr bwMode="auto">
          <a:xfrm>
            <a:off x="694316" y="1434117"/>
            <a:ext cx="10674724" cy="47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432000" indent="-432000" algn="just">
              <a:lnSpc>
                <a:spcPct val="114000"/>
              </a:lnSpc>
              <a:spcBef>
                <a:spcPts val="600"/>
              </a:spcBef>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到了</a:t>
            </a:r>
            <a:r>
              <a:rPr lang="en-US" altLang="zh-CN" b="1" dirty="0">
                <a:solidFill>
                  <a:srgbClr val="002060"/>
                </a:solidFill>
                <a:latin typeface="微软雅黑 Light" panose="020B0502040204020203" pitchFamily="34" charset="-122"/>
                <a:ea typeface="微软雅黑 Light" panose="020B0502040204020203" pitchFamily="34" charset="-122"/>
              </a:rPr>
              <a:t>20</a:t>
            </a:r>
            <a:r>
              <a:rPr lang="zh-CN" altLang="en-US" b="1" dirty="0">
                <a:solidFill>
                  <a:srgbClr val="002060"/>
                </a:solidFill>
                <a:latin typeface="微软雅黑 Light" panose="020B0502040204020203" pitchFamily="34" charset="-122"/>
                <a:ea typeface="微软雅黑 Light" panose="020B0502040204020203" pitchFamily="34" charset="-122"/>
              </a:rPr>
              <a:t>世纪</a:t>
            </a:r>
            <a:r>
              <a:rPr lang="en-US" altLang="zh-CN" b="1" dirty="0">
                <a:solidFill>
                  <a:srgbClr val="002060"/>
                </a:solidFill>
                <a:latin typeface="微软雅黑 Light" panose="020B0502040204020203" pitchFamily="34" charset="-122"/>
                <a:ea typeface="微软雅黑 Light" panose="020B0502040204020203" pitchFamily="34" charset="-122"/>
              </a:rPr>
              <a:t>60</a:t>
            </a:r>
            <a:r>
              <a:rPr lang="zh-CN" altLang="en-US" b="1" dirty="0">
                <a:solidFill>
                  <a:srgbClr val="002060"/>
                </a:solidFill>
                <a:latin typeface="微软雅黑 Light" panose="020B0502040204020203" pitchFamily="34" charset="-122"/>
                <a:ea typeface="微软雅黑 Light" panose="020B0502040204020203" pitchFamily="34" charset="-122"/>
              </a:rPr>
              <a:t>年代末，随着计算机硬件性能的提高和计算机应用的深入，需要编写规模较大的程序。</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432000" indent="-432000" algn="just">
              <a:lnSpc>
                <a:spcPct val="114000"/>
              </a:lnSpc>
              <a:spcBef>
                <a:spcPts val="600"/>
              </a:spcBef>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实践表明，</a:t>
            </a:r>
            <a:r>
              <a:rPr lang="zh-CN" altLang="en-US" b="1" dirty="0">
                <a:solidFill>
                  <a:srgbClr val="C00000"/>
                </a:solidFill>
                <a:latin typeface="微软雅黑 Light" panose="020B0502040204020203" pitchFamily="34" charset="-122"/>
                <a:ea typeface="微软雅黑 Light" panose="020B0502040204020203" pitchFamily="34" charset="-122"/>
              </a:rPr>
              <a:t>沿用过去编写小程序的方法编写中大规模的程序是不行的，</a:t>
            </a:r>
            <a:r>
              <a:rPr lang="zh-CN" altLang="en-US" b="1" dirty="0">
                <a:solidFill>
                  <a:srgbClr val="002060"/>
                </a:solidFill>
                <a:latin typeface="微软雅黑 Light" panose="020B0502040204020203" pitchFamily="34" charset="-122"/>
                <a:ea typeface="微软雅黑 Light" panose="020B0502040204020203" pitchFamily="34" charset="-122"/>
              </a:rPr>
              <a:t>往往导致编写出的程序可靠性差、错误多且难以发现和修改错误。</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432000" marR="0" lvl="0" indent="-43200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en-US"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1969</a:t>
            </a:r>
            <a:r>
              <a:rPr kumimoji="0" lang="zh-CN" altLang="en-US"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年，埃德斯加</a:t>
            </a:r>
            <a:r>
              <a:rPr kumimoji="0" lang="en-US"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a:t>
            </a:r>
            <a:r>
              <a:rPr kumimoji="0" lang="zh-CN" altLang="en-US"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狄克斯特拉提出了</a:t>
            </a:r>
            <a:r>
              <a:rPr kumimoji="0" lang="zh-CN" altLang="en-US"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rPr>
              <a:t>结构化程序设计</a:t>
            </a:r>
            <a:r>
              <a:rPr kumimoji="0" lang="zh-CN" altLang="en-US"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的概念，强调要</a:t>
            </a:r>
            <a:r>
              <a:rPr kumimoji="0" lang="zh-CN" altLang="en-US"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rPr>
              <a:t>注重程序结构的清晰性，注重程序的可理解性和可修改性。</a:t>
            </a:r>
            <a:endParaRPr kumimoji="0" lang="en-US" altLang="zh-CN"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endParaRPr>
          </a:p>
          <a:p>
            <a:pPr marL="432000" marR="0" lvl="0" indent="-43200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zh-CN" altLang="en-US"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代表性的结构化程序设计语言有</a:t>
            </a:r>
            <a:r>
              <a:rPr kumimoji="0" lang="en-US" altLang="zh-CN"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rPr>
              <a:t>Pascal</a:t>
            </a:r>
            <a:r>
              <a:rPr kumimoji="0" lang="zh-CN" altLang="en-US"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rPr>
              <a:t>语言</a:t>
            </a:r>
            <a:r>
              <a:rPr kumimoji="0" lang="zh-CN" altLang="en-US"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a:t>
            </a:r>
            <a:r>
              <a:rPr kumimoji="0" lang="en-US" altLang="zh-CN"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rPr>
              <a:t>C</a:t>
            </a:r>
            <a:r>
              <a:rPr kumimoji="0" lang="zh-CN" altLang="en-US"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rPr>
              <a:t>语言</a:t>
            </a:r>
            <a:r>
              <a:rPr kumimoji="0" lang="zh-CN" altLang="en-US"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等，</a:t>
            </a:r>
            <a:r>
              <a:rPr kumimoji="0" lang="en-US"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FORTRAN</a:t>
            </a:r>
            <a:r>
              <a:rPr kumimoji="0" lang="zh-CN" altLang="en-US"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a:t>
            </a:r>
            <a:r>
              <a:rPr kumimoji="0" lang="en-US"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COBOL</a:t>
            </a:r>
            <a:r>
              <a:rPr kumimoji="0" lang="zh-CN" altLang="en-US"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和</a:t>
            </a:r>
            <a:r>
              <a:rPr kumimoji="0" lang="en-US"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BASIC </a:t>
            </a:r>
            <a:r>
              <a:rPr kumimoji="0" lang="zh-CN" altLang="en-US"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rPr>
              <a:t>语言也都有结构化版本。</a:t>
            </a:r>
          </a:p>
          <a:p>
            <a:pPr marL="432000" indent="-432000">
              <a:lnSpc>
                <a:spcPct val="114000"/>
              </a:lnSpc>
              <a:spcBef>
                <a:spcPts val="600"/>
              </a:spcBef>
              <a:buFont typeface="Wingdings" panose="05000000000000000000" pitchFamily="2" charset="2"/>
              <a:buChar char="Ø"/>
            </a:pPr>
            <a:endParaRPr lang="en-US" altLang="zh-CN" b="1" dirty="0">
              <a:solidFill>
                <a:srgbClr val="002060"/>
              </a:solidFill>
              <a:latin typeface="微软雅黑 Light" panose="020B0502040204020203" pitchFamily="34" charset="-122"/>
              <a:ea typeface="微软雅黑 Light" panose="020B0502040204020203" pitchFamily="34" charset="-122"/>
            </a:endParaRPr>
          </a:p>
          <a:p>
            <a:pPr lvl="1" indent="-346950">
              <a:lnSpc>
                <a:spcPct val="114000"/>
              </a:lnSpc>
              <a:buFont typeface="Wingdings" panose="05000000000000000000" pitchFamily="2" charset="2"/>
              <a:buChar char="Ø"/>
            </a:pPr>
            <a:endParaRPr lang="en-US" altLang="zh-CN" sz="3400" b="1" dirty="0">
              <a:latin typeface="微软雅黑" panose="020B0503020204020204" pitchFamily="34" charset="-122"/>
              <a:ea typeface="微软雅黑" panose="020B0503020204020204" pitchFamily="34" charset="-122"/>
            </a:endParaRPr>
          </a:p>
          <a:p>
            <a:pPr marL="396000" lvl="1" indent="0">
              <a:lnSpc>
                <a:spcPct val="114000"/>
              </a:lnSpc>
              <a:buNone/>
            </a:pPr>
            <a:endParaRPr lang="en-US" altLang="zh-CN" sz="3400" b="1" dirty="0">
              <a:latin typeface="微软雅黑" panose="020B0503020204020204" pitchFamily="34" charset="-122"/>
              <a:ea typeface="微软雅黑" panose="020B0503020204020204" pitchFamily="34" charset="-122"/>
            </a:endParaRPr>
          </a:p>
          <a:p>
            <a:pPr indent="-346950">
              <a:lnSpc>
                <a:spcPct val="114000"/>
              </a:lnSpc>
              <a:buFont typeface="Wingdings" panose="05000000000000000000" pitchFamily="2" charset="2"/>
              <a:buChar char="Ø"/>
            </a:pPr>
            <a:endParaRPr lang="zh-CN" altLang="zh-CN" sz="3600" b="1" dirty="0">
              <a:latin typeface="微软雅黑" panose="020B0503020204020204" pitchFamily="34" charset="-122"/>
              <a:ea typeface="微软雅黑" panose="020B0503020204020204" pitchFamily="34" charset="-122"/>
            </a:endParaRP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2144960471"/>
      </p:ext>
    </p:extLst>
  </p:cSld>
  <p:clrMapOvr>
    <a:masterClrMapping/>
  </p:clrMapOvr>
  <mc:AlternateContent xmlns:mc="http://schemas.openxmlformats.org/markup-compatibility/2006" xmlns:p14="http://schemas.microsoft.com/office/powerpoint/2010/main">
    <mc:Choice Requires="p14">
      <p:transition spd="slow" p14:dur="2000" advTm="60955"/>
    </mc:Choice>
    <mc:Fallback xmlns="">
      <p:transition spd="slow" advTm="609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9033884"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程序设计语言</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rPr>
              <a:t>面向对象</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程序设计语言</a:t>
            </a:r>
          </a:p>
          <a:p>
            <a:pPr marL="0" indent="0">
              <a:lnSpc>
                <a:spcPct val="100000"/>
              </a:lnSpc>
              <a:spcBef>
                <a:spcPts val="0"/>
              </a:spcBef>
              <a:buNone/>
            </a:pPr>
            <a:endParaRPr lang="zh-CN" altLang="en-US" sz="4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 Box 5"/>
          <p:cNvSpPr txBox="1">
            <a:spLocks noChangeArrowheads="1"/>
          </p:cNvSpPr>
          <p:nvPr/>
        </p:nvSpPr>
        <p:spPr bwMode="auto">
          <a:xfrm>
            <a:off x="653676" y="1368077"/>
            <a:ext cx="10745844" cy="460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432000" indent="-432000" algn="just">
              <a:lnSpc>
                <a:spcPct val="114000"/>
              </a:lnSpc>
              <a:spcBef>
                <a:spcPts val="600"/>
              </a:spcBef>
              <a:buFont typeface="Wingdings" panose="05000000000000000000" pitchFamily="2" charset="2"/>
              <a:buChar char="Ø"/>
            </a:pPr>
            <a:r>
              <a:rPr lang="en-US" altLang="zh-CN" sz="3000" b="1" dirty="0">
                <a:solidFill>
                  <a:srgbClr val="002060"/>
                </a:solidFill>
                <a:latin typeface="微软雅黑 Light" panose="020B0502040204020203" pitchFamily="34" charset="-122"/>
                <a:ea typeface="微软雅黑 Light" panose="020B0502040204020203" pitchFamily="34" charset="-122"/>
              </a:rPr>
              <a:t>20</a:t>
            </a:r>
            <a:r>
              <a:rPr lang="zh-CN" altLang="en-US" sz="3000" b="1" dirty="0">
                <a:solidFill>
                  <a:srgbClr val="002060"/>
                </a:solidFill>
                <a:latin typeface="微软雅黑 Light" panose="020B0502040204020203" pitchFamily="34" charset="-122"/>
                <a:ea typeface="微软雅黑 Light" panose="020B0502040204020203" pitchFamily="34" charset="-122"/>
              </a:rPr>
              <a:t>世纪</a:t>
            </a:r>
            <a:r>
              <a:rPr lang="en-US" altLang="zh-CN" sz="3000" b="1" dirty="0">
                <a:solidFill>
                  <a:srgbClr val="002060"/>
                </a:solidFill>
                <a:latin typeface="微软雅黑 Light" panose="020B0502040204020203" pitchFamily="34" charset="-122"/>
                <a:ea typeface="微软雅黑 Light" panose="020B0502040204020203" pitchFamily="34" charset="-122"/>
              </a:rPr>
              <a:t>80</a:t>
            </a:r>
            <a:r>
              <a:rPr lang="zh-CN" altLang="en-US" sz="3000" b="1" dirty="0">
                <a:solidFill>
                  <a:srgbClr val="002060"/>
                </a:solidFill>
                <a:latin typeface="微软雅黑 Light" panose="020B0502040204020203" pitchFamily="34" charset="-122"/>
                <a:ea typeface="微软雅黑 Light" panose="020B0502040204020203" pitchFamily="34" charset="-122"/>
              </a:rPr>
              <a:t>年代，人们提出了</a:t>
            </a:r>
            <a:r>
              <a:rPr lang="zh-CN" altLang="en-US" sz="3000" b="1" dirty="0">
                <a:solidFill>
                  <a:srgbClr val="C00000"/>
                </a:solidFill>
                <a:latin typeface="微软雅黑 Light" panose="020B0502040204020203" pitchFamily="34" charset="-122"/>
                <a:ea typeface="微软雅黑 Light" panose="020B0502040204020203" pitchFamily="34" charset="-122"/>
              </a:rPr>
              <a:t>面向对象的程序设计方法。</a:t>
            </a:r>
            <a:endParaRPr lang="en-US" altLang="zh-CN" sz="3000" b="1" dirty="0">
              <a:solidFill>
                <a:srgbClr val="C00000"/>
              </a:solidFill>
              <a:latin typeface="微软雅黑 Light" panose="020B0502040204020203" pitchFamily="34" charset="-122"/>
              <a:ea typeface="微软雅黑 Light" panose="020B0502040204020203" pitchFamily="34" charset="-122"/>
            </a:endParaRPr>
          </a:p>
          <a:p>
            <a:pPr marL="432000" indent="-432000" algn="just">
              <a:lnSpc>
                <a:spcPct val="114000"/>
              </a:lnSpc>
              <a:spcBef>
                <a:spcPts val="600"/>
              </a:spcBef>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面向对象的方法不再将问题分解为过程，而是</a:t>
            </a:r>
            <a:r>
              <a:rPr lang="zh-CN" altLang="en-US" sz="3000" b="1" dirty="0">
                <a:solidFill>
                  <a:srgbClr val="00B050"/>
                </a:solidFill>
                <a:latin typeface="微软雅黑 Light" panose="020B0502040204020203" pitchFamily="34" charset="-122"/>
                <a:ea typeface="微软雅黑 Light" panose="020B0502040204020203" pitchFamily="34" charset="-122"/>
              </a:rPr>
              <a:t>将问题分解为对象，对象将自己的属性和方法封装成一个整体，</a:t>
            </a:r>
            <a:r>
              <a:rPr lang="zh-CN" altLang="en-US" sz="3000" b="1" dirty="0">
                <a:solidFill>
                  <a:srgbClr val="002060"/>
                </a:solidFill>
                <a:latin typeface="微软雅黑 Light" panose="020B0502040204020203" pitchFamily="34" charset="-122"/>
                <a:ea typeface="微软雅黑 Light" panose="020B0502040204020203" pitchFamily="34" charset="-122"/>
              </a:rPr>
              <a:t>供程序设计者使用，对象之间的相互作用则通过消息传递来实现。</a:t>
            </a:r>
            <a:endParaRPr lang="en-US" altLang="zh-CN" sz="3000" b="1" dirty="0">
              <a:solidFill>
                <a:srgbClr val="002060"/>
              </a:solidFill>
              <a:latin typeface="微软雅黑 Light" panose="020B0502040204020203" pitchFamily="34" charset="-122"/>
              <a:ea typeface="微软雅黑 Light" panose="020B0502040204020203" pitchFamily="34" charset="-122"/>
            </a:endParaRPr>
          </a:p>
          <a:p>
            <a:pPr marL="432000" indent="-432000" algn="just">
              <a:lnSpc>
                <a:spcPct val="114000"/>
              </a:lnSpc>
              <a:spcBef>
                <a:spcPts val="600"/>
              </a:spcBef>
              <a:buFont typeface="Wingdings" panose="05000000000000000000" pitchFamily="2" charset="2"/>
              <a:buChar char="Ø"/>
            </a:pPr>
            <a:r>
              <a:rPr lang="en-US" altLang="zh-CN" sz="2900" b="1" dirty="0">
                <a:solidFill>
                  <a:srgbClr val="C00000"/>
                </a:solidFill>
                <a:latin typeface="微软雅黑 Light" panose="020B0502040204020203" pitchFamily="34" charset="-122"/>
                <a:ea typeface="微软雅黑 Light" panose="020B0502040204020203" pitchFamily="34" charset="-122"/>
                <a:cs typeface="Courier New" panose="02070309020205020404" pitchFamily="49" charset="0"/>
              </a:rPr>
              <a:t>C++</a:t>
            </a:r>
            <a:r>
              <a:rPr lang="zh-CN" altLang="en-US" sz="2900" b="1" dirty="0">
                <a:solidFill>
                  <a:srgbClr val="C00000"/>
                </a:solidFill>
                <a:latin typeface="微软雅黑 Light" panose="020B0502040204020203" pitchFamily="34" charset="-122"/>
                <a:ea typeface="微软雅黑 Light" panose="020B0502040204020203" pitchFamily="34" charset="-122"/>
                <a:cs typeface="Courier New" panose="02070309020205020404" pitchFamily="49" charset="0"/>
              </a:rPr>
              <a:t>，</a:t>
            </a:r>
            <a:r>
              <a:rPr lang="en-US" altLang="zh-CN" sz="2900" b="1" dirty="0">
                <a:solidFill>
                  <a:srgbClr val="C00000"/>
                </a:solidFill>
                <a:latin typeface="微软雅黑 Light" panose="020B0502040204020203" pitchFamily="34" charset="-122"/>
                <a:ea typeface="微软雅黑 Light" panose="020B0502040204020203" pitchFamily="34" charset="-122"/>
                <a:cs typeface="Courier New" panose="02070309020205020404" pitchFamily="49" charset="0"/>
              </a:rPr>
              <a:t>Java</a:t>
            </a:r>
            <a:r>
              <a:rPr lang="zh-CN" altLang="en-US" sz="2900" b="1" dirty="0">
                <a:solidFill>
                  <a:srgbClr val="C00000"/>
                </a:solidFill>
                <a:latin typeface="微软雅黑 Light" panose="020B0502040204020203" pitchFamily="34" charset="-122"/>
                <a:ea typeface="微软雅黑 Light" panose="020B0502040204020203" pitchFamily="34" charset="-122"/>
                <a:cs typeface="Courier New" panose="02070309020205020404" pitchFamily="49" charset="0"/>
              </a:rPr>
              <a:t>，</a:t>
            </a:r>
            <a:r>
              <a:rPr lang="en-US" altLang="zh-CN" sz="2900" b="1" dirty="0">
                <a:solidFill>
                  <a:srgbClr val="C00000"/>
                </a:solidFill>
                <a:latin typeface="微软雅黑 Light" panose="020B0502040204020203" pitchFamily="34" charset="-122"/>
                <a:ea typeface="微软雅黑 Light" panose="020B0502040204020203" pitchFamily="34" charset="-122"/>
                <a:cs typeface="Courier New" panose="02070309020205020404" pitchFamily="49" charset="0"/>
              </a:rPr>
              <a:t>Python</a:t>
            </a:r>
            <a:r>
              <a:rPr lang="zh-CN" altLang="en-US" sz="2900" b="1" dirty="0">
                <a:solidFill>
                  <a:srgbClr val="C00000"/>
                </a:solidFill>
                <a:latin typeface="微软雅黑 Light" panose="020B0502040204020203" pitchFamily="34" charset="-122"/>
                <a:ea typeface="微软雅黑 Light" panose="020B0502040204020203" pitchFamily="34" charset="-122"/>
                <a:cs typeface="Courier New" panose="02070309020205020404" pitchFamily="49" charset="0"/>
              </a:rPr>
              <a:t>，</a:t>
            </a:r>
            <a:r>
              <a:rPr lang="en-US" altLang="zh-CN" sz="2900" b="1" dirty="0">
                <a:solidFill>
                  <a:srgbClr val="C00000"/>
                </a:solidFill>
                <a:latin typeface="微软雅黑 Light" panose="020B0502040204020203" pitchFamily="34" charset="-122"/>
                <a:ea typeface="微软雅黑 Light" panose="020B0502040204020203" pitchFamily="34" charset="-122"/>
                <a:cs typeface="Courier New" panose="02070309020205020404" pitchFamily="49" charset="0"/>
              </a:rPr>
              <a:t>C# </a:t>
            </a:r>
            <a:r>
              <a:rPr lang="zh-CN" altLang="en-US" sz="2900" b="1" dirty="0">
                <a:solidFill>
                  <a:srgbClr val="002060"/>
                </a:solidFill>
                <a:latin typeface="微软雅黑 Light" panose="020B0502040204020203" pitchFamily="34" charset="-122"/>
                <a:ea typeface="微软雅黑 Light" panose="020B0502040204020203" pitchFamily="34" charset="-122"/>
              </a:rPr>
              <a:t>是目前常用的面向对象程序设计语言。</a:t>
            </a:r>
            <a:endParaRPr lang="en-US" altLang="zh-CN" sz="2900" b="1" dirty="0">
              <a:solidFill>
                <a:srgbClr val="002060"/>
              </a:solidFill>
              <a:latin typeface="微软雅黑 Light" panose="020B0502040204020203" pitchFamily="34" charset="-122"/>
              <a:ea typeface="微软雅黑 Light" panose="020B0502040204020203" pitchFamily="34" charset="-122"/>
            </a:endParaRPr>
          </a:p>
          <a:p>
            <a:pPr marL="432000" indent="-432000" algn="just">
              <a:lnSpc>
                <a:spcPct val="114000"/>
              </a:lnSpc>
              <a:spcBef>
                <a:spcPts val="600"/>
              </a:spcBef>
              <a:buFont typeface="Wingdings" panose="05000000000000000000" pitchFamily="2" charset="2"/>
              <a:buChar char="Ø"/>
            </a:pPr>
            <a:r>
              <a:rPr lang="zh-CN" altLang="en-US" sz="3000" b="1" dirty="0">
                <a:solidFill>
                  <a:srgbClr val="002060"/>
                </a:solidFill>
                <a:latin typeface="微软雅黑 Light" panose="020B0502040204020203" pitchFamily="34" charset="-122"/>
                <a:ea typeface="微软雅黑 Light" panose="020B0502040204020203" pitchFamily="34" charset="-122"/>
              </a:rPr>
              <a:t>相对于结构化程序设计语言，面向对象程序设计语言具有</a:t>
            </a:r>
            <a:r>
              <a:rPr lang="zh-CN" altLang="en-US" sz="3000" b="1" dirty="0">
                <a:solidFill>
                  <a:srgbClr val="C00000"/>
                </a:solidFill>
                <a:latin typeface="微软雅黑 Light" panose="020B0502040204020203" pitchFamily="34" charset="-122"/>
                <a:ea typeface="微软雅黑 Light" panose="020B0502040204020203" pitchFamily="34" charset="-122"/>
              </a:rPr>
              <a:t>更高的安全性</a:t>
            </a:r>
            <a:r>
              <a:rPr lang="zh-CN" altLang="en-US" sz="3000" b="1" dirty="0">
                <a:solidFill>
                  <a:srgbClr val="002060"/>
                </a:solidFill>
                <a:latin typeface="微软雅黑 Light" panose="020B0502040204020203" pitchFamily="34" charset="-122"/>
                <a:ea typeface="微软雅黑 Light" panose="020B0502040204020203" pitchFamily="34" charset="-122"/>
              </a:rPr>
              <a:t>和</a:t>
            </a:r>
            <a:r>
              <a:rPr lang="zh-CN" altLang="en-US" sz="3000" b="1" dirty="0">
                <a:solidFill>
                  <a:srgbClr val="C00000"/>
                </a:solidFill>
                <a:latin typeface="微软雅黑 Light" panose="020B0502040204020203" pitchFamily="34" charset="-122"/>
                <a:ea typeface="微软雅黑 Light" panose="020B0502040204020203" pitchFamily="34" charset="-122"/>
              </a:rPr>
              <a:t>更好的代码重用性</a:t>
            </a:r>
            <a:r>
              <a:rPr lang="zh-CN" altLang="en-US" sz="3000" b="1" dirty="0">
                <a:solidFill>
                  <a:srgbClr val="002060"/>
                </a:solidFill>
                <a:latin typeface="微软雅黑 Light" panose="020B0502040204020203" pitchFamily="34" charset="-122"/>
                <a:ea typeface="微软雅黑 Light" panose="020B0502040204020203" pitchFamily="34" charset="-122"/>
              </a:rPr>
              <a:t>。</a:t>
            </a:r>
          </a:p>
          <a:p>
            <a:pPr marL="720000" lvl="1" indent="-324000" algn="just">
              <a:lnSpc>
                <a:spcPct val="114000"/>
              </a:lnSpc>
              <a:spcBef>
                <a:spcPts val="600"/>
              </a:spcBef>
              <a:buFont typeface="Wingdings" panose="05000000000000000000" pitchFamily="2" charset="2"/>
              <a:buChar char="Ø"/>
            </a:pPr>
            <a:endParaRPr lang="zh-CN" altLang="zh-CN" sz="3000" b="1" dirty="0">
              <a:solidFill>
                <a:srgbClr val="002060"/>
              </a:solidFill>
              <a:latin typeface="微软雅黑" panose="020B0503020204020204" pitchFamily="34" charset="-122"/>
              <a:ea typeface="微软雅黑" panose="020B0503020204020204" pitchFamily="34" charset="-122"/>
            </a:endParaRP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562613096"/>
      </p:ext>
    </p:extLst>
  </p:cSld>
  <p:clrMapOvr>
    <a:masterClrMapping/>
  </p:clrMapOvr>
  <mc:AlternateContent xmlns:mc="http://schemas.openxmlformats.org/markup-compatibility/2006" xmlns:p14="http://schemas.microsoft.com/office/powerpoint/2010/main">
    <mc:Choice Requires="p14">
      <p:transition spd="slow" p14:dur="2000" advTm="121628"/>
    </mc:Choice>
    <mc:Fallback xmlns="">
      <p:transition spd="slow" advTm="121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10400866" cy="752475"/>
          </a:xfrm>
        </p:spPr>
        <p:txBody>
          <a:bodyPr>
            <a:noAutofit/>
          </a:bodyPr>
          <a:lstStyle/>
          <a:p>
            <a:pPr marL="0" indent="0">
              <a:lnSpc>
                <a:spcPct val="100000"/>
              </a:lnSpc>
              <a:spcBef>
                <a:spcPts val="0"/>
              </a:spcBef>
              <a:buNone/>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程序设计语言</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lang="en-US" altLang="zh-CN" sz="3600" b="1" spc="300" dirty="0">
                <a:solidFill>
                  <a:srgbClr val="002060"/>
                </a:solidFill>
                <a:latin typeface="微软雅黑 Light" panose="020B0502040204020203" pitchFamily="34" charset="-122"/>
                <a:ea typeface="微软雅黑 Light" panose="020B0502040204020203" pitchFamily="34" charset="-122"/>
              </a:rPr>
              <a:t>Python</a:t>
            </a:r>
            <a:r>
              <a:rPr lang="zh-CN" altLang="en-US" sz="3600" b="1" spc="300" dirty="0">
                <a:solidFill>
                  <a:srgbClr val="002060"/>
                </a:solidFill>
                <a:latin typeface="微软雅黑 Light" panose="020B0502040204020203" pitchFamily="34" charset="-122"/>
                <a:ea typeface="微软雅黑 Light" panose="020B0502040204020203" pitchFamily="34" charset="-122"/>
              </a:rPr>
              <a:t>语言的特点</a:t>
            </a:r>
          </a:p>
          <a:p>
            <a:pPr marL="0" indent="0">
              <a:lnSpc>
                <a:spcPct val="100000"/>
              </a:lnSpc>
              <a:spcBef>
                <a:spcPts val="0"/>
              </a:spcBef>
              <a:buNone/>
            </a:pPr>
            <a:endParaRPr lang="zh-CN" altLang="en-US" sz="4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 Box 5"/>
          <p:cNvSpPr txBox="1">
            <a:spLocks noChangeArrowheads="1"/>
          </p:cNvSpPr>
          <p:nvPr/>
        </p:nvSpPr>
        <p:spPr bwMode="auto">
          <a:xfrm>
            <a:off x="653676" y="1368077"/>
            <a:ext cx="10745844" cy="460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432000" indent="-432000">
              <a:lnSpc>
                <a:spcPct val="114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易学易用</a:t>
            </a:r>
          </a:p>
          <a:p>
            <a:pPr marL="720000" lvl="1" indent="-324000">
              <a:lnSpc>
                <a:spcPct val="114000"/>
              </a:lnSpc>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Python</a:t>
            </a:r>
            <a:r>
              <a:rPr lang="zh-CN" altLang="en-US" sz="2800" b="1" dirty="0">
                <a:solidFill>
                  <a:srgbClr val="002060"/>
                </a:solidFill>
                <a:latin typeface="微软雅黑 Light" panose="020B0502040204020203" pitchFamily="34" charset="-122"/>
                <a:ea typeface="微软雅黑 Light" panose="020B0502040204020203" pitchFamily="34" charset="-122"/>
              </a:rPr>
              <a:t>语言的语法很多来自于</a:t>
            </a:r>
            <a:r>
              <a:rPr lang="en-US" altLang="zh-CN" sz="2800" b="1" dirty="0">
                <a:solidFill>
                  <a:srgbClr val="002060"/>
                </a:solidFill>
                <a:latin typeface="微软雅黑 Light" panose="020B0502040204020203" pitchFamily="34" charset="-122"/>
                <a:ea typeface="微软雅黑 Light" panose="020B0502040204020203" pitchFamily="34" charset="-122"/>
              </a:rPr>
              <a:t>C</a:t>
            </a:r>
            <a:r>
              <a:rPr lang="zh-CN" altLang="en-US" sz="2800" b="1" dirty="0">
                <a:solidFill>
                  <a:srgbClr val="002060"/>
                </a:solidFill>
                <a:latin typeface="微软雅黑 Light" panose="020B0502040204020203" pitchFamily="34" charset="-122"/>
                <a:ea typeface="微软雅黑 Light" panose="020B0502040204020203" pitchFamily="34" charset="-122"/>
              </a:rPr>
              <a:t>语言，但比</a:t>
            </a:r>
            <a:r>
              <a:rPr lang="en-US" altLang="zh-CN" sz="2800" b="1" dirty="0">
                <a:solidFill>
                  <a:srgbClr val="002060"/>
                </a:solidFill>
                <a:latin typeface="微软雅黑 Light" panose="020B0502040204020203" pitchFamily="34" charset="-122"/>
                <a:ea typeface="微软雅黑 Light" panose="020B0502040204020203" pitchFamily="34" charset="-122"/>
              </a:rPr>
              <a:t>C</a:t>
            </a:r>
            <a:r>
              <a:rPr lang="zh-CN" altLang="en-US" sz="2800" b="1" dirty="0">
                <a:solidFill>
                  <a:srgbClr val="002060"/>
                </a:solidFill>
                <a:latin typeface="微软雅黑 Light" panose="020B0502040204020203" pitchFamily="34" charset="-122"/>
                <a:ea typeface="微软雅黑 Light" panose="020B0502040204020203" pitchFamily="34" charset="-122"/>
              </a:rPr>
              <a:t>语言更为简洁。</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720000" lvl="1" indent="-324000">
              <a:lnSpc>
                <a:spcPct val="114000"/>
              </a:lnSpc>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相对于其他常用的程序设计语言，</a:t>
            </a:r>
            <a:r>
              <a:rPr lang="en-US" altLang="zh-CN" sz="2800" b="1" dirty="0">
                <a:solidFill>
                  <a:srgbClr val="002060"/>
                </a:solidFill>
                <a:latin typeface="微软雅黑 Light" panose="020B0502040204020203" pitchFamily="34" charset="-122"/>
                <a:ea typeface="微软雅黑 Light" panose="020B0502040204020203" pitchFamily="34" charset="-122"/>
              </a:rPr>
              <a:t>Python</a:t>
            </a:r>
            <a:r>
              <a:rPr lang="zh-CN" altLang="en-US" sz="2800" b="1" dirty="0">
                <a:solidFill>
                  <a:srgbClr val="002060"/>
                </a:solidFill>
                <a:latin typeface="微软雅黑 Light" panose="020B0502040204020203" pitchFamily="34" charset="-122"/>
                <a:ea typeface="微软雅黑 Light" panose="020B0502040204020203" pitchFamily="34" charset="-122"/>
              </a:rPr>
              <a:t>可以</a:t>
            </a:r>
            <a:r>
              <a:rPr lang="zh-CN" altLang="en-US" sz="2800" b="1" dirty="0">
                <a:solidFill>
                  <a:srgbClr val="C00000"/>
                </a:solidFill>
                <a:latin typeface="微软雅黑 Light" panose="020B0502040204020203" pitchFamily="34" charset="-122"/>
                <a:ea typeface="微软雅黑 Light" panose="020B0502040204020203" pitchFamily="34" charset="-122"/>
              </a:rPr>
              <a:t>用更少的代码实现相同的功能</a:t>
            </a:r>
            <a:r>
              <a:rPr lang="zh-CN" altLang="en-US" sz="2800" b="1" dirty="0">
                <a:solidFill>
                  <a:srgbClr val="002060"/>
                </a:solidFill>
                <a:latin typeface="微软雅黑 Light" panose="020B0502040204020203" pitchFamily="34" charset="-122"/>
                <a:ea typeface="微软雅黑 Light" panose="020B0502040204020203" pitchFamily="34" charset="-122"/>
              </a:rPr>
              <a:t>，也</a:t>
            </a:r>
            <a:r>
              <a:rPr lang="zh-CN" altLang="en-US" sz="2800" b="1" dirty="0">
                <a:solidFill>
                  <a:srgbClr val="C00000"/>
                </a:solidFill>
                <a:latin typeface="微软雅黑 Light" panose="020B0502040204020203" pitchFamily="34" charset="-122"/>
                <a:ea typeface="微软雅黑 Light" panose="020B0502040204020203" pitchFamily="34" charset="-122"/>
              </a:rPr>
              <a:t>更容易学习、掌握和使用</a:t>
            </a:r>
            <a:r>
              <a:rPr lang="zh-CN" altLang="en-US" sz="2800" b="1" dirty="0">
                <a:solidFill>
                  <a:srgbClr val="002060"/>
                </a:solidFill>
                <a:latin typeface="微软雅黑 Light" panose="020B0502040204020203" pitchFamily="34" charset="-122"/>
                <a:ea typeface="微软雅黑 Light" panose="020B0502040204020203" pitchFamily="34" charset="-122"/>
              </a:rPr>
              <a:t>，使编程人员更多地关注数据处理逻辑，而不是语法细节。</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720000" lvl="1" indent="-324000">
              <a:lnSpc>
                <a:spcPct val="114000"/>
              </a:lnSpc>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当然，</a:t>
            </a:r>
            <a:r>
              <a:rPr lang="zh-CN" altLang="en-US" sz="2800" b="1" dirty="0">
                <a:solidFill>
                  <a:srgbClr val="00B050"/>
                </a:solidFill>
                <a:latin typeface="微软雅黑 Light" panose="020B0502040204020203" pitchFamily="34" charset="-122"/>
                <a:ea typeface="微软雅黑 Light" panose="020B0502040204020203" pitchFamily="34" charset="-122"/>
              </a:rPr>
              <a:t>易学易用是相对的</a:t>
            </a:r>
            <a:r>
              <a:rPr lang="zh-CN" altLang="en-US" sz="2800" b="1" dirty="0">
                <a:solidFill>
                  <a:srgbClr val="002060"/>
                </a:solidFill>
                <a:latin typeface="微软雅黑 Light" panose="020B0502040204020203" pitchFamily="34" charset="-122"/>
                <a:ea typeface="微软雅黑 Light" panose="020B0502040204020203" pitchFamily="34" charset="-122"/>
              </a:rPr>
              <a:t>，要想真正学会用</a:t>
            </a:r>
            <a:r>
              <a:rPr lang="en-US" altLang="zh-CN" sz="2800" b="1" dirty="0">
                <a:solidFill>
                  <a:srgbClr val="002060"/>
                </a:solidFill>
                <a:latin typeface="微软雅黑 Light" panose="020B0502040204020203" pitchFamily="34" charset="-122"/>
                <a:ea typeface="微软雅黑 Light" panose="020B0502040204020203" pitchFamily="34" charset="-122"/>
              </a:rPr>
              <a:t>Python</a:t>
            </a:r>
            <a:r>
              <a:rPr lang="zh-CN" altLang="en-US" sz="2800" b="1" dirty="0">
                <a:solidFill>
                  <a:srgbClr val="002060"/>
                </a:solidFill>
                <a:latin typeface="微软雅黑 Light" panose="020B0502040204020203" pitchFamily="34" charset="-122"/>
                <a:ea typeface="微软雅黑 Light" panose="020B0502040204020203" pitchFamily="34" charset="-122"/>
              </a:rPr>
              <a:t>语言编写程序也需要付出一番努力，特别是对于初学编程者。</a:t>
            </a:r>
          </a:p>
          <a:p>
            <a:pPr marL="432000" lvl="2" indent="-432000" algn="just">
              <a:lnSpc>
                <a:spcPct val="114000"/>
              </a:lnSpc>
              <a:spcBef>
                <a:spcPts val="600"/>
              </a:spcBef>
              <a:buFont typeface="Wingdings" panose="05000000000000000000" pitchFamily="2" charset="2"/>
              <a:buChar char="Ø"/>
            </a:pPr>
            <a:endParaRPr lang="zh-CN" altLang="zh-CN" sz="2800" b="1" dirty="0">
              <a:solidFill>
                <a:srgbClr val="002060"/>
              </a:solidFill>
              <a:latin typeface="微软雅黑" panose="020B0503020204020204" pitchFamily="34" charset="-122"/>
              <a:ea typeface="微软雅黑" panose="020B0503020204020204" pitchFamily="34" charset="-122"/>
            </a:endParaRPr>
          </a:p>
          <a:p>
            <a:pPr marL="432000" lvl="2" indent="-432000" defTabSz="914095">
              <a:lnSpc>
                <a:spcPct val="125000"/>
              </a:lnSpc>
              <a:spcBef>
                <a:spcPts val="500"/>
              </a:spcBef>
              <a:buNone/>
              <a:defRPr/>
            </a:pPr>
            <a:endParaRPr lang="zh-CN" altLang="zh-CN" sz="3000" b="1" dirty="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3029203476"/>
      </p:ext>
    </p:extLst>
  </p:cSld>
  <p:clrMapOvr>
    <a:masterClrMapping/>
  </p:clrMapOvr>
  <mc:AlternateContent xmlns:mc="http://schemas.openxmlformats.org/markup-compatibility/2006" xmlns:p14="http://schemas.microsoft.com/office/powerpoint/2010/main">
    <mc:Choice Requires="p14">
      <p:transition spd="slow" p14:dur="2000" advTm="121628"/>
    </mc:Choice>
    <mc:Fallback xmlns="">
      <p:transition spd="slow" advTm="121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1" y="537665"/>
            <a:ext cx="11195193"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程序设计语言</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—Python</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语言的特点</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a:p>
            <a:pPr marL="0" indent="0">
              <a:lnSpc>
                <a:spcPct val="100000"/>
              </a:lnSpc>
              <a:spcBef>
                <a:spcPts val="0"/>
              </a:spcBef>
              <a:buNone/>
            </a:pPr>
            <a:endParaRPr lang="zh-CN" altLang="en-US" sz="4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 Box 5"/>
          <p:cNvSpPr txBox="1">
            <a:spLocks noChangeArrowheads="1"/>
          </p:cNvSpPr>
          <p:nvPr/>
        </p:nvSpPr>
        <p:spPr bwMode="auto">
          <a:xfrm>
            <a:off x="653676" y="1368077"/>
            <a:ext cx="10745844" cy="484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432000" indent="-432000">
              <a:lnSpc>
                <a:spcPct val="114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库函数丰富</a:t>
            </a:r>
          </a:p>
          <a:p>
            <a:pPr marL="720000" lvl="1" indent="-324000">
              <a:lnSpc>
                <a:spcPct val="114000"/>
              </a:lnSpc>
              <a:buFont typeface="Wingdings" panose="05000000000000000000" pitchFamily="2" charset="2"/>
              <a:buChar char="Ø"/>
            </a:pPr>
            <a:r>
              <a:rPr lang="en-US" altLang="zh-CN" sz="2800" b="1" dirty="0">
                <a:solidFill>
                  <a:srgbClr val="002060"/>
                </a:solidFill>
                <a:latin typeface="微软雅黑 Light" panose="020B0502040204020203" pitchFamily="34" charset="-122"/>
                <a:ea typeface="微软雅黑 Light" panose="020B0502040204020203" pitchFamily="34" charset="-122"/>
              </a:rPr>
              <a:t>Python</a:t>
            </a:r>
            <a:r>
              <a:rPr lang="zh-CN" altLang="en-US" sz="2800" b="1" dirty="0">
                <a:solidFill>
                  <a:srgbClr val="002060"/>
                </a:solidFill>
                <a:latin typeface="微软雅黑 Light" panose="020B0502040204020203" pitchFamily="34" charset="-122"/>
                <a:ea typeface="微软雅黑 Light" panose="020B0502040204020203" pitchFamily="34" charset="-122"/>
              </a:rPr>
              <a:t>解释器提供了几百个内置库，还有十几万个第三方库可用，几乎覆盖了计算机应用的各个领域，编写</a:t>
            </a:r>
            <a:r>
              <a:rPr lang="en-US" altLang="zh-CN" sz="2800" b="1" dirty="0">
                <a:solidFill>
                  <a:srgbClr val="002060"/>
                </a:solidFill>
                <a:latin typeface="微软雅黑 Light" panose="020B0502040204020203" pitchFamily="34" charset="-122"/>
                <a:ea typeface="微软雅黑 Light" panose="020B0502040204020203" pitchFamily="34" charset="-122"/>
              </a:rPr>
              <a:t>Python</a:t>
            </a:r>
            <a:r>
              <a:rPr lang="zh-CN" altLang="en-US" sz="2800" b="1" dirty="0">
                <a:solidFill>
                  <a:srgbClr val="002060"/>
                </a:solidFill>
                <a:latin typeface="微软雅黑 Light" panose="020B0502040204020203" pitchFamily="34" charset="-122"/>
                <a:ea typeface="微软雅黑 Light" panose="020B0502040204020203" pitchFamily="34" charset="-122"/>
              </a:rPr>
              <a:t>程序可以大量使用已有的内置库和第三方库中的函数。</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720000" lvl="1" indent="-324000">
              <a:lnSpc>
                <a:spcPct val="114000"/>
              </a:lnSpc>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在一定程度上说，使用</a:t>
            </a:r>
            <a:r>
              <a:rPr lang="en-US" altLang="zh-CN" sz="2800" b="1" dirty="0">
                <a:solidFill>
                  <a:srgbClr val="002060"/>
                </a:solidFill>
                <a:latin typeface="微软雅黑 Light" panose="020B0502040204020203" pitchFamily="34" charset="-122"/>
                <a:ea typeface="微软雅黑 Light" panose="020B0502040204020203" pitchFamily="34" charset="-122"/>
              </a:rPr>
              <a:t>Python</a:t>
            </a:r>
            <a:r>
              <a:rPr lang="zh-CN" altLang="en-US" sz="2800" b="1" dirty="0">
                <a:solidFill>
                  <a:srgbClr val="002060"/>
                </a:solidFill>
                <a:latin typeface="微软雅黑 Light" panose="020B0502040204020203" pitchFamily="34" charset="-122"/>
                <a:ea typeface="微软雅黑 Light" panose="020B0502040204020203" pitchFamily="34" charset="-122"/>
              </a:rPr>
              <a:t>语言编写程序，是</a:t>
            </a:r>
            <a:r>
              <a:rPr lang="zh-CN" altLang="en-US" sz="2800" b="1" dirty="0">
                <a:solidFill>
                  <a:srgbClr val="C00000"/>
                </a:solidFill>
                <a:latin typeface="微软雅黑 Light" panose="020B0502040204020203" pitchFamily="34" charset="-122"/>
                <a:ea typeface="微软雅黑 Light" panose="020B0502040204020203" pitchFamily="34" charset="-122"/>
              </a:rPr>
              <a:t>基于大量的现成函数（代码）来组装程序</a:t>
            </a:r>
            <a:r>
              <a:rPr lang="zh-CN" altLang="en-US" sz="2800" b="1" dirty="0">
                <a:solidFill>
                  <a:srgbClr val="002060"/>
                </a:solidFill>
                <a:latin typeface="微软雅黑 Light" panose="020B0502040204020203" pitchFamily="34" charset="-122"/>
                <a:ea typeface="微软雅黑 Light" panose="020B0502040204020203" pitchFamily="34" charset="-122"/>
              </a:rPr>
              <a:t>，大大减少了编程人员自己编写代码的工作量，提高了编程效率，提高了代码质量。</a:t>
            </a:r>
          </a:p>
          <a:p>
            <a:pPr marL="720000" lvl="1" indent="-324000">
              <a:lnSpc>
                <a:spcPct val="114000"/>
              </a:lnSpc>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由于</a:t>
            </a:r>
            <a:r>
              <a:rPr lang="zh-CN" altLang="en-US" sz="2800" b="1" dirty="0">
                <a:solidFill>
                  <a:srgbClr val="C00000"/>
                </a:solidFill>
                <a:latin typeface="微软雅黑 Light" panose="020B0502040204020203" pitchFamily="34" charset="-122"/>
                <a:ea typeface="微软雅黑 Light" panose="020B0502040204020203" pitchFamily="34" charset="-122"/>
              </a:rPr>
              <a:t>有大量的</a:t>
            </a:r>
            <a:r>
              <a:rPr lang="en-US" altLang="zh-CN" sz="2800" b="1" dirty="0">
                <a:solidFill>
                  <a:srgbClr val="C00000"/>
                </a:solidFill>
                <a:latin typeface="微软雅黑 Light" panose="020B0502040204020203" pitchFamily="34" charset="-122"/>
                <a:ea typeface="微软雅黑 Light" panose="020B0502040204020203" pitchFamily="34" charset="-122"/>
              </a:rPr>
              <a:t>AI</a:t>
            </a:r>
            <a:r>
              <a:rPr lang="zh-CN" altLang="en-US" sz="2800" b="1" dirty="0">
                <a:solidFill>
                  <a:srgbClr val="C00000"/>
                </a:solidFill>
                <a:latin typeface="微软雅黑 Light" panose="020B0502040204020203" pitchFamily="34" charset="-122"/>
                <a:ea typeface="微软雅黑 Light" panose="020B0502040204020203" pitchFamily="34" charset="-122"/>
              </a:rPr>
              <a:t>库可用</a:t>
            </a:r>
            <a:r>
              <a:rPr lang="zh-CN" altLang="en-US" sz="2800" b="1" dirty="0">
                <a:solidFill>
                  <a:srgbClr val="002060"/>
                </a:solidFill>
                <a:latin typeface="微软雅黑 Light" panose="020B0502040204020203" pitchFamily="34" charset="-122"/>
                <a:ea typeface="微软雅黑 Light" panose="020B0502040204020203" pitchFamily="34" charset="-122"/>
              </a:rPr>
              <a:t>和具备强大的数据处理能力，</a:t>
            </a:r>
            <a:r>
              <a:rPr lang="en-US" altLang="zh-CN" sz="2800" b="1" dirty="0">
                <a:solidFill>
                  <a:srgbClr val="002060"/>
                </a:solidFill>
                <a:latin typeface="微软雅黑 Light" panose="020B0502040204020203" pitchFamily="34" charset="-122"/>
                <a:ea typeface="微软雅黑 Light" panose="020B0502040204020203" pitchFamily="34" charset="-122"/>
              </a:rPr>
              <a:t>Python</a:t>
            </a:r>
            <a:r>
              <a:rPr lang="zh-CN" altLang="en-US" sz="2800" b="1" dirty="0">
                <a:solidFill>
                  <a:srgbClr val="002060"/>
                </a:solidFill>
                <a:latin typeface="微软雅黑 Light" panose="020B0502040204020203" pitchFamily="34" charset="-122"/>
                <a:ea typeface="微软雅黑 Light" panose="020B0502040204020203" pitchFamily="34" charset="-122"/>
              </a:rPr>
              <a:t>已成为人工智能领域的首选编程语言。</a:t>
            </a:r>
          </a:p>
          <a:p>
            <a:pPr marL="432000" lvl="2" indent="-432000" algn="just">
              <a:lnSpc>
                <a:spcPct val="114000"/>
              </a:lnSpc>
              <a:spcBef>
                <a:spcPts val="600"/>
              </a:spcBef>
              <a:buFont typeface="Wingdings" panose="05000000000000000000" pitchFamily="2" charset="2"/>
              <a:buChar char="Ø"/>
            </a:pPr>
            <a:endParaRPr lang="zh-CN" altLang="zh-CN" sz="2800" b="1" dirty="0">
              <a:solidFill>
                <a:srgbClr val="002060"/>
              </a:solidFill>
              <a:latin typeface="微软雅黑" panose="020B0503020204020204" pitchFamily="34" charset="-122"/>
              <a:ea typeface="微软雅黑" panose="020B0503020204020204" pitchFamily="34" charset="-122"/>
            </a:endParaRPr>
          </a:p>
          <a:p>
            <a:pPr marL="432000" lvl="2" indent="-432000" defTabSz="914095">
              <a:lnSpc>
                <a:spcPct val="125000"/>
              </a:lnSpc>
              <a:spcBef>
                <a:spcPts val="500"/>
              </a:spcBef>
              <a:buNone/>
              <a:defRPr/>
            </a:pPr>
            <a:endParaRPr lang="zh-CN" altLang="zh-CN" sz="3000" b="1" dirty="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3560502172"/>
      </p:ext>
    </p:extLst>
  </p:cSld>
  <p:clrMapOvr>
    <a:masterClrMapping/>
  </p:clrMapOvr>
  <mc:AlternateContent xmlns:mc="http://schemas.openxmlformats.org/markup-compatibility/2006" xmlns:p14="http://schemas.microsoft.com/office/powerpoint/2010/main">
    <mc:Choice Requires="p14">
      <p:transition spd="slow" p14:dur="2000" advTm="121628"/>
    </mc:Choice>
    <mc:Fallback xmlns="">
      <p:transition spd="slow" advTm="121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算法设计</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算法的作用</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；算法的特性；算法的评价标准</a:t>
            </a:r>
          </a:p>
        </p:txBody>
      </p:sp>
      <p:sp>
        <p:nvSpPr>
          <p:cNvPr id="8" name="标题 1"/>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/02</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B39D4C4-ABA9-B6A6-1556-47E52921530E}"/>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4641BA49-A45E-88DE-4767-254999A3B982}"/>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F6DFBDE7-A4A7-9D51-0017-006A56449854}"/>
              </a:ext>
            </a:extLst>
          </p:cNvPr>
          <p:cNvPicPr>
            <a:picLocks noChangeAspect="1"/>
          </p:cNvPicPr>
          <p:nvPr/>
        </p:nvPicPr>
        <p:blipFill>
          <a:blip r:embed="rId4"/>
          <a:stretch>
            <a:fillRect/>
          </a:stretch>
        </p:blipFill>
        <p:spPr>
          <a:xfrm>
            <a:off x="5132748" y="3111980"/>
            <a:ext cx="1926503" cy="6340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idx="4294967295"/>
          </p:nvPr>
        </p:nvSpPr>
        <p:spPr>
          <a:xfrm>
            <a:off x="4400341" y="973556"/>
            <a:ext cx="3030539" cy="345223"/>
          </a:xfrm>
          <a:prstGeom prst="rect">
            <a:avLst/>
          </a:prstGeom>
        </p:spPr>
        <p:txBody>
          <a:bodyPr vert="horz" wrap="square" lIns="0" tIns="12700" rIns="0" bIns="0" rtlCol="0">
            <a:spAutoFit/>
          </a:bodyPr>
          <a:lstStyle/>
          <a:p>
            <a:pPr marL="12700">
              <a:spcBef>
                <a:spcPts val="100"/>
              </a:spcBef>
            </a:pPr>
            <a:r>
              <a:rPr lang="zh-CN" altLang="en-US" sz="2400" b="1" dirty="0">
                <a:solidFill>
                  <a:srgbClr val="002060"/>
                </a:solidFill>
                <a:latin typeface="微软雅黑 Light" panose="020B0502040204020203" pitchFamily="34" charset="-122"/>
                <a:ea typeface="微软雅黑 Light" panose="020B0502040204020203" pitchFamily="34" charset="-122"/>
              </a:rPr>
              <a:t>上次课内容回顾</a:t>
            </a:r>
            <a:endParaRPr sz="2400" b="1" dirty="0">
              <a:solidFill>
                <a:srgbClr val="002060"/>
              </a:solidFill>
              <a:latin typeface="微软雅黑 Light" panose="020B0502040204020203" pitchFamily="34" charset="-122"/>
              <a:ea typeface="微软雅黑 Light" panose="020B0502040204020203" pitchFamily="34" charset="-122"/>
            </a:endParaRPr>
          </a:p>
        </p:txBody>
      </p:sp>
      <p:cxnSp>
        <p:nvCxnSpPr>
          <p:cNvPr id="10" name="直接连接符 9"/>
          <p:cNvCxnSpPr/>
          <p:nvPr/>
        </p:nvCxnSpPr>
        <p:spPr>
          <a:xfrm>
            <a:off x="3894357" y="1719230"/>
            <a:ext cx="1922107" cy="0"/>
          </a:xfrm>
          <a:prstGeom prst="line">
            <a:avLst/>
          </a:prstGeom>
          <a:ln w="57150">
            <a:solidFill>
              <a:srgbClr val="57616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816465" y="1722341"/>
            <a:ext cx="1922107" cy="0"/>
          </a:xfrm>
          <a:prstGeom prst="line">
            <a:avLst/>
          </a:prstGeom>
          <a:ln w="57150">
            <a:solidFill>
              <a:srgbClr val="D1DBE4"/>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004" y="1963596"/>
            <a:ext cx="12119992" cy="304867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3" name="object 23"/>
          <p:cNvSpPr/>
          <p:nvPr/>
        </p:nvSpPr>
        <p:spPr>
          <a:xfrm>
            <a:off x="1393824" y="2631335"/>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object 24"/>
          <p:cNvSpPr/>
          <p:nvPr/>
        </p:nvSpPr>
        <p:spPr>
          <a:xfrm>
            <a:off x="1455439" y="3345666"/>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20" name="组合 19">
            <a:extLst>
              <a:ext uri="{FF2B5EF4-FFF2-40B4-BE49-F238E27FC236}">
                <a16:creationId xmlns:a16="http://schemas.microsoft.com/office/drawing/2014/main" id="{9CBC6935-7FBB-4C64-89EE-929274B183AB}"/>
              </a:ext>
            </a:extLst>
          </p:cNvPr>
          <p:cNvGrpSpPr/>
          <p:nvPr/>
        </p:nvGrpSpPr>
        <p:grpSpPr>
          <a:xfrm>
            <a:off x="532763" y="3445040"/>
            <a:ext cx="4696374" cy="584621"/>
            <a:chOff x="5288" y="3307"/>
            <a:chExt cx="6130" cy="1006"/>
          </a:xfrm>
        </p:grpSpPr>
        <p:sp>
          <p:nvSpPr>
            <p:cNvPr id="22" name="文本框 21">
              <a:extLst>
                <a:ext uri="{FF2B5EF4-FFF2-40B4-BE49-F238E27FC236}">
                  <a16:creationId xmlns:a16="http://schemas.microsoft.com/office/drawing/2014/main" id="{E200BAF1-D60D-4729-AB64-DDD0EB7159AC}"/>
                </a:ext>
              </a:extLst>
            </p:cNvPr>
            <p:cNvSpPr txBox="1"/>
            <p:nvPr/>
          </p:nvSpPr>
          <p:spPr>
            <a:xfrm>
              <a:off x="5288" y="3492"/>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03</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a:extLst>
                <a:ext uri="{FF2B5EF4-FFF2-40B4-BE49-F238E27FC236}">
                  <a16:creationId xmlns:a16="http://schemas.microsoft.com/office/drawing/2014/main" id="{A79CF911-582C-4226-AA03-8CBAA1F26FFA}"/>
                </a:ext>
              </a:extLst>
            </p:cNvPr>
            <p:cNvSpPr txBox="1"/>
            <p:nvPr/>
          </p:nvSpPr>
          <p:spPr>
            <a:xfrm>
              <a:off x="6357" y="3307"/>
              <a:ext cx="5061" cy="1006"/>
            </a:xfrm>
            <a:prstGeom prst="rect">
              <a:avLst/>
            </a:prstGeom>
            <a:noFill/>
          </p:spPr>
          <p:txBody>
            <a:bodyPr wrap="square" rtlCol="0">
              <a:spAutoFit/>
            </a:bodyPr>
            <a:lstStyle/>
            <a:p>
              <a:pPr lvl="0">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存储器</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28" name="object 24">
            <a:extLst>
              <a:ext uri="{FF2B5EF4-FFF2-40B4-BE49-F238E27FC236}">
                <a16:creationId xmlns:a16="http://schemas.microsoft.com/office/drawing/2014/main" id="{32D0F1C1-8611-43C7-A9E3-C8C65D82FC99}"/>
              </a:ext>
            </a:extLst>
          </p:cNvPr>
          <p:cNvSpPr/>
          <p:nvPr/>
        </p:nvSpPr>
        <p:spPr>
          <a:xfrm flipV="1">
            <a:off x="1455439" y="3825186"/>
            <a:ext cx="9404351" cy="276392"/>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16" name="组合 15">
            <a:extLst>
              <a:ext uri="{FF2B5EF4-FFF2-40B4-BE49-F238E27FC236}">
                <a16:creationId xmlns:a16="http://schemas.microsoft.com/office/drawing/2014/main" id="{9CBC6935-7FBB-4C64-89EE-929274B183AB}"/>
              </a:ext>
            </a:extLst>
          </p:cNvPr>
          <p:cNvGrpSpPr/>
          <p:nvPr/>
        </p:nvGrpSpPr>
        <p:grpSpPr>
          <a:xfrm>
            <a:off x="519739" y="2045869"/>
            <a:ext cx="5132307" cy="584621"/>
            <a:chOff x="5271" y="3136"/>
            <a:chExt cx="6699" cy="1006"/>
          </a:xfrm>
        </p:grpSpPr>
        <p:sp>
          <p:nvSpPr>
            <p:cNvPr id="17"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01</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8" name="文本框 25">
              <a:extLst>
                <a:ext uri="{FF2B5EF4-FFF2-40B4-BE49-F238E27FC236}">
                  <a16:creationId xmlns:a16="http://schemas.microsoft.com/office/drawing/2014/main" id="{A79CF911-582C-4226-AA03-8CBAA1F26FFA}"/>
                </a:ext>
              </a:extLst>
            </p:cNvPr>
            <p:cNvSpPr txBox="1"/>
            <p:nvPr/>
          </p:nvSpPr>
          <p:spPr>
            <a:xfrm>
              <a:off x="6346" y="3136"/>
              <a:ext cx="5624" cy="1006"/>
            </a:xfrm>
            <a:prstGeom prst="rect">
              <a:avLst/>
            </a:prstGeom>
            <a:noFill/>
          </p:spPr>
          <p:txBody>
            <a:bodyPr wrap="square" rtlCol="0">
              <a:spAutoFit/>
            </a:bodyPr>
            <a:lstStyle/>
            <a:p>
              <a:pPr lvl="0">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计算机硬件系统构成</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24" name="组合 23">
            <a:extLst>
              <a:ext uri="{FF2B5EF4-FFF2-40B4-BE49-F238E27FC236}">
                <a16:creationId xmlns:a16="http://schemas.microsoft.com/office/drawing/2014/main" id="{9CBC6935-7FBB-4C64-89EE-929274B183AB}"/>
              </a:ext>
            </a:extLst>
          </p:cNvPr>
          <p:cNvGrpSpPr/>
          <p:nvPr/>
        </p:nvGrpSpPr>
        <p:grpSpPr>
          <a:xfrm>
            <a:off x="519739" y="2742913"/>
            <a:ext cx="4954564" cy="584621"/>
            <a:chOff x="5271" y="3129"/>
            <a:chExt cx="6467" cy="1006"/>
          </a:xfrm>
        </p:grpSpPr>
        <p:sp>
          <p:nvSpPr>
            <p:cNvPr id="29"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02</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0" name="文本框 25">
              <a:extLst>
                <a:ext uri="{FF2B5EF4-FFF2-40B4-BE49-F238E27FC236}">
                  <a16:creationId xmlns:a16="http://schemas.microsoft.com/office/drawing/2014/main" id="{A79CF911-582C-4226-AA03-8CBAA1F26FFA}"/>
                </a:ext>
              </a:extLst>
            </p:cNvPr>
            <p:cNvSpPr txBox="1"/>
            <p:nvPr/>
          </p:nvSpPr>
          <p:spPr>
            <a:xfrm>
              <a:off x="6368" y="3129"/>
              <a:ext cx="5370" cy="1006"/>
            </a:xfrm>
            <a:prstGeom prst="rect">
              <a:avLst/>
            </a:prstGeom>
            <a:noFill/>
          </p:spPr>
          <p:txBody>
            <a:bodyPr wrap="square" rtlCol="0">
              <a:spAutoFit/>
            </a:bodyPr>
            <a:lstStyle/>
            <a:p>
              <a:pPr lvl="0">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中央处理器</a:t>
              </a:r>
              <a:r>
                <a:rPr lang="en-US" altLang="zh-CN" sz="3200" b="1" spc="400" dirty="0">
                  <a:solidFill>
                    <a:srgbClr val="002060"/>
                  </a:solidFill>
                  <a:latin typeface="微软雅黑 Light" panose="020B0502040204020203" pitchFamily="34" charset="-122"/>
                  <a:ea typeface="微软雅黑 Light" panose="020B0502040204020203" pitchFamily="34" charset="-122"/>
                </a:rPr>
                <a:t>(CPU)</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2" name="object 23">
            <a:extLst>
              <a:ext uri="{FF2B5EF4-FFF2-40B4-BE49-F238E27FC236}">
                <a16:creationId xmlns:a16="http://schemas.microsoft.com/office/drawing/2014/main" id="{5DCF4517-FB33-57D1-988B-3FEC908D50E9}"/>
              </a:ext>
            </a:extLst>
          </p:cNvPr>
          <p:cNvSpPr/>
          <p:nvPr/>
        </p:nvSpPr>
        <p:spPr>
          <a:xfrm>
            <a:off x="1393824" y="4748871"/>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4" name="组合 3">
            <a:extLst>
              <a:ext uri="{FF2B5EF4-FFF2-40B4-BE49-F238E27FC236}">
                <a16:creationId xmlns:a16="http://schemas.microsoft.com/office/drawing/2014/main" id="{CAD9E68B-90DE-0665-9768-C2A62BBF6B0B}"/>
              </a:ext>
            </a:extLst>
          </p:cNvPr>
          <p:cNvGrpSpPr/>
          <p:nvPr/>
        </p:nvGrpSpPr>
        <p:grpSpPr>
          <a:xfrm>
            <a:off x="519739" y="4163405"/>
            <a:ext cx="5038839" cy="584621"/>
            <a:chOff x="5271" y="3136"/>
            <a:chExt cx="6577" cy="1006"/>
          </a:xfrm>
        </p:grpSpPr>
        <p:sp>
          <p:nvSpPr>
            <p:cNvPr id="5" name="文本框 21">
              <a:extLst>
                <a:ext uri="{FF2B5EF4-FFF2-40B4-BE49-F238E27FC236}">
                  <a16:creationId xmlns:a16="http://schemas.microsoft.com/office/drawing/2014/main" id="{107501F3-1DA1-6264-6362-61A0E948359A}"/>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04</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6" name="文本框 25">
              <a:extLst>
                <a:ext uri="{FF2B5EF4-FFF2-40B4-BE49-F238E27FC236}">
                  <a16:creationId xmlns:a16="http://schemas.microsoft.com/office/drawing/2014/main" id="{7E4F7B49-618C-F4C6-C4FE-03252354856E}"/>
                </a:ext>
              </a:extLst>
            </p:cNvPr>
            <p:cNvSpPr txBox="1"/>
            <p:nvPr/>
          </p:nvSpPr>
          <p:spPr>
            <a:xfrm>
              <a:off x="6390" y="3136"/>
              <a:ext cx="5458" cy="1006"/>
            </a:xfrm>
            <a:prstGeom prst="rect">
              <a:avLst/>
            </a:prstGeom>
            <a:noFill/>
          </p:spPr>
          <p:txBody>
            <a:bodyPr wrap="square" rtlCol="0">
              <a:spAutoFit/>
            </a:bodyPr>
            <a:lstStyle/>
            <a:p>
              <a:pPr lvl="0">
                <a:defRPr/>
              </a:pPr>
              <a:r>
                <a:rPr lang="zh-CN" altLang="en-US" sz="3200" spc="400" dirty="0">
                  <a:solidFill>
                    <a:srgbClr val="002060"/>
                  </a:solidFill>
                  <a:latin typeface="微软雅黑 Light" panose="020B0502040204020203" pitchFamily="34" charset="-122"/>
                  <a:ea typeface="微软雅黑 Light" panose="020B0502040204020203" pitchFamily="34" charset="-122"/>
                </a:rPr>
                <a:t>输入输出设备</a:t>
              </a:r>
              <a:endParaRPr kumimoji="0" lang="zh-CN" altLang="en-US" sz="3200"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19" name="组合 18">
            <a:extLst>
              <a:ext uri="{FF2B5EF4-FFF2-40B4-BE49-F238E27FC236}">
                <a16:creationId xmlns:a16="http://schemas.microsoft.com/office/drawing/2014/main" id="{E043F53C-E196-6A9C-90E5-3F93E1A3DE6F}"/>
              </a:ext>
            </a:extLst>
          </p:cNvPr>
          <p:cNvGrpSpPr/>
          <p:nvPr/>
        </p:nvGrpSpPr>
        <p:grpSpPr>
          <a:xfrm>
            <a:off x="6102533" y="3453504"/>
            <a:ext cx="4696374" cy="584621"/>
            <a:chOff x="5288" y="3307"/>
            <a:chExt cx="6130" cy="1006"/>
          </a:xfrm>
        </p:grpSpPr>
        <p:sp>
          <p:nvSpPr>
            <p:cNvPr id="21" name="文本框 20">
              <a:extLst>
                <a:ext uri="{FF2B5EF4-FFF2-40B4-BE49-F238E27FC236}">
                  <a16:creationId xmlns:a16="http://schemas.microsoft.com/office/drawing/2014/main" id="{3AC00FD3-B903-402B-41BA-DE92E81B6BEE}"/>
                </a:ext>
              </a:extLst>
            </p:cNvPr>
            <p:cNvSpPr txBox="1"/>
            <p:nvPr/>
          </p:nvSpPr>
          <p:spPr>
            <a:xfrm>
              <a:off x="5288" y="3492"/>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07</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C1080B0A-043F-1264-46B4-B7970E0E3CC0}"/>
                </a:ext>
              </a:extLst>
            </p:cNvPr>
            <p:cNvSpPr txBox="1"/>
            <p:nvPr/>
          </p:nvSpPr>
          <p:spPr>
            <a:xfrm>
              <a:off x="6357" y="3307"/>
              <a:ext cx="5061" cy="1006"/>
            </a:xfrm>
            <a:prstGeom prst="rect">
              <a:avLst/>
            </a:prstGeom>
            <a:noFill/>
          </p:spPr>
          <p:txBody>
            <a:bodyPr wrap="square" rtlCol="0">
              <a:spAutoFit/>
            </a:bodyPr>
            <a:lstStyle/>
            <a:p>
              <a:pPr lvl="0">
                <a:defRPr/>
              </a:pPr>
              <a:r>
                <a:rPr lang="zh-CN" altLang="en-US" sz="3200" spc="400" dirty="0">
                  <a:solidFill>
                    <a:srgbClr val="002060"/>
                  </a:solidFill>
                  <a:latin typeface="微软雅黑 Light" panose="020B0502040204020203" pitchFamily="34" charset="-122"/>
                  <a:ea typeface="微软雅黑 Light" panose="020B0502040204020203" pitchFamily="34" charset="-122"/>
                </a:rPr>
                <a:t>选购计算机</a:t>
              </a:r>
              <a:endParaRPr kumimoji="0" lang="zh-CN" altLang="en-US" sz="3200"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25" name="组合 24">
            <a:extLst>
              <a:ext uri="{FF2B5EF4-FFF2-40B4-BE49-F238E27FC236}">
                <a16:creationId xmlns:a16="http://schemas.microsoft.com/office/drawing/2014/main" id="{E6DBB23B-54FE-D77E-3B21-9D87CE0EC240}"/>
              </a:ext>
            </a:extLst>
          </p:cNvPr>
          <p:cNvGrpSpPr/>
          <p:nvPr/>
        </p:nvGrpSpPr>
        <p:grpSpPr>
          <a:xfrm>
            <a:off x="6089509" y="2054333"/>
            <a:ext cx="5132307" cy="584621"/>
            <a:chOff x="5271" y="3136"/>
            <a:chExt cx="6699" cy="1006"/>
          </a:xfrm>
        </p:grpSpPr>
        <p:sp>
          <p:nvSpPr>
            <p:cNvPr id="27" name="文本框 21">
              <a:extLst>
                <a:ext uri="{FF2B5EF4-FFF2-40B4-BE49-F238E27FC236}">
                  <a16:creationId xmlns:a16="http://schemas.microsoft.com/office/drawing/2014/main" id="{F75246E2-725C-3559-F02F-D57C8A01D281}"/>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05</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1" name="文本框 25">
              <a:extLst>
                <a:ext uri="{FF2B5EF4-FFF2-40B4-BE49-F238E27FC236}">
                  <a16:creationId xmlns:a16="http://schemas.microsoft.com/office/drawing/2014/main" id="{F7409992-CA34-7677-B30C-B7B599A723F2}"/>
                </a:ext>
              </a:extLst>
            </p:cNvPr>
            <p:cNvSpPr txBox="1"/>
            <p:nvPr/>
          </p:nvSpPr>
          <p:spPr>
            <a:xfrm>
              <a:off x="6346" y="3136"/>
              <a:ext cx="5624" cy="1006"/>
            </a:xfrm>
            <a:prstGeom prst="rect">
              <a:avLst/>
            </a:prstGeom>
            <a:noFill/>
          </p:spPr>
          <p:txBody>
            <a:bodyPr wrap="square" rtlCol="0">
              <a:spAutoFit/>
            </a:bodyPr>
            <a:lstStyle/>
            <a:p>
              <a:pPr lvl="0">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总线和主板</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32" name="组合 31">
            <a:extLst>
              <a:ext uri="{FF2B5EF4-FFF2-40B4-BE49-F238E27FC236}">
                <a16:creationId xmlns:a16="http://schemas.microsoft.com/office/drawing/2014/main" id="{D6031E45-C58C-9302-14FD-69C1934DF521}"/>
              </a:ext>
            </a:extLst>
          </p:cNvPr>
          <p:cNvGrpSpPr/>
          <p:nvPr/>
        </p:nvGrpSpPr>
        <p:grpSpPr>
          <a:xfrm>
            <a:off x="6089509" y="2751377"/>
            <a:ext cx="5624928" cy="584621"/>
            <a:chOff x="5271" y="3129"/>
            <a:chExt cx="7342" cy="1006"/>
          </a:xfrm>
        </p:grpSpPr>
        <p:sp>
          <p:nvSpPr>
            <p:cNvPr id="33" name="文本框 21">
              <a:extLst>
                <a:ext uri="{FF2B5EF4-FFF2-40B4-BE49-F238E27FC236}">
                  <a16:creationId xmlns:a16="http://schemas.microsoft.com/office/drawing/2014/main" id="{9FC7C345-D972-8E58-6FB1-34777D8AF4A8}"/>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06</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4" name="文本框 25">
              <a:extLst>
                <a:ext uri="{FF2B5EF4-FFF2-40B4-BE49-F238E27FC236}">
                  <a16:creationId xmlns:a16="http://schemas.microsoft.com/office/drawing/2014/main" id="{298056F4-AF9A-6D7C-58B5-7FBC3B20171C}"/>
                </a:ext>
              </a:extLst>
            </p:cNvPr>
            <p:cNvSpPr txBox="1"/>
            <p:nvPr/>
          </p:nvSpPr>
          <p:spPr>
            <a:xfrm>
              <a:off x="6368" y="3129"/>
              <a:ext cx="6245" cy="1006"/>
            </a:xfrm>
            <a:prstGeom prst="rect">
              <a:avLst/>
            </a:prstGeom>
            <a:noFill/>
          </p:spPr>
          <p:txBody>
            <a:bodyPr wrap="square" rtlCol="0">
              <a:spAutoFit/>
            </a:bodyPr>
            <a:lstStyle/>
            <a:p>
              <a:pPr lvl="0">
                <a:defRPr/>
              </a:pPr>
              <a:r>
                <a:rPr lang="zh-CN" altLang="en-US" sz="3200" spc="400" dirty="0">
                  <a:solidFill>
                    <a:srgbClr val="002060"/>
                  </a:solidFill>
                  <a:latin typeface="微软雅黑 Light" panose="020B0502040204020203" pitchFamily="34" charset="-122"/>
                  <a:ea typeface="微软雅黑 Light" panose="020B0502040204020203" pitchFamily="34" charset="-122"/>
                </a:rPr>
                <a:t>计算机系统结构的发展</a:t>
              </a:r>
              <a:endParaRPr kumimoji="0" lang="zh-CN" altLang="en-US" sz="3200"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spTree>
    <p:extLst>
      <p:ext uri="{BB962C8B-B14F-4D97-AF65-F5344CB8AC3E}">
        <p14:creationId xmlns:p14="http://schemas.microsoft.com/office/powerpoint/2010/main" val="2436927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rPr>
              <a:t>算法设计</a:t>
            </a:r>
            <a:r>
              <a:rPr lang="en-US" altLang="zh-CN" sz="3600" b="1" spc="300" dirty="0">
                <a:solidFill>
                  <a:srgbClr val="002060"/>
                </a:solidFill>
                <a:latin typeface="微软雅黑 Light" panose="020B0502040204020203" pitchFamily="34" charset="-122"/>
                <a:ea typeface="微软雅黑 Light" panose="020B0502040204020203" pitchFamily="34" charset="-122"/>
              </a:rPr>
              <a:t>—</a:t>
            </a:r>
            <a:r>
              <a:rPr lang="zh-CN" altLang="en-US" sz="3600" b="1" spc="300" dirty="0">
                <a:solidFill>
                  <a:srgbClr val="002060"/>
                </a:solidFill>
                <a:latin typeface="微软雅黑 Light" panose="020B0502040204020203" pitchFamily="34" charset="-122"/>
                <a:ea typeface="微软雅黑 Light" panose="020B0502040204020203" pitchFamily="34" charset="-122"/>
              </a:rPr>
              <a:t>算法的作用</a:t>
            </a:r>
          </a:p>
        </p:txBody>
      </p:sp>
      <p:sp>
        <p:nvSpPr>
          <p:cNvPr id="4" name="Text Box 5"/>
          <p:cNvSpPr txBox="1">
            <a:spLocks noChangeArrowheads="1"/>
          </p:cNvSpPr>
          <p:nvPr/>
        </p:nvSpPr>
        <p:spPr bwMode="auto">
          <a:xfrm>
            <a:off x="646365" y="1369463"/>
            <a:ext cx="10899269" cy="483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用计算机解决问题的过程</a:t>
            </a:r>
          </a:p>
          <a:p>
            <a:pPr marL="900000" marR="0" lvl="1" indent="-432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分析问题、设计算法</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：认真分析要解决的问题，设计出针对要解决问题的算法。</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900000" marR="0" lvl="1" indent="-432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选定语言、编写程序</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：根据问题的性质，选定一种合适的程序设计语言并依据算法编写程序。</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900000" marR="0" lvl="1" indent="-432000" algn="just"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执行程序</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在计算机上执行源程序，源程序中如果没有语法错误，则会完成编译或解释并执行程序；如果源程序中存在语法错误，则编译器或解释器会给出相应的提示信息，包括错误的位置及错误的性质等，可根据提示信息找到错误并加以改正。</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35773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算法的作用</a:t>
            </a:r>
          </a:p>
        </p:txBody>
      </p:sp>
      <p:sp>
        <p:nvSpPr>
          <p:cNvPr id="4" name="Text Box 5"/>
          <p:cNvSpPr txBox="1">
            <a:spLocks noChangeArrowheads="1"/>
          </p:cNvSpPr>
          <p:nvPr/>
        </p:nvSpPr>
        <p:spPr bwMode="auto">
          <a:xfrm>
            <a:off x="694315" y="1434117"/>
            <a:ext cx="10932825"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用计算机解决问题的过程</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调试程序</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源程序通过编译或解释后，要选用一些有代表性的数据对程序进行测试。如果在测试中发现错误，就要分析错误的性质并进行改正（程序排错），对于较大规模的程序，程序排错是一项困难的工作，既需要经验，也需要一定的方法和工具支持。</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应用程序</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：对源程序经过一系列严格的测试，如果不再发现新的错误，程序就可以交付用户使用了。当然，很多程序在使用过程中还会发现新的错误和不足，需要继续修改错误、完善程序。</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396000" marR="0" lvl="1" indent="0" algn="l" defTabSz="914400" rtl="0" eaLnBrk="1" fontAlgn="auto" latinLnBrk="0" hangingPunct="1">
              <a:lnSpc>
                <a:spcPct val="120000"/>
              </a:lnSpc>
              <a:spcBef>
                <a:spcPts val="600"/>
              </a:spcBef>
              <a:spcAft>
                <a:spcPts val="0"/>
              </a:spcAft>
              <a:buClr>
                <a:srgbClr val="ED7D31"/>
              </a:buClr>
              <a:buSzTx/>
              <a:buFont typeface="Georgia" panose="02040502050405020303" pitchFamily="18" charset="0"/>
              <a:buNone/>
              <a:tabLst/>
              <a:defRPr/>
            </a:pPr>
            <a:endParaRPr kumimoji="0" lang="en-US" altLang="zh-CN" sz="3200" b="1"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61449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算法的作用</a:t>
            </a:r>
          </a:p>
        </p:txBody>
      </p:sp>
      <p:sp>
        <p:nvSpPr>
          <p:cNvPr id="4" name="Text Box 5"/>
          <p:cNvSpPr txBox="1">
            <a:spLocks noChangeArrowheads="1"/>
          </p:cNvSpPr>
          <p:nvPr/>
        </p:nvSpPr>
        <p:spPr bwMode="auto">
          <a:xfrm>
            <a:off x="694315" y="1434117"/>
            <a:ext cx="10932825"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算法设计示例</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从键盘输入</a:t>
            </a:r>
            <a:r>
              <a:rPr kumimoji="0" lang="en-US" altLang="zh-CN"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50</a:t>
            </a: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个数，找出其中的最大值并输出。</a:t>
            </a:r>
            <a:endParaRPr kumimoji="0" lang="en-US" altLang="zh-CN"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设计思路</a:t>
            </a:r>
            <a:r>
              <a:rPr kumimoji="0" lang="en-US" altLang="zh-CN"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1</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：通过键盘输入</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50</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个数并分别存入</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50</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个变量</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a1</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a2</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a3</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a50</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中，之后首先找出变量</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a1</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a2</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中的较大者存入变量</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maxi</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，然后把</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maxi</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的值依次与变量</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a3</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a4</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a50</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中的值比较，如果</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maxi</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中的值小，则替换掉</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maxi</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的值，最后保留在</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maxi</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中的值就是</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50</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个数中的最大值。</a:t>
            </a:r>
            <a:endParaRPr kumimoji="0" lang="en-US" altLang="zh-CN" sz="32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397195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算法的作用</a:t>
            </a:r>
          </a:p>
        </p:txBody>
      </p:sp>
      <p:sp>
        <p:nvSpPr>
          <p:cNvPr id="4" name="Text Box 5"/>
          <p:cNvSpPr txBox="1">
            <a:spLocks noChangeArrowheads="1"/>
          </p:cNvSpPr>
          <p:nvPr/>
        </p:nvSpPr>
        <p:spPr bwMode="auto">
          <a:xfrm>
            <a:off x="694315" y="1434117"/>
            <a:ext cx="10932825"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算法设计示例</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从键盘输入</a:t>
            </a:r>
            <a:r>
              <a:rPr kumimoji="0" lang="en-US" altLang="zh-CN"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50</a:t>
            </a: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个数，找出其中的最大值并输出。</a:t>
            </a:r>
            <a:endParaRPr kumimoji="0" lang="en-US" altLang="zh-CN"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设计思路</a:t>
            </a:r>
            <a:r>
              <a:rPr kumimoji="0" lang="en-US" altLang="zh-CN"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1</a:t>
            </a: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对应的程序代码</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endParaRPr kumimoji="0" lang="en-US" altLang="zh-CN" sz="32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endParaRPr>
          </a:p>
        </p:txBody>
      </p:sp>
      <p:pic>
        <p:nvPicPr>
          <p:cNvPr id="5" name="图片 4">
            <a:extLst>
              <a:ext uri="{FF2B5EF4-FFF2-40B4-BE49-F238E27FC236}">
                <a16:creationId xmlns:a16="http://schemas.microsoft.com/office/drawing/2014/main" id="{1F77360C-7480-3AB9-4D28-C157E81A7E8D}"/>
              </a:ext>
            </a:extLst>
          </p:cNvPr>
          <p:cNvPicPr>
            <a:picLocks noChangeAspect="1"/>
          </p:cNvPicPr>
          <p:nvPr/>
        </p:nvPicPr>
        <p:blipFill>
          <a:blip r:embed="rId2"/>
          <a:stretch>
            <a:fillRect/>
          </a:stretch>
        </p:blipFill>
        <p:spPr>
          <a:xfrm>
            <a:off x="6160727" y="850307"/>
            <a:ext cx="4084637" cy="5609420"/>
          </a:xfrm>
          <a:prstGeom prst="rect">
            <a:avLst/>
          </a:prstGeom>
        </p:spPr>
      </p:pic>
    </p:spTree>
    <p:extLst>
      <p:ext uri="{BB962C8B-B14F-4D97-AF65-F5344CB8AC3E}">
        <p14:creationId xmlns:p14="http://schemas.microsoft.com/office/powerpoint/2010/main" val="9105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算法的作用</a:t>
            </a:r>
          </a:p>
        </p:txBody>
      </p:sp>
      <p:sp>
        <p:nvSpPr>
          <p:cNvPr id="4" name="Text Box 5"/>
          <p:cNvSpPr txBox="1">
            <a:spLocks noChangeArrowheads="1"/>
          </p:cNvSpPr>
          <p:nvPr/>
        </p:nvSpPr>
        <p:spPr bwMode="auto">
          <a:xfrm>
            <a:off x="694315" y="1434117"/>
            <a:ext cx="10932825"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算法设计示例</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从键盘输入</a:t>
            </a:r>
            <a:r>
              <a:rPr kumimoji="0" lang="en-US" altLang="zh-CN"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50</a:t>
            </a: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个数，找出其中的最大值并输出。</a:t>
            </a:r>
            <a:endParaRPr kumimoji="0" lang="en-US" altLang="zh-CN"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设计思路</a:t>
            </a:r>
            <a:r>
              <a:rPr kumimoji="0" lang="en-US" altLang="zh-CN"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2</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：假定第</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1</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个数就是最大值，存入</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maxi</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变量；然后第</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2</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个数和</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maxi</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中的值进行比较，如果第</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2</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个数大，则用其替换掉</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maxi</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中的值，否则保持</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maxi</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中的值不变；这样第</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3</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个数，第</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4</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个数，</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，第</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50</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个数，一直比较下去，</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maxi</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中总是保存比较过的数的最大值。</a:t>
            </a:r>
            <a:endParaRPr kumimoji="0" lang="en-US" altLang="zh-CN" sz="32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25347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算法的作用</a:t>
            </a:r>
          </a:p>
        </p:txBody>
      </p:sp>
      <p:sp>
        <p:nvSpPr>
          <p:cNvPr id="4" name="Text Box 5"/>
          <p:cNvSpPr txBox="1">
            <a:spLocks noChangeArrowheads="1"/>
          </p:cNvSpPr>
          <p:nvPr/>
        </p:nvSpPr>
        <p:spPr bwMode="auto">
          <a:xfrm>
            <a:off x="694315" y="1434117"/>
            <a:ext cx="10932825"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算法设计示例</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从键盘输入</a:t>
            </a:r>
            <a:r>
              <a:rPr kumimoji="0" lang="en-US" altLang="zh-CN"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50</a:t>
            </a: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个数，找出其中的最大值并输出。</a:t>
            </a:r>
            <a:endParaRPr kumimoji="0" lang="en-US" altLang="zh-CN"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设计思路</a:t>
            </a:r>
            <a:r>
              <a:rPr kumimoji="0" lang="en-US" altLang="zh-CN"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2</a:t>
            </a: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对应的程序代码</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endParaRPr kumimoji="0" lang="en-US" altLang="zh-CN" sz="32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endParaRPr>
          </a:p>
        </p:txBody>
      </p:sp>
      <p:pic>
        <p:nvPicPr>
          <p:cNvPr id="5" name="图片 4">
            <a:extLst>
              <a:ext uri="{FF2B5EF4-FFF2-40B4-BE49-F238E27FC236}">
                <a16:creationId xmlns:a16="http://schemas.microsoft.com/office/drawing/2014/main" id="{9B0EDC01-A925-C09F-6F91-269CDF61E30E}"/>
              </a:ext>
            </a:extLst>
          </p:cNvPr>
          <p:cNvPicPr>
            <a:picLocks noChangeAspect="1"/>
          </p:cNvPicPr>
          <p:nvPr/>
        </p:nvPicPr>
        <p:blipFill>
          <a:blip r:embed="rId2"/>
          <a:stretch>
            <a:fillRect/>
          </a:stretch>
        </p:blipFill>
        <p:spPr>
          <a:xfrm>
            <a:off x="2377498" y="3263440"/>
            <a:ext cx="6689230" cy="2407687"/>
          </a:xfrm>
          <a:prstGeom prst="rect">
            <a:avLst/>
          </a:prstGeom>
        </p:spPr>
      </p:pic>
    </p:spTree>
    <p:extLst>
      <p:ext uri="{BB962C8B-B14F-4D97-AF65-F5344CB8AC3E}">
        <p14:creationId xmlns:p14="http://schemas.microsoft.com/office/powerpoint/2010/main" val="16252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算法的作用</a:t>
            </a:r>
          </a:p>
        </p:txBody>
      </p:sp>
      <p:sp>
        <p:nvSpPr>
          <p:cNvPr id="4" name="Text Box 5"/>
          <p:cNvSpPr txBox="1">
            <a:spLocks noChangeArrowheads="1"/>
          </p:cNvSpPr>
          <p:nvPr/>
        </p:nvSpPr>
        <p:spPr bwMode="auto">
          <a:xfrm>
            <a:off x="629587" y="1387935"/>
            <a:ext cx="10932825"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432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从找最大值这个简单的例子可以看出，</a:t>
            </a: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好的算法</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对于高效率编写高质量程序是多么的重要。</a:t>
            </a:r>
          </a:p>
          <a:p>
            <a:pPr marL="432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约翰</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麦卡锡设计的</a:t>
            </a:r>
            <a:r>
              <a:rPr kumimoji="0" lang="en-US" altLang="zh-CN"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α-β</a:t>
            </a: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剪枝算法</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在下棋程序中得到广泛应用。如果不采用</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α-β</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剪枝算法，要达到和“深蓝”计算机一样的下棋水平，每步棋需要搜索</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17</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年的时间。</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432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杰弗里</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辛顿等提出的</a:t>
            </a: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训练多层神经网络的算法</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使深度学习取得重大突破，引领了近些年的人工智能发展。</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432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罗纳德</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利维斯特、阿迪</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沙米尔、伦纳德</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阿德勒曼合作发明的</a:t>
            </a: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公匙加密算法</a:t>
            </a:r>
            <a:r>
              <a:rPr kumimoji="0" lang="en-US" altLang="zh-CN"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RSA</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得到广泛应用，保证了网络传输信息的安全。</a:t>
            </a:r>
          </a:p>
        </p:txBody>
      </p:sp>
    </p:spTree>
    <p:extLst>
      <p:ext uri="{BB962C8B-B14F-4D97-AF65-F5344CB8AC3E}">
        <p14:creationId xmlns:p14="http://schemas.microsoft.com/office/powerpoint/2010/main" val="21175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算法的特性</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94316" y="1434117"/>
            <a:ext cx="10865713"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算法的定义</a:t>
            </a: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30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算法就是为解决一个问题而采取的</a:t>
            </a:r>
            <a:r>
              <a:rPr kumimoji="0" lang="zh-CN" altLang="en-US" sz="30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方法和步骤</a:t>
            </a:r>
            <a:r>
              <a:rPr kumimoji="0" lang="zh-CN" altLang="en-US" sz="30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endParaRPr kumimoji="0" lang="en-US" altLang="zh-CN" sz="30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30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程序是依据算法用某种程序设计语言编写的</a:t>
            </a:r>
            <a:r>
              <a:rPr kumimoji="0" lang="zh-CN" altLang="en-US" sz="30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指令或语句序列</a:t>
            </a:r>
            <a:r>
              <a:rPr kumimoji="0" lang="zh-CN" altLang="en-US" sz="30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endParaRPr kumimoji="0" lang="en-US" altLang="zh-CN" sz="30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30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算法是程序设计的依据，程序是算法在计算机中的具体实现。</a:t>
            </a:r>
            <a:endParaRPr kumimoji="0" lang="en-US" altLang="zh-CN"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7" name="图片 6">
            <a:extLst>
              <a:ext uri="{FF2B5EF4-FFF2-40B4-BE49-F238E27FC236}">
                <a16:creationId xmlns:a16="http://schemas.microsoft.com/office/drawing/2014/main" id="{81B601C9-19EC-08D6-99DC-D178C2F0C928}"/>
              </a:ext>
            </a:extLst>
          </p:cNvPr>
          <p:cNvPicPr>
            <a:picLocks noChangeAspect="1"/>
          </p:cNvPicPr>
          <p:nvPr/>
        </p:nvPicPr>
        <p:blipFill>
          <a:blip r:embed="rId2"/>
          <a:stretch>
            <a:fillRect/>
          </a:stretch>
        </p:blipFill>
        <p:spPr>
          <a:xfrm>
            <a:off x="1943965" y="3869748"/>
            <a:ext cx="8754650" cy="2137945"/>
          </a:xfrm>
          <a:prstGeom prst="rect">
            <a:avLst/>
          </a:prstGeom>
        </p:spPr>
      </p:pic>
      <p:pic>
        <p:nvPicPr>
          <p:cNvPr id="8" name="图片 7">
            <a:extLst>
              <a:ext uri="{FF2B5EF4-FFF2-40B4-BE49-F238E27FC236}">
                <a16:creationId xmlns:a16="http://schemas.microsoft.com/office/drawing/2014/main" id="{D490DD0F-C4BA-6F44-6579-4D5941CFF860}"/>
              </a:ext>
            </a:extLst>
          </p:cNvPr>
          <p:cNvPicPr>
            <a:picLocks noChangeAspect="1"/>
          </p:cNvPicPr>
          <p:nvPr/>
        </p:nvPicPr>
        <p:blipFill>
          <a:blip r:embed="rId3"/>
          <a:stretch>
            <a:fillRect/>
          </a:stretch>
        </p:blipFill>
        <p:spPr>
          <a:xfrm>
            <a:off x="6417744" y="116458"/>
            <a:ext cx="5142285" cy="1850887"/>
          </a:xfrm>
          <a:prstGeom prst="rect">
            <a:avLst/>
          </a:prstGeom>
        </p:spPr>
      </p:pic>
    </p:spTree>
    <p:extLst>
      <p:ext uri="{BB962C8B-B14F-4D97-AF65-F5344CB8AC3E}">
        <p14:creationId xmlns:p14="http://schemas.microsoft.com/office/powerpoint/2010/main" val="333505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算法的特性</a:t>
            </a:r>
            <a:endPar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
        <p:nvSpPr>
          <p:cNvPr id="4" name="Text Box 5"/>
          <p:cNvSpPr txBox="1">
            <a:spLocks noChangeArrowheads="1"/>
          </p:cNvSpPr>
          <p:nvPr/>
        </p:nvSpPr>
        <p:spPr bwMode="auto">
          <a:xfrm>
            <a:off x="650774" y="1379688"/>
            <a:ext cx="10924436"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算法的特性</a:t>
            </a:r>
          </a:p>
          <a:p>
            <a:pPr marL="756000" marR="0" lvl="1" indent="-324000" algn="just" defTabSz="914400" rtl="0" eaLnBrk="1" fontAlgn="auto" latinLnBrk="0" hangingPunct="1">
              <a:lnSpc>
                <a:spcPct val="115000"/>
              </a:lnSpc>
              <a:spcBef>
                <a:spcPts val="300"/>
              </a:spcBef>
              <a:spcAft>
                <a:spcPts val="0"/>
              </a:spcAft>
              <a:buClr>
                <a:srgbClr val="ED7D31"/>
              </a:buClr>
              <a:buSzTx/>
              <a:buFont typeface="Wingdings" panose="05000000000000000000" pitchFamily="2" charset="2"/>
              <a:buChar char="Ø"/>
              <a:tabLst/>
              <a:defRPr/>
            </a:pPr>
            <a:r>
              <a:rPr kumimoji="0" lang="zh-CN" altLang="en-US" sz="30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有穷性</a:t>
            </a:r>
            <a:r>
              <a:rPr kumimoji="0" lang="zh-CN" altLang="en-US" sz="30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：一个算法必须总是在执行有限个操作步骤和可以接受的时间内完成其执行过程。</a:t>
            </a:r>
          </a:p>
          <a:p>
            <a:pPr marL="756000" marR="0" lvl="1" indent="-324000" algn="just" defTabSz="914400" rtl="0" eaLnBrk="1" fontAlgn="auto" latinLnBrk="0" hangingPunct="1">
              <a:lnSpc>
                <a:spcPct val="115000"/>
              </a:lnSpc>
              <a:spcBef>
                <a:spcPts val="300"/>
              </a:spcBef>
              <a:spcAft>
                <a:spcPts val="0"/>
              </a:spcAft>
              <a:buClr>
                <a:srgbClr val="ED7D31"/>
              </a:buClr>
              <a:buSzTx/>
              <a:buFont typeface="Wingdings" panose="05000000000000000000" pitchFamily="2" charset="2"/>
              <a:buChar char="Ø"/>
              <a:tabLst/>
              <a:defRPr/>
            </a:pPr>
            <a:r>
              <a:rPr kumimoji="0" lang="zh-CN" altLang="en-US" sz="3000" b="1" i="0" u="none" strike="noStrike" kern="0" cap="none" spc="-30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确定性</a:t>
            </a:r>
            <a:r>
              <a:rPr kumimoji="0" lang="zh-CN" altLang="en-US" sz="3000" b="1" i="0" u="none" strike="noStrike" kern="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：算法中的每一步都必须有明确的含义，不允许存在二义性。</a:t>
            </a:r>
          </a:p>
          <a:p>
            <a:pPr marL="756000" marR="0" lvl="1" indent="-324000" algn="just" defTabSz="914400" rtl="0" eaLnBrk="1" fontAlgn="auto" latinLnBrk="0" hangingPunct="1">
              <a:lnSpc>
                <a:spcPct val="115000"/>
              </a:lnSpc>
              <a:spcBef>
                <a:spcPts val="300"/>
              </a:spcBef>
              <a:spcAft>
                <a:spcPts val="0"/>
              </a:spcAft>
              <a:buClr>
                <a:srgbClr val="ED7D31"/>
              </a:buClr>
              <a:buSzTx/>
              <a:buFont typeface="Wingdings" panose="05000000000000000000" pitchFamily="2" charset="2"/>
              <a:buChar char="Ø"/>
              <a:tabLst/>
              <a:defRPr/>
            </a:pPr>
            <a:r>
              <a:rPr kumimoji="0" lang="zh-CN" altLang="en-US" sz="30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可行性</a:t>
            </a:r>
            <a:r>
              <a:rPr kumimoji="0" lang="zh-CN" altLang="en-US" sz="30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：算法中描述的每一步操作都应该能有效地执行，并最终得到确定的结果。</a:t>
            </a:r>
          </a:p>
          <a:p>
            <a:pPr marL="756000" marR="0" lvl="1" indent="-324000" algn="just" defTabSz="914400" rtl="0" eaLnBrk="1" fontAlgn="auto" latinLnBrk="0" hangingPunct="1">
              <a:lnSpc>
                <a:spcPct val="115000"/>
              </a:lnSpc>
              <a:spcBef>
                <a:spcPts val="300"/>
              </a:spcBef>
              <a:spcAft>
                <a:spcPts val="0"/>
              </a:spcAft>
              <a:buClr>
                <a:srgbClr val="ED7D31"/>
              </a:buClr>
              <a:buSzTx/>
              <a:buFont typeface="Wingdings" panose="05000000000000000000" pitchFamily="2" charset="2"/>
              <a:buChar char="Ø"/>
              <a:tabLst/>
              <a:defRPr/>
            </a:pPr>
            <a:r>
              <a:rPr kumimoji="0" lang="zh-CN" altLang="en-US" sz="30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输入及输出</a:t>
            </a:r>
            <a:r>
              <a:rPr kumimoji="0" lang="zh-CN" altLang="en-US" sz="30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：一个算法应该有零个或多个输入数据，有一个或多个输出数据。</a:t>
            </a:r>
          </a:p>
        </p:txBody>
      </p:sp>
    </p:spTree>
    <p:extLst>
      <p:ext uri="{BB962C8B-B14F-4D97-AF65-F5344CB8AC3E}">
        <p14:creationId xmlns:p14="http://schemas.microsoft.com/office/powerpoint/2010/main" val="13313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算法的评价标准</a:t>
            </a:r>
            <a:endParaRPr lang="zh-CN" altLang="en-US" sz="40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67338" y="1360226"/>
            <a:ext cx="10857324"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算法的正确性</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算法的正确性是指算法能够</a:t>
            </a: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正确地求解所要解决的问题</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目前一般</a:t>
            </a: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采用测试的方法</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保证算法的正确性：基于算法编写程序，然后对程序进行测试。</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针对所要解决的问题，选定一些</a:t>
            </a:r>
            <a:r>
              <a:rPr kumimoji="0" lang="zh-CN" altLang="en-US" sz="2800" b="1" i="0" u="none" strike="noStrike" kern="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Courier New"/>
                <a:sym typeface="Helvetica Light"/>
              </a:rPr>
              <a:t>有代表性的输入数据</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，经程序执行后，查看输出结果是否和预期结果一致，如果不一致，则说明程序中存在错误，应予以查找并改正。</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经过严格、规范的测试和程序修改，不再发现新的错误，程序就可以交付使用，在使用过程中仍有可能发现错误，再继续修改，这时的修改称为程序维护。</a:t>
            </a:r>
          </a:p>
        </p:txBody>
      </p:sp>
    </p:spTree>
    <p:extLst>
      <p:ext uri="{BB962C8B-B14F-4D97-AF65-F5344CB8AC3E}">
        <p14:creationId xmlns:p14="http://schemas.microsoft.com/office/powerpoint/2010/main" val="21167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15EDCE1-F707-C13E-4F0A-95310ADB4AE4}"/>
              </a:ext>
            </a:extLst>
          </p:cNvPr>
          <p:cNvSpPr txBox="1">
            <a:spLocks/>
          </p:cNvSpPr>
          <p:nvPr/>
        </p:nvSpPr>
        <p:spPr>
          <a:xfrm>
            <a:off x="4962201" y="964167"/>
            <a:ext cx="3030539" cy="3452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0"/>
              </a:spcBef>
            </a:pPr>
            <a:r>
              <a:rPr lang="zh-CN" altLang="en-US" sz="2400" b="1" dirty="0">
                <a:solidFill>
                  <a:srgbClr val="002060"/>
                </a:solidFill>
                <a:latin typeface="微软雅黑 Light" panose="020B0502040204020203" pitchFamily="34" charset="-122"/>
                <a:ea typeface="微软雅黑 Light" panose="020B0502040204020203" pitchFamily="34" charset="-122"/>
              </a:rPr>
              <a:t>本章内容引入</a:t>
            </a:r>
          </a:p>
        </p:txBody>
      </p:sp>
      <p:sp>
        <p:nvSpPr>
          <p:cNvPr id="6" name="Rectangle 3">
            <a:extLst>
              <a:ext uri="{FF2B5EF4-FFF2-40B4-BE49-F238E27FC236}">
                <a16:creationId xmlns:a16="http://schemas.microsoft.com/office/drawing/2014/main" id="{54331C7E-7DF3-A34D-5B8B-018AB42040A9}"/>
              </a:ext>
            </a:extLst>
          </p:cNvPr>
          <p:cNvSpPr>
            <a:spLocks noChangeArrowheads="1"/>
          </p:cNvSpPr>
          <p:nvPr/>
        </p:nvSpPr>
        <p:spPr bwMode="auto">
          <a:xfrm>
            <a:off x="176271" y="1852973"/>
            <a:ext cx="12015729" cy="12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我们已经了解了</a:t>
            </a:r>
            <a:r>
              <a:rPr kumimoji="0" lang="zh-CN"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计算机的硬件</a:t>
            </a:r>
            <a:r>
              <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，它如同一个功能强大的“</a:t>
            </a:r>
            <a:r>
              <a:rPr kumimoji="0" lang="zh-CN"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身体</a:t>
            </a:r>
            <a:r>
              <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”。但要让这个“身体”聪明地工作，比如快速算出从万千路径中找出最优</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路径</a:t>
            </a:r>
            <a:r>
              <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，就需要为它注入“</a:t>
            </a:r>
            <a:r>
              <a:rPr kumimoji="0" lang="zh-CN"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灵魂</a:t>
            </a:r>
            <a:r>
              <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”——这就是</a:t>
            </a:r>
            <a:r>
              <a:rPr kumimoji="0" lang="zh-CN"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程序与算法</a:t>
            </a:r>
            <a:r>
              <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接下来，我们就学习如何设计这些清晰的步骤（算法），并用编程语言表达出来（程序），去指挥硬件解决问题</a:t>
            </a:r>
            <a:r>
              <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87C0F8EC-AEA4-1020-A7AE-F38499EBEC3A}"/>
              </a:ext>
            </a:extLst>
          </p:cNvPr>
          <p:cNvPicPr>
            <a:picLocks noChangeAspect="1"/>
          </p:cNvPicPr>
          <p:nvPr/>
        </p:nvPicPr>
        <p:blipFill>
          <a:blip r:embed="rId2"/>
          <a:stretch>
            <a:fillRect/>
          </a:stretch>
        </p:blipFill>
        <p:spPr>
          <a:xfrm>
            <a:off x="495760" y="3544870"/>
            <a:ext cx="6764357" cy="3064318"/>
          </a:xfrm>
          <a:prstGeom prst="rect">
            <a:avLst/>
          </a:prstGeom>
        </p:spPr>
      </p:pic>
      <p:sp>
        <p:nvSpPr>
          <p:cNvPr id="4" name="文本框 3">
            <a:extLst>
              <a:ext uri="{FF2B5EF4-FFF2-40B4-BE49-F238E27FC236}">
                <a16:creationId xmlns:a16="http://schemas.microsoft.com/office/drawing/2014/main" id="{C1CDADE2-FFF3-1683-F617-1BB6CAEB5066}"/>
              </a:ext>
            </a:extLst>
          </p:cNvPr>
          <p:cNvSpPr txBox="1"/>
          <p:nvPr/>
        </p:nvSpPr>
        <p:spPr>
          <a:xfrm>
            <a:off x="8647322" y="4707697"/>
            <a:ext cx="2534798" cy="830997"/>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rPr>
              <a:t>如何计算</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到</a:t>
            </a:r>
            <a:r>
              <a:rPr lang="en-US" altLang="zh-CN" sz="2400" dirty="0">
                <a:latin typeface="微软雅黑" panose="020B0503020204020204" pitchFamily="34" charset="-122"/>
                <a:ea typeface="微软雅黑" panose="020B0503020204020204" pitchFamily="34" charset="-122"/>
              </a:rPr>
              <a:t>100</a:t>
            </a:r>
            <a:r>
              <a:rPr lang="zh-CN" altLang="en-US" sz="2400" dirty="0">
                <a:latin typeface="微软雅黑" panose="020B0503020204020204" pitchFamily="34" charset="-122"/>
                <a:ea typeface="微软雅黑" panose="020B0503020204020204" pitchFamily="34" charset="-122"/>
              </a:rPr>
              <a:t>的和？</a:t>
            </a:r>
          </a:p>
        </p:txBody>
      </p:sp>
    </p:spTree>
    <p:extLst>
      <p:ext uri="{BB962C8B-B14F-4D97-AF65-F5344CB8AC3E}">
        <p14:creationId xmlns:p14="http://schemas.microsoft.com/office/powerpoint/2010/main" val="34046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算法的评价标准</a:t>
            </a:r>
            <a:endPar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
        <p:nvSpPr>
          <p:cNvPr id="4" name="Text Box 5"/>
          <p:cNvSpPr txBox="1">
            <a:spLocks noChangeArrowheads="1"/>
          </p:cNvSpPr>
          <p:nvPr/>
        </p:nvSpPr>
        <p:spPr bwMode="auto">
          <a:xfrm>
            <a:off x="667338" y="1360225"/>
            <a:ext cx="10857324" cy="481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算法（程序）测试示例</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从键盘输入某门课程的若干个考试成绩，以输入</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-1</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作为结束。分别统计输入的成绩中不及格和优秀（大于等于</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90</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分）人数并输出。</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测试（执行）此程序时，如果根据屏幕提示依次输入</a:t>
            </a:r>
            <a:r>
              <a:rPr kumimoji="0" lang="en-US" altLang="zh-CN"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46 78 96 32 81 -1</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，则程序执行结果是正确的，如果据此就认定程序正确，是不合适的。</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程序执行时如果依次输入</a:t>
            </a:r>
            <a:r>
              <a:rPr kumimoji="0" lang="en-US" altLang="zh-CN"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72 60 62 51 91 90 39 86 -1</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，则输出的不及格人数和优秀人数分别为</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3</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和</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1</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，与预期结果不符，即程序输出结果是错误的。表明程序中有错。</a:t>
            </a:r>
          </a:p>
        </p:txBody>
      </p:sp>
      <p:pic>
        <p:nvPicPr>
          <p:cNvPr id="6" name="图片 5">
            <a:extLst>
              <a:ext uri="{FF2B5EF4-FFF2-40B4-BE49-F238E27FC236}">
                <a16:creationId xmlns:a16="http://schemas.microsoft.com/office/drawing/2014/main" id="{F74F159D-083B-BC4D-B255-DE1EC18739FD}"/>
              </a:ext>
            </a:extLst>
          </p:cNvPr>
          <p:cNvPicPr>
            <a:picLocks noChangeAspect="1"/>
          </p:cNvPicPr>
          <p:nvPr/>
        </p:nvPicPr>
        <p:blipFill>
          <a:blip r:embed="rId2"/>
          <a:stretch>
            <a:fillRect/>
          </a:stretch>
        </p:blipFill>
        <p:spPr>
          <a:xfrm>
            <a:off x="5413365" y="0"/>
            <a:ext cx="6296025" cy="2891506"/>
          </a:xfrm>
          <a:prstGeom prst="rect">
            <a:avLst/>
          </a:prstGeom>
        </p:spPr>
      </p:pic>
    </p:spTree>
    <p:extLst>
      <p:ext uri="{BB962C8B-B14F-4D97-AF65-F5344CB8AC3E}">
        <p14:creationId xmlns:p14="http://schemas.microsoft.com/office/powerpoint/2010/main" val="111333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算法的评价标准</a:t>
            </a:r>
            <a:endPar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
        <p:nvSpPr>
          <p:cNvPr id="4" name="Text Box 5"/>
          <p:cNvSpPr txBox="1">
            <a:spLocks noChangeArrowheads="1"/>
          </p:cNvSpPr>
          <p:nvPr/>
        </p:nvSpPr>
        <p:spPr bwMode="auto">
          <a:xfrm>
            <a:off x="667338" y="1360226"/>
            <a:ext cx="10857324"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算法的时间复杂度</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算法的时间复杂度是指依据算法编写出程序后，</a:t>
            </a: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在计算机上运行时所耗费的时间度量。</a:t>
            </a:r>
            <a:endParaRPr kumimoji="0" lang="en-US" altLang="zh-CN"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通常，把整个程序中语句的重复执行次数之和作为该程序的时间复杂度，记为</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T(n)</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，其中</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n</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为问题的规模。</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算法的时间复杂度</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T(n)</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实际上是表示当问题的规模</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n</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充分大时，该程序运行时间的一个数量级，用</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O</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表示。</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比较两个算法的时间复杂度时，是比较两个算法相对于问题规模</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n</a:t>
            </a: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所耗费时间的数量级</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p>
        </p:txBody>
      </p:sp>
    </p:spTree>
    <p:extLst>
      <p:ext uri="{BB962C8B-B14F-4D97-AF65-F5344CB8AC3E}">
        <p14:creationId xmlns:p14="http://schemas.microsoft.com/office/powerpoint/2010/main" val="369004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算法的评价标准</a:t>
            </a:r>
            <a:endPar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
        <p:nvSpPr>
          <p:cNvPr id="4" name="Text Box 5"/>
          <p:cNvSpPr txBox="1">
            <a:spLocks noChangeArrowheads="1"/>
          </p:cNvSpPr>
          <p:nvPr/>
        </p:nvSpPr>
        <p:spPr bwMode="auto">
          <a:xfrm>
            <a:off x="667338" y="1360226"/>
            <a:ext cx="10857324"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时间复杂度示例</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在线性表中查找特定数据。主要评价指标：平均查找次数。</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顺序查找算法：</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平均查找次数为</a:t>
            </a:r>
            <a:r>
              <a:rPr kumimoji="0" lang="en-US" altLang="zh-CN"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n/2</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，算法的时间复杂度为</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O(n)</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n</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与</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n/2</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是同一个数量级。</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endParaRPr kumimoji="0" lang="en-US" altLang="zh-CN" sz="2800" b="1" i="0" u="none" strike="noStrike" kern="0" cap="none" spc="0" normalizeH="0" baseline="0" noProof="0" dirty="0">
              <a:ln>
                <a:noFill/>
              </a:ln>
              <a:solidFill>
                <a:srgbClr val="002060"/>
              </a:solidFill>
              <a:effectLst/>
              <a:uLnTx/>
              <a:uFillTx/>
              <a:latin typeface="Courier New"/>
              <a:ea typeface="微软雅黑"/>
              <a:cs typeface="Courier New"/>
              <a:sym typeface="Helvetica Light"/>
            </a:endParaRPr>
          </a:p>
        </p:txBody>
      </p:sp>
      <p:pic>
        <p:nvPicPr>
          <p:cNvPr id="3" name="图片 2">
            <a:extLst>
              <a:ext uri="{FF2B5EF4-FFF2-40B4-BE49-F238E27FC236}">
                <a16:creationId xmlns:a16="http://schemas.microsoft.com/office/drawing/2014/main" id="{5BE9BCCA-555A-97EC-6377-5223206610FF}"/>
              </a:ext>
            </a:extLst>
          </p:cNvPr>
          <p:cNvPicPr>
            <a:picLocks noChangeAspect="1"/>
          </p:cNvPicPr>
          <p:nvPr/>
        </p:nvPicPr>
        <p:blipFill>
          <a:blip r:embed="rId2"/>
          <a:stretch>
            <a:fillRect/>
          </a:stretch>
        </p:blipFill>
        <p:spPr>
          <a:xfrm>
            <a:off x="2346613" y="3548560"/>
            <a:ext cx="6667500" cy="2771775"/>
          </a:xfrm>
          <a:prstGeom prst="rect">
            <a:avLst/>
          </a:prstGeom>
        </p:spPr>
      </p:pic>
    </p:spTree>
    <p:extLst>
      <p:ext uri="{BB962C8B-B14F-4D97-AF65-F5344CB8AC3E}">
        <p14:creationId xmlns:p14="http://schemas.microsoft.com/office/powerpoint/2010/main" val="52371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算法的评价标准</a:t>
            </a:r>
            <a:endPar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
        <p:nvSpPr>
          <p:cNvPr id="4" name="Text Box 5"/>
          <p:cNvSpPr txBox="1">
            <a:spLocks noChangeArrowheads="1"/>
          </p:cNvSpPr>
          <p:nvPr/>
        </p:nvSpPr>
        <p:spPr bwMode="auto">
          <a:xfrm>
            <a:off x="667337" y="1360226"/>
            <a:ext cx="11145971"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时间复杂度示例</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在线性表中查找特定数据。主要评价指标：平均查找次数。</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折半查找算法</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具体描述：待查数据与当前查找区间中间值进行比较：</a:t>
            </a:r>
          </a:p>
          <a:p>
            <a:pPr marL="1156050" marR="0" lvl="2"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6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如果待查数据等于中间值，则找到待查数据，算法结束；</a:t>
            </a:r>
            <a:endParaRPr kumimoji="0" lang="en-US" altLang="zh-CN" sz="26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1156050" marR="0" lvl="2"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如果待查数据小于中间值，则下一步在当前区间的前半段去查找；</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1156050" marR="0" lvl="2"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如果待查数据大于中间值，则下一步在当前区间的后半段去查找。</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折半查找算法的简单描述：待查数据不断和当前查找区间的中间值进行比较，</a:t>
            </a: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每比较一次，查找区间就减一半</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，直至找到待查数据或确认在线性表中不存在待查数据。</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endParaRPr kumimoji="0" lang="zh-CN" altLang="en-US" sz="2800" b="1" i="0" u="none" strike="noStrike" kern="0" cap="none" spc="0" normalizeH="0" baseline="0" noProof="0" dirty="0">
              <a:ln>
                <a:noFill/>
              </a:ln>
              <a:solidFill>
                <a:srgbClr val="002060"/>
              </a:solidFill>
              <a:effectLst/>
              <a:uLnTx/>
              <a:uFillTx/>
              <a:latin typeface="Courier New"/>
              <a:ea typeface="微软雅黑"/>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endParaRPr kumimoji="0" lang="en-US" altLang="zh-CN" sz="2800" b="1" i="0" u="none" strike="noStrike" kern="0" cap="none" spc="0" normalizeH="0" baseline="0" noProof="0" dirty="0">
              <a:ln>
                <a:noFill/>
              </a:ln>
              <a:solidFill>
                <a:srgbClr val="002060"/>
              </a:solidFill>
              <a:effectLst/>
              <a:uLnTx/>
              <a:uFillTx/>
              <a:latin typeface="Courier New"/>
              <a:ea typeface="微软雅黑"/>
              <a:cs typeface="Courier New"/>
              <a:sym typeface="Helvetica Light"/>
            </a:endParaRPr>
          </a:p>
        </p:txBody>
      </p:sp>
    </p:spTree>
    <p:extLst>
      <p:ext uri="{BB962C8B-B14F-4D97-AF65-F5344CB8AC3E}">
        <p14:creationId xmlns:p14="http://schemas.microsoft.com/office/powerpoint/2010/main" val="393241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算法的评价标准</a:t>
            </a:r>
            <a:endPar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
        <p:nvSpPr>
          <p:cNvPr id="4" name="Text Box 5"/>
          <p:cNvSpPr txBox="1">
            <a:spLocks noChangeArrowheads="1"/>
          </p:cNvSpPr>
          <p:nvPr/>
        </p:nvSpPr>
        <p:spPr bwMode="auto">
          <a:xfrm>
            <a:off x="667337" y="1360226"/>
            <a:ext cx="11145971"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时间复杂度示例</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从线性表</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[12,16,20,28,36,58,62,98,125,166,289]</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中查找是否有</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20</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这个数据的查找过程：</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endParaRPr kumimoji="0" lang="en-US" altLang="zh-CN" sz="2800" b="1" i="0" u="none" strike="noStrike" kern="0" cap="none" spc="0" normalizeH="0" baseline="0" noProof="0" dirty="0">
              <a:ln>
                <a:noFill/>
              </a:ln>
              <a:solidFill>
                <a:srgbClr val="002060"/>
              </a:solidFill>
              <a:effectLst/>
              <a:uLnTx/>
              <a:uFillTx/>
              <a:latin typeface="Courier New"/>
              <a:ea typeface="微软雅黑"/>
              <a:cs typeface="Courier New"/>
              <a:sym typeface="Helvetica Light"/>
            </a:endParaRPr>
          </a:p>
        </p:txBody>
      </p:sp>
      <p:pic>
        <p:nvPicPr>
          <p:cNvPr id="7" name="图片 6">
            <a:extLst>
              <a:ext uri="{FF2B5EF4-FFF2-40B4-BE49-F238E27FC236}">
                <a16:creationId xmlns:a16="http://schemas.microsoft.com/office/drawing/2014/main" id="{455FBF6F-E58A-ACFF-8922-3D9CE2C6296F}"/>
              </a:ext>
            </a:extLst>
          </p:cNvPr>
          <p:cNvPicPr>
            <a:picLocks noChangeAspect="1"/>
          </p:cNvPicPr>
          <p:nvPr/>
        </p:nvPicPr>
        <p:blipFill>
          <a:blip r:embed="rId2"/>
          <a:stretch>
            <a:fillRect/>
          </a:stretch>
        </p:blipFill>
        <p:spPr>
          <a:xfrm>
            <a:off x="1347066" y="3126942"/>
            <a:ext cx="9239250" cy="1343025"/>
          </a:xfrm>
          <a:prstGeom prst="rect">
            <a:avLst/>
          </a:prstGeom>
        </p:spPr>
      </p:pic>
      <p:pic>
        <p:nvPicPr>
          <p:cNvPr id="9" name="图片 8">
            <a:extLst>
              <a:ext uri="{FF2B5EF4-FFF2-40B4-BE49-F238E27FC236}">
                <a16:creationId xmlns:a16="http://schemas.microsoft.com/office/drawing/2014/main" id="{C03AA238-3397-EC6E-C1F7-8F98E86EA291}"/>
              </a:ext>
            </a:extLst>
          </p:cNvPr>
          <p:cNvPicPr>
            <a:picLocks noChangeAspect="1"/>
          </p:cNvPicPr>
          <p:nvPr/>
        </p:nvPicPr>
        <p:blipFill>
          <a:blip r:embed="rId3"/>
          <a:stretch>
            <a:fillRect/>
          </a:stretch>
        </p:blipFill>
        <p:spPr>
          <a:xfrm>
            <a:off x="3313978" y="4704745"/>
            <a:ext cx="5305425" cy="1438275"/>
          </a:xfrm>
          <a:prstGeom prst="rect">
            <a:avLst/>
          </a:prstGeom>
        </p:spPr>
      </p:pic>
    </p:spTree>
    <p:extLst>
      <p:ext uri="{BB962C8B-B14F-4D97-AF65-F5344CB8AC3E}">
        <p14:creationId xmlns:p14="http://schemas.microsoft.com/office/powerpoint/2010/main" val="315221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算法的评价标准</a:t>
            </a:r>
            <a:endPar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
        <p:nvSpPr>
          <p:cNvPr id="4" name="Text Box 5"/>
          <p:cNvSpPr txBox="1">
            <a:spLocks noChangeArrowheads="1"/>
          </p:cNvSpPr>
          <p:nvPr/>
        </p:nvSpPr>
        <p:spPr bwMode="auto">
          <a:xfrm>
            <a:off x="667337" y="1360226"/>
            <a:ext cx="11145971"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时间复杂度示例</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折半查找程序代码</a:t>
            </a:r>
            <a:endPar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p:txBody>
      </p:sp>
      <p:pic>
        <p:nvPicPr>
          <p:cNvPr id="3" name="图片 2">
            <a:extLst>
              <a:ext uri="{FF2B5EF4-FFF2-40B4-BE49-F238E27FC236}">
                <a16:creationId xmlns:a16="http://schemas.microsoft.com/office/drawing/2014/main" id="{26B40D9C-3A3A-47F4-10D2-97095359E461}"/>
              </a:ext>
            </a:extLst>
          </p:cNvPr>
          <p:cNvPicPr>
            <a:picLocks noChangeAspect="1"/>
          </p:cNvPicPr>
          <p:nvPr/>
        </p:nvPicPr>
        <p:blipFill>
          <a:blip r:embed="rId2"/>
          <a:stretch>
            <a:fillRect/>
          </a:stretch>
        </p:blipFill>
        <p:spPr>
          <a:xfrm>
            <a:off x="4479059" y="1290140"/>
            <a:ext cx="7639050" cy="4861149"/>
          </a:xfrm>
          <a:prstGeom prst="rect">
            <a:avLst/>
          </a:prstGeom>
        </p:spPr>
      </p:pic>
    </p:spTree>
    <p:extLst>
      <p:ext uri="{BB962C8B-B14F-4D97-AF65-F5344CB8AC3E}">
        <p14:creationId xmlns:p14="http://schemas.microsoft.com/office/powerpoint/2010/main" val="3709040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算法的评价标准</a:t>
            </a:r>
            <a:endPar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
        <p:nvSpPr>
          <p:cNvPr id="4" name="Text Box 5"/>
          <p:cNvSpPr txBox="1">
            <a:spLocks noChangeArrowheads="1"/>
          </p:cNvSpPr>
          <p:nvPr/>
        </p:nvSpPr>
        <p:spPr bwMode="auto">
          <a:xfrm>
            <a:off x="667337" y="1360226"/>
            <a:ext cx="11145971"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时间复杂度示例</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折半查找算法的平均查找次数为</a:t>
            </a:r>
            <a:r>
              <a:rPr kumimoji="0" lang="en-US" altLang="zh-CN" sz="2800" b="1" i="0" u="none" strike="noStrike" kern="0" cap="none" spc="-10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log</a:t>
            </a:r>
            <a:r>
              <a:rPr kumimoji="0" lang="en-US" altLang="zh-CN" sz="2800" b="1" i="0" u="none" strike="noStrike" kern="0" cap="none" spc="-100" normalizeH="0" baseline="-2500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2</a:t>
            </a:r>
            <a:r>
              <a:rPr kumimoji="0" lang="en-US" altLang="zh-CN" sz="2800" b="1" i="0" u="none" strike="noStrike" kern="0" cap="none" spc="-10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n</a:t>
            </a:r>
            <a:r>
              <a:rPr kumimoji="0" lang="zh-CN" altLang="en-US"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，其时间复杂度为</a:t>
            </a:r>
            <a:r>
              <a:rPr kumimoji="0" lang="en-US" altLang="zh-CN"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O(log</a:t>
            </a:r>
            <a:r>
              <a:rPr kumimoji="0" lang="en-US" altLang="zh-CN" sz="2800" b="1" i="0" u="none" strike="noStrike" kern="0" cap="none" spc="-100" normalizeH="0" baseline="-2500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2</a:t>
            </a:r>
            <a:r>
              <a:rPr kumimoji="0" lang="en-US" altLang="zh-CN"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n)</a:t>
            </a:r>
            <a:r>
              <a:rPr kumimoji="0" lang="zh-CN" altLang="en-US"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a:t>
            </a:r>
            <a:endParaRPr kumimoji="0" lang="en-US" altLang="zh-CN"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在</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n</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值较大时，折半查找比顺序查找要快得多，</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n</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值越大，优势越明显。例如，如果</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n=100000</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，则顺序查找的平均查找次数为</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50000</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，而折半查找的平均查找次数为</a:t>
            </a:r>
            <a:r>
              <a:rPr kumimoji="0" lang="en-US" altLang="zh-CN"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17</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次。</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说明</a:t>
            </a:r>
            <a:r>
              <a:rPr kumimoji="0" lang="zh-CN" altLang="en-US" sz="28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：用顺序查找算法查找时不要求线性表中的数据必须是有序的，而折半查找算法则要求线性表中的数据必须是有序的。如果线性表中的原始数据无序，需要先排序再查找。</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endParaRPr kumimoji="0" lang="en-US" altLang="zh-CN" sz="2800" b="1" i="0" u="none" strike="noStrike" kern="0" cap="none" spc="0" normalizeH="0" baseline="0" noProof="0" dirty="0">
              <a:ln>
                <a:noFill/>
              </a:ln>
              <a:solidFill>
                <a:srgbClr val="002060"/>
              </a:solidFill>
              <a:effectLst/>
              <a:uLnTx/>
              <a:uFillTx/>
              <a:latin typeface="Courier New"/>
              <a:ea typeface="微软雅黑"/>
              <a:cs typeface="Courier New"/>
              <a:sym typeface="Helvetica Light"/>
            </a:endParaRPr>
          </a:p>
        </p:txBody>
      </p:sp>
    </p:spTree>
    <p:extLst>
      <p:ext uri="{BB962C8B-B14F-4D97-AF65-F5344CB8AC3E}">
        <p14:creationId xmlns:p14="http://schemas.microsoft.com/office/powerpoint/2010/main" val="160103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6773306"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算法设计</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算法的评价标准</a:t>
            </a:r>
            <a:endPar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
        <p:nvSpPr>
          <p:cNvPr id="4" name="Text Box 5"/>
          <p:cNvSpPr txBox="1">
            <a:spLocks noChangeArrowheads="1"/>
          </p:cNvSpPr>
          <p:nvPr/>
        </p:nvSpPr>
        <p:spPr bwMode="auto">
          <a:xfrm>
            <a:off x="667337" y="1360226"/>
            <a:ext cx="11145971" cy="457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空间复杂度</a:t>
            </a:r>
          </a:p>
          <a:p>
            <a:pPr marL="756000" marR="0" lvl="1" indent="-324000" algn="just"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算法的空间复杂度是指依据算法编写出程序后，</a:t>
            </a:r>
            <a:r>
              <a:rPr kumimoji="0" lang="zh-CN" altLang="en-US" sz="2800" b="1" i="0" u="none" strike="noStrike" kern="0" cap="none" spc="-10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在计算机上运行时所需内存空间大小的度量</a:t>
            </a:r>
            <a:r>
              <a:rPr kumimoji="0" lang="zh-CN" altLang="en-US"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，也是和问题规模</a:t>
            </a:r>
            <a:r>
              <a:rPr kumimoji="0" lang="en-US" altLang="zh-CN"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n</a:t>
            </a:r>
            <a:r>
              <a:rPr kumimoji="0" lang="zh-CN" altLang="en-US"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有关的度量。</a:t>
            </a:r>
            <a:endParaRPr kumimoji="0" lang="en-US" altLang="zh-CN"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endParaRPr>
          </a:p>
          <a:p>
            <a:pPr marL="360000" marR="0" lvl="0" indent="-432000" algn="l"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zh-CN" altLang="en-US" sz="3200" b="1" i="0" u="none" strike="noStrike" kern="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算法可理解性</a:t>
            </a:r>
          </a:p>
          <a:p>
            <a:pPr marL="756000" marR="0" lvl="1" indent="-324000" algn="just" defTabSz="914400" rtl="0" eaLnBrk="1" fontAlgn="auto" latinLnBrk="0" hangingPunct="1">
              <a:lnSpc>
                <a:spcPct val="114000"/>
              </a:lnSpc>
              <a:spcBef>
                <a:spcPts val="0"/>
              </a:spcBef>
              <a:spcAft>
                <a:spcPts val="0"/>
              </a:spcAft>
              <a:buClr>
                <a:srgbClr val="ED7D31"/>
              </a:buClr>
              <a:buSzTx/>
              <a:buFont typeface="Wingdings" panose="05000000000000000000" pitchFamily="2" charset="2"/>
              <a:buChar char="Ø"/>
              <a:tabLst/>
              <a:defRPr/>
            </a:pPr>
            <a:r>
              <a:rPr kumimoji="0" lang="zh-CN" altLang="en-US" sz="2800" b="1" i="0" u="none" strike="noStrike" kern="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Courier New"/>
                <a:sym typeface="Helvetica Light"/>
              </a:rPr>
              <a:t>算法主要是为了人们的阅读与交流，可理解性好的算法有利于人们的正确理解，有利于程序员据此编写出正确的、易于理解的程序。可理解性好的算法主要体现在</a:t>
            </a:r>
            <a:r>
              <a:rPr kumimoji="0" lang="zh-CN" altLang="en-US" sz="2800" b="1" i="0" u="none" strike="noStrike" kern="0" cap="none" spc="-10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rPr>
              <a:t>思路清晰、逻辑严谨、描述简洁。</a:t>
            </a:r>
            <a:endParaRPr kumimoji="0" lang="en-US" altLang="zh-CN" sz="2800" b="1" i="0" u="none" strike="noStrike" kern="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Courier New"/>
              <a:sym typeface="Helvetica Light"/>
            </a:endParaRPr>
          </a:p>
        </p:txBody>
      </p:sp>
    </p:spTree>
    <p:extLst>
      <p:ext uri="{BB962C8B-B14F-4D97-AF65-F5344CB8AC3E}">
        <p14:creationId xmlns:p14="http://schemas.microsoft.com/office/powerpoint/2010/main" val="9228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56A54-FD38-D411-5433-DC147A1F13D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3392C4E-C58C-3991-0FF6-497D72B508F6}"/>
              </a:ext>
            </a:extLst>
          </p:cNvPr>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计算机软件</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a:extLst>
              <a:ext uri="{FF2B5EF4-FFF2-40B4-BE49-F238E27FC236}">
                <a16:creationId xmlns:a16="http://schemas.microsoft.com/office/drawing/2014/main" id="{51074DC9-93DB-0A40-8DC7-78F6C8521AC7}"/>
              </a:ext>
            </a:extLst>
          </p:cNvPr>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F8AB243E-43AD-6161-5AF0-C0F18E699AC8}"/>
              </a:ext>
            </a:extLst>
          </p:cNvPr>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软件</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；系统软件；应用软件</a:t>
            </a:r>
          </a:p>
        </p:txBody>
      </p:sp>
      <p:sp>
        <p:nvSpPr>
          <p:cNvPr id="8" name="标题 1">
            <a:extLst>
              <a:ext uri="{FF2B5EF4-FFF2-40B4-BE49-F238E27FC236}">
                <a16:creationId xmlns:a16="http://schemas.microsoft.com/office/drawing/2014/main" id="{032EBAE7-C1B3-8194-1D06-F0D7265E7A4B}"/>
              </a:ext>
            </a:extLst>
          </p:cNvPr>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a:t>
            </a:r>
            <a:r>
              <a:rPr lang="en-US" altLang="zh-CN" sz="5400" b="1" spc="800" dirty="0">
                <a:solidFill>
                  <a:srgbClr val="FF0000"/>
                </a:solidFill>
                <a:latin typeface="微软雅黑" panose="020B0503020204020204" pitchFamily="34" charset="-122"/>
                <a:ea typeface="微软雅黑" panose="020B0503020204020204" pitchFamily="34" charset="-122"/>
              </a:rPr>
              <a:t>3</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FF2A7C1C-9C0D-933D-07D2-B842713F8F5F}"/>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6E4E2A33-333C-7576-53FF-86D033DFAF05}"/>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0C20B95D-31E3-D2C2-96F0-93A1D4FB584B}"/>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3679277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计算机软件</a:t>
            </a:r>
            <a:r>
              <a:rPr lang="en-US" altLang="zh-CN" sz="3600" b="1" spc="300"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cs typeface="+mj-cs"/>
              </a:rPr>
              <a:t>概念</a:t>
            </a:r>
            <a:endParaRPr lang="zh-CN" altLang="en-US" sz="36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27352" y="1353652"/>
            <a:ext cx="10652366" cy="496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08000"/>
              </a:lnSpc>
              <a:spcBef>
                <a:spcPts val="300"/>
              </a:spcBef>
              <a:spcAft>
                <a:spcPts val="0"/>
              </a:spcAft>
              <a:buClr>
                <a:srgbClr val="A04DA3"/>
              </a:buClr>
              <a:buSzTx/>
              <a:buFont typeface="Wingdings" panose="05000000000000000000" pitchFamily="2" charset="2"/>
              <a:buChar char="Ø"/>
              <a:tabLst/>
              <a:defRPr/>
            </a:pPr>
            <a:r>
              <a:rPr kumimoji="0" lang="zh-CN" altLang="en-US" sz="3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计算机软件</a:t>
            </a:r>
            <a:r>
              <a:rPr kumimoji="0" lang="en-US" altLang="zh-CN" sz="3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程序</a:t>
            </a:r>
            <a:r>
              <a:rPr kumimoji="0" lang="zh-CN" altLang="en-US" sz="3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及其相关的</a:t>
            </a:r>
            <a:r>
              <a:rPr kumimoji="0" lang="zh-CN" altLang="en-US" sz="3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文档</a:t>
            </a:r>
            <a:r>
              <a:rPr kumimoji="0" lang="zh-CN" altLang="en-US" sz="3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3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900000" marR="0" lvl="1" indent="-432000" algn="l" defTabSz="914400" rtl="0" eaLnBrk="1" fontAlgn="auto" latinLnBrk="0" hangingPunct="1">
              <a:lnSpc>
                <a:spcPct val="108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程序是完成一定功能的指令序列或语句序列。</a:t>
            </a:r>
            <a:endPar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endParaRPr>
          </a:p>
          <a:p>
            <a:pPr marL="900000" marR="0" lvl="1" indent="-432000" algn="l" defTabSz="914400" rtl="0" eaLnBrk="1" fontAlgn="auto" latinLnBrk="0" hangingPunct="1">
              <a:lnSpc>
                <a:spcPct val="108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文档主要包括与程序代码相关的需求分析说明书、系统设计说明书、算法流程图、程序测试样例等文档资料。</a:t>
            </a:r>
            <a:endParaRPr kumimoji="0" lang="zh-CN"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9669" y="3616961"/>
            <a:ext cx="3425001" cy="254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063" y="3616961"/>
            <a:ext cx="2135769" cy="254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75729432"/>
      </p:ext>
    </p:extLst>
  </p:cSld>
  <p:clrMapOvr>
    <a:masterClrMapping/>
  </p:clrMapOvr>
  <mc:AlternateContent xmlns:mc="http://schemas.openxmlformats.org/markup-compatibility/2006" xmlns:p14="http://schemas.microsoft.com/office/powerpoint/2010/main">
    <mc:Choice Requires="p14">
      <p:transition spd="slow" p14:dur="2000" advTm="277630"/>
    </mc:Choice>
    <mc:Fallback xmlns="">
      <p:transition spd="slow" advTm="2776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idx="4294967295"/>
          </p:nvPr>
        </p:nvSpPr>
        <p:spPr>
          <a:xfrm>
            <a:off x="4400341" y="807357"/>
            <a:ext cx="3030539" cy="677621"/>
          </a:xfrm>
          <a:prstGeom prst="rect">
            <a:avLst/>
          </a:prstGeom>
        </p:spPr>
        <p:txBody>
          <a:bodyPr vert="horz" wrap="square" lIns="0" tIns="12700" rIns="0" bIns="0" rtlCol="0">
            <a:spAutoFit/>
          </a:bodyPr>
          <a:lstStyle/>
          <a:p>
            <a:pPr marL="12700">
              <a:spcBef>
                <a:spcPts val="100"/>
              </a:spcBef>
            </a:pPr>
            <a:r>
              <a:rPr sz="4800" b="1" i="0" spc="-5" dirty="0">
                <a:solidFill>
                  <a:srgbClr val="002060"/>
                </a:solidFill>
                <a:latin typeface="微软雅黑 Light" panose="020B0502040204020203" pitchFamily="34" charset="-122"/>
                <a:ea typeface="微软雅黑 Light" panose="020B0502040204020203" pitchFamily="34" charset="-122"/>
              </a:rPr>
              <a:t>目</a:t>
            </a:r>
            <a:r>
              <a:rPr sz="4800" b="1" i="0" spc="595" dirty="0">
                <a:solidFill>
                  <a:srgbClr val="002060"/>
                </a:solidFill>
                <a:latin typeface="微软雅黑 Light" panose="020B0502040204020203" pitchFamily="34" charset="-122"/>
                <a:ea typeface="微软雅黑 Light" panose="020B0502040204020203" pitchFamily="34" charset="-122"/>
              </a:rPr>
              <a:t>录</a:t>
            </a:r>
            <a:r>
              <a:rPr sz="2400" b="1" i="0" spc="-5" dirty="0">
                <a:solidFill>
                  <a:srgbClr val="002060"/>
                </a:solidFill>
                <a:latin typeface="微软雅黑 Light" panose="020B0502040204020203" pitchFamily="34" charset="-122"/>
                <a:ea typeface="微软雅黑 Light" panose="020B0502040204020203" pitchFamily="34" charset="-122"/>
              </a:rPr>
              <a:t>CONTENTS</a:t>
            </a:r>
            <a:endParaRPr sz="2400" b="1" dirty="0">
              <a:solidFill>
                <a:srgbClr val="002060"/>
              </a:solidFill>
              <a:latin typeface="微软雅黑 Light" panose="020B0502040204020203" pitchFamily="34" charset="-122"/>
              <a:ea typeface="微软雅黑 Light" panose="020B0502040204020203" pitchFamily="34" charset="-122"/>
            </a:endParaRPr>
          </a:p>
        </p:txBody>
      </p:sp>
      <p:cxnSp>
        <p:nvCxnSpPr>
          <p:cNvPr id="10" name="直接连接符 9"/>
          <p:cNvCxnSpPr/>
          <p:nvPr/>
        </p:nvCxnSpPr>
        <p:spPr>
          <a:xfrm>
            <a:off x="3894357" y="1719230"/>
            <a:ext cx="1922107" cy="0"/>
          </a:xfrm>
          <a:prstGeom prst="line">
            <a:avLst/>
          </a:prstGeom>
          <a:ln w="57150">
            <a:solidFill>
              <a:srgbClr val="57616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816465" y="1722341"/>
            <a:ext cx="1922107" cy="0"/>
          </a:xfrm>
          <a:prstGeom prst="line">
            <a:avLst/>
          </a:prstGeom>
          <a:ln w="57150">
            <a:solidFill>
              <a:srgbClr val="D1DBE4"/>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004" y="1963596"/>
            <a:ext cx="12119992" cy="33196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3" name="object 23"/>
          <p:cNvSpPr/>
          <p:nvPr/>
        </p:nvSpPr>
        <p:spPr>
          <a:xfrm>
            <a:off x="1393824" y="2631335"/>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object 24"/>
          <p:cNvSpPr/>
          <p:nvPr/>
        </p:nvSpPr>
        <p:spPr>
          <a:xfrm>
            <a:off x="1455439" y="3345666"/>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20" name="组合 19">
            <a:extLst>
              <a:ext uri="{FF2B5EF4-FFF2-40B4-BE49-F238E27FC236}">
                <a16:creationId xmlns:a16="http://schemas.microsoft.com/office/drawing/2014/main" id="{9CBC6935-7FBB-4C64-89EE-929274B183AB}"/>
              </a:ext>
            </a:extLst>
          </p:cNvPr>
          <p:cNvGrpSpPr/>
          <p:nvPr/>
        </p:nvGrpSpPr>
        <p:grpSpPr>
          <a:xfrm>
            <a:off x="3331240" y="3445040"/>
            <a:ext cx="7009317" cy="584621"/>
            <a:chOff x="5288" y="3307"/>
            <a:chExt cx="9149" cy="1006"/>
          </a:xfrm>
        </p:grpSpPr>
        <p:sp>
          <p:nvSpPr>
            <p:cNvPr id="22" name="文本框 21">
              <a:extLst>
                <a:ext uri="{FF2B5EF4-FFF2-40B4-BE49-F238E27FC236}">
                  <a16:creationId xmlns:a16="http://schemas.microsoft.com/office/drawing/2014/main" id="{E200BAF1-D60D-4729-AB64-DDD0EB7159AC}"/>
                </a:ext>
              </a:extLst>
            </p:cNvPr>
            <p:cNvSpPr txBox="1"/>
            <p:nvPr/>
          </p:nvSpPr>
          <p:spPr>
            <a:xfrm>
              <a:off x="5288" y="3492"/>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03</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a:extLst>
                <a:ext uri="{FF2B5EF4-FFF2-40B4-BE49-F238E27FC236}">
                  <a16:creationId xmlns:a16="http://schemas.microsoft.com/office/drawing/2014/main" id="{A79CF911-582C-4226-AA03-8CBAA1F26FFA}"/>
                </a:ext>
              </a:extLst>
            </p:cNvPr>
            <p:cNvSpPr txBox="1"/>
            <p:nvPr/>
          </p:nvSpPr>
          <p:spPr>
            <a:xfrm>
              <a:off x="6610" y="3307"/>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计算机软件</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28" name="object 24">
            <a:extLst>
              <a:ext uri="{FF2B5EF4-FFF2-40B4-BE49-F238E27FC236}">
                <a16:creationId xmlns:a16="http://schemas.microsoft.com/office/drawing/2014/main" id="{32D0F1C1-8611-43C7-A9E3-C8C65D82FC99}"/>
              </a:ext>
            </a:extLst>
          </p:cNvPr>
          <p:cNvSpPr/>
          <p:nvPr/>
        </p:nvSpPr>
        <p:spPr>
          <a:xfrm flipV="1">
            <a:off x="1455439" y="3825186"/>
            <a:ext cx="9404351" cy="276392"/>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16" name="组合 15">
            <a:extLst>
              <a:ext uri="{FF2B5EF4-FFF2-40B4-BE49-F238E27FC236}">
                <a16:creationId xmlns:a16="http://schemas.microsoft.com/office/drawing/2014/main" id="{9CBC6935-7FBB-4C64-89EE-929274B183AB}"/>
              </a:ext>
            </a:extLst>
          </p:cNvPr>
          <p:cNvGrpSpPr/>
          <p:nvPr/>
        </p:nvGrpSpPr>
        <p:grpSpPr>
          <a:xfrm>
            <a:off x="3318216" y="2045869"/>
            <a:ext cx="7022341" cy="584621"/>
            <a:chOff x="5271" y="3136"/>
            <a:chExt cx="9166" cy="1006"/>
          </a:xfrm>
        </p:grpSpPr>
        <p:sp>
          <p:nvSpPr>
            <p:cNvPr id="17"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01</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8" name="文本框 25">
              <a:extLst>
                <a:ext uri="{FF2B5EF4-FFF2-40B4-BE49-F238E27FC236}">
                  <a16:creationId xmlns:a16="http://schemas.microsoft.com/office/drawing/2014/main" id="{A79CF911-582C-4226-AA03-8CBAA1F26FFA}"/>
                </a:ext>
              </a:extLst>
            </p:cNvPr>
            <p:cNvSpPr txBox="1"/>
            <p:nvPr/>
          </p:nvSpPr>
          <p:spPr>
            <a:xfrm>
              <a:off x="6610" y="3136"/>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程序设计语言</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24" name="组合 23">
            <a:extLst>
              <a:ext uri="{FF2B5EF4-FFF2-40B4-BE49-F238E27FC236}">
                <a16:creationId xmlns:a16="http://schemas.microsoft.com/office/drawing/2014/main" id="{9CBC6935-7FBB-4C64-89EE-929274B183AB}"/>
              </a:ext>
            </a:extLst>
          </p:cNvPr>
          <p:cNvGrpSpPr/>
          <p:nvPr/>
        </p:nvGrpSpPr>
        <p:grpSpPr>
          <a:xfrm>
            <a:off x="3318216" y="2742913"/>
            <a:ext cx="7022341" cy="584621"/>
            <a:chOff x="5271" y="3129"/>
            <a:chExt cx="9166" cy="1006"/>
          </a:xfrm>
        </p:grpSpPr>
        <p:sp>
          <p:nvSpPr>
            <p:cNvPr id="29"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02</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0" name="文本框 25">
              <a:extLst>
                <a:ext uri="{FF2B5EF4-FFF2-40B4-BE49-F238E27FC236}">
                  <a16:creationId xmlns:a16="http://schemas.microsoft.com/office/drawing/2014/main" id="{A79CF911-582C-4226-AA03-8CBAA1F26FFA}"/>
                </a:ext>
              </a:extLst>
            </p:cNvPr>
            <p:cNvSpPr txBox="1"/>
            <p:nvPr/>
          </p:nvSpPr>
          <p:spPr>
            <a:xfrm>
              <a:off x="6610" y="3129"/>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算法设计</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2" name="文本框 1">
            <a:extLst>
              <a:ext uri="{FF2B5EF4-FFF2-40B4-BE49-F238E27FC236}">
                <a16:creationId xmlns:a16="http://schemas.microsoft.com/office/drawing/2014/main" id="{6503179F-7103-0487-5E46-F18915D3F91E}"/>
              </a:ext>
            </a:extLst>
          </p:cNvPr>
          <p:cNvSpPr txBox="1"/>
          <p:nvPr/>
        </p:nvSpPr>
        <p:spPr>
          <a:xfrm>
            <a:off x="3331239" y="4271973"/>
            <a:ext cx="563105" cy="369601"/>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04</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a:extLst>
              <a:ext uri="{FF2B5EF4-FFF2-40B4-BE49-F238E27FC236}">
                <a16:creationId xmlns:a16="http://schemas.microsoft.com/office/drawing/2014/main" id="{CE237ECE-C5C8-3529-CB8E-77DA04362B5F}"/>
              </a:ext>
            </a:extLst>
          </p:cNvPr>
          <p:cNvSpPr txBox="1"/>
          <p:nvPr/>
        </p:nvSpPr>
        <p:spPr>
          <a:xfrm>
            <a:off x="4353114" y="4189099"/>
            <a:ext cx="5996494" cy="584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操作系统</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
        <p:nvSpPr>
          <p:cNvPr id="9" name="object 24">
            <a:extLst>
              <a:ext uri="{FF2B5EF4-FFF2-40B4-BE49-F238E27FC236}">
                <a16:creationId xmlns:a16="http://schemas.microsoft.com/office/drawing/2014/main" id="{7B8720BE-77E6-8472-73EB-23CBE89ECED4}"/>
              </a:ext>
            </a:extLst>
          </p:cNvPr>
          <p:cNvSpPr/>
          <p:nvPr/>
        </p:nvSpPr>
        <p:spPr>
          <a:xfrm>
            <a:off x="1549473" y="4811970"/>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379901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计算机软件</a:t>
            </a:r>
            <a:r>
              <a:rPr lang="en-US" altLang="zh-CN" sz="3600" b="1" spc="300"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cs typeface="+mj-cs"/>
              </a:rPr>
              <a:t>分类</a:t>
            </a:r>
          </a:p>
        </p:txBody>
      </p:sp>
      <p:sp>
        <p:nvSpPr>
          <p:cNvPr id="4" name="Text Box 5"/>
          <p:cNvSpPr txBox="1">
            <a:spLocks noChangeArrowheads="1"/>
          </p:cNvSpPr>
          <p:nvPr/>
        </p:nvSpPr>
        <p:spPr bwMode="auto">
          <a:xfrm>
            <a:off x="627351" y="1353652"/>
            <a:ext cx="10927339" cy="496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08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系统软件</a:t>
            </a:r>
            <a:endPar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900000" marR="0" lvl="1" indent="-432000" algn="l" defTabSz="914400" rtl="0" eaLnBrk="1" fontAlgn="auto" latinLnBrk="0" hangingPunct="1">
              <a:lnSpc>
                <a:spcPct val="108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管理计算机系统资源，为应用软件的开发与运行提供一些基本的平台性的支持，往往</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与具体应用领域无关</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900000" marR="0" lvl="1" indent="-432000" algn="l" defTabSz="914400" rtl="0" eaLnBrk="1" fontAlgn="auto" latinLnBrk="0" hangingPunct="1">
              <a:lnSpc>
                <a:spcPct val="108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是计算机系统中与硬件靠得最近的软件，其他软件都要通过系统软件才能发挥作用。</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900000" marR="0" lvl="1" indent="-432000" algn="l" defTabSz="914400" rtl="0" eaLnBrk="1" fontAlgn="auto" latinLnBrk="0" hangingPunct="1">
              <a:lnSpc>
                <a:spcPct val="108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操作系统、数据库管理系统、程序设计语言翻译软件都是系统软件。</a:t>
            </a:r>
            <a:endParaRPr kumimoji="0" lang="en-US" altLang="zh-CN" sz="2800" b="1" i="0" u="none" strike="noStrike" kern="1200" cap="none" spc="-1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360000" marR="0" lvl="0" indent="-432000" algn="l" defTabSz="914400" rtl="0" eaLnBrk="1" fontAlgn="auto" latinLnBrk="0" hangingPunct="1">
              <a:lnSpc>
                <a:spcPct val="108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应用软件</a:t>
            </a:r>
            <a:endPar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900000" marR="0" lvl="1" indent="-432000" algn="l" defTabSz="914400" rtl="0" eaLnBrk="1" fontAlgn="auto" latinLnBrk="0" hangingPunct="1">
              <a:lnSpc>
                <a:spcPct val="108000"/>
              </a:lnSpc>
              <a:spcBef>
                <a:spcPts val="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在系统软件的支持下</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解决特定领域的具体问题</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900000" marR="0" lvl="1" indent="-432000" algn="l" defTabSz="914400" rtl="0" eaLnBrk="1" fontAlgn="auto" latinLnBrk="0" hangingPunct="1">
              <a:lnSpc>
                <a:spcPct val="108000"/>
              </a:lnSpc>
              <a:spcBef>
                <a:spcPts val="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软件开发环境、办公软件、辅助设计软件、多媒体制作软件、网页制作软件、工具软件和实际应用软件等都可看作应用软件。</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900000" marR="0" lvl="1" indent="-432000" algn="l" defTabSz="914400" rtl="0" eaLnBrk="1" fontAlgn="auto" latinLnBrk="0" hangingPunct="1">
              <a:lnSpc>
                <a:spcPct val="108000"/>
              </a:lnSpc>
              <a:spcBef>
                <a:spcPts val="300"/>
              </a:spcBef>
              <a:spcAft>
                <a:spcPts val="0"/>
              </a:spcAft>
              <a:buClr>
                <a:srgbClr val="ED7D31"/>
              </a:buClr>
              <a:buSzTx/>
              <a:buFont typeface="Wingdings" panose="05000000000000000000" pitchFamily="2" charset="2"/>
              <a:buChar char="Ø"/>
              <a:tabLst/>
              <a:defRPr/>
            </a:pPr>
            <a:endParaRPr kumimoji="0" lang="zh-CN" altLang="zh-CN" sz="3200" b="1" i="0" u="none" strike="noStrike" kern="1200" cap="none" spc="0" normalizeH="0" baseline="0" noProof="0" dirty="0">
              <a:ln>
                <a:noFill/>
              </a:ln>
              <a:solidFill>
                <a:srgbClr val="002060"/>
              </a:solidFill>
              <a:effectLst/>
              <a:uLnTx/>
              <a:uFillTx/>
              <a:latin typeface="微软雅黑" pitchFamily="34" charset="-122"/>
              <a:ea typeface="微软雅黑" pitchFamily="34" charset="-122"/>
              <a:cs typeface="+mn-cs"/>
            </a:endParaRPr>
          </a:p>
        </p:txBody>
      </p:sp>
    </p:spTree>
    <p:custDataLst>
      <p:tags r:id="rId1"/>
    </p:custDataLst>
    <p:extLst>
      <p:ext uri="{BB962C8B-B14F-4D97-AF65-F5344CB8AC3E}">
        <p14:creationId xmlns:p14="http://schemas.microsoft.com/office/powerpoint/2010/main" val="1831605164"/>
      </p:ext>
    </p:extLst>
  </p:cSld>
  <p:clrMapOvr>
    <a:masterClrMapping/>
  </p:clrMapOvr>
  <mc:AlternateContent xmlns:mc="http://schemas.openxmlformats.org/markup-compatibility/2006" xmlns:p14="http://schemas.microsoft.com/office/powerpoint/2010/main">
    <mc:Choice Requires="p14">
      <p:transition spd="slow" p14:dur="2000" advTm="277630"/>
    </mc:Choice>
    <mc:Fallback xmlns="">
      <p:transition spd="slow" advTm="2776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计算机软件</a:t>
            </a:r>
            <a:r>
              <a:rPr lang="en-US" altLang="zh-CN" sz="3600" b="1" spc="300"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cs typeface="+mj-cs"/>
              </a:rPr>
              <a:t>软件和硬件的关系</a:t>
            </a:r>
          </a:p>
        </p:txBody>
      </p:sp>
      <p:sp>
        <p:nvSpPr>
          <p:cNvPr id="4" name="Text Box 5"/>
          <p:cNvSpPr txBox="1">
            <a:spLocks noChangeArrowheads="1"/>
          </p:cNvSpPr>
          <p:nvPr/>
        </p:nvSpPr>
        <p:spPr bwMode="auto">
          <a:xfrm>
            <a:off x="627351" y="1353653"/>
            <a:ext cx="10927339" cy="207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360000" algn="l" defTabSz="914400" rtl="0" eaLnBrk="1" fontAlgn="auto" latinLnBrk="0" hangingPunct="1">
              <a:lnSpc>
                <a:spcPct val="108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一个完整的计算机系统包括</a:t>
            </a:r>
            <a:r>
              <a:rPr kumimoji="0" lang="zh-CN" altLang="en-US" sz="32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硬件系统</a:t>
            </a: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和</a:t>
            </a:r>
            <a:r>
              <a:rPr kumimoji="0" lang="zh-CN" altLang="en-US" sz="32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软件系统</a:t>
            </a: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两大部分</a:t>
            </a:r>
            <a:endPar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60000" algn="l" defTabSz="914400" rtl="0" eaLnBrk="1" fontAlgn="auto" latinLnBrk="0" hangingPunct="1">
              <a:lnSpc>
                <a:spcPct val="108000"/>
              </a:lnSpc>
              <a:spcBef>
                <a:spcPts val="3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计算机硬件系统</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包括组成一台计算机的所有物理设备，包括主板、</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CPU</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芯片、内存条、硬盘、显示器、打印机等，</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是看得见摸得着的实体，是计算机工作的物质基础</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2" name="图片 1" descr="电子设备&#10;&#10;中度可信度描述已自动生成">
            <a:extLst>
              <a:ext uri="{FF2B5EF4-FFF2-40B4-BE49-F238E27FC236}">
                <a16:creationId xmlns:a16="http://schemas.microsoft.com/office/drawing/2014/main" id="{68871178-7FA5-DCBB-75D3-B61BCC506B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165" y="2907180"/>
            <a:ext cx="2743410" cy="1568167"/>
          </a:xfrm>
          <a:prstGeom prst="rect">
            <a:avLst/>
          </a:prstGeom>
        </p:spPr>
      </p:pic>
      <p:pic>
        <p:nvPicPr>
          <p:cNvPr id="3" name="图片 2">
            <a:extLst>
              <a:ext uri="{FF2B5EF4-FFF2-40B4-BE49-F238E27FC236}">
                <a16:creationId xmlns:a16="http://schemas.microsoft.com/office/drawing/2014/main" id="{33F90154-46E9-6A26-6BE4-A9E4245C2D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94155" y="4693596"/>
            <a:ext cx="2731420" cy="1529091"/>
          </a:xfrm>
          <a:prstGeom prst="rect">
            <a:avLst/>
          </a:prstGeom>
          <a:noFill/>
        </p:spPr>
      </p:pic>
      <p:pic>
        <p:nvPicPr>
          <p:cNvPr id="5" name="图片 4">
            <a:extLst>
              <a:ext uri="{FF2B5EF4-FFF2-40B4-BE49-F238E27FC236}">
                <a16:creationId xmlns:a16="http://schemas.microsoft.com/office/drawing/2014/main" id="{01682169-EC42-1C8C-6CC8-08CD2908C684}"/>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0000" contrast="-50000"/>
                    </a14:imgEffect>
                  </a14:imgLayer>
                </a14:imgProps>
              </a:ext>
              <a:ext uri="{28A0092B-C50C-407E-A947-70E740481C1C}">
                <a14:useLocalDpi xmlns:a14="http://schemas.microsoft.com/office/drawing/2010/main" val="0"/>
              </a:ext>
            </a:extLst>
          </a:blip>
          <a:stretch>
            <a:fillRect/>
          </a:stretch>
        </p:blipFill>
        <p:spPr>
          <a:xfrm>
            <a:off x="1170080" y="3542439"/>
            <a:ext cx="2731420" cy="2680248"/>
          </a:xfrm>
          <a:prstGeom prst="rect">
            <a:avLst/>
          </a:prstGeom>
        </p:spPr>
      </p:pic>
      <p:pic>
        <p:nvPicPr>
          <p:cNvPr id="1028" name="Picture 4">
            <a:extLst>
              <a:ext uri="{FF2B5EF4-FFF2-40B4-BE49-F238E27FC236}">
                <a16:creationId xmlns:a16="http://schemas.microsoft.com/office/drawing/2014/main" id="{753B6F50-9740-BC94-52DF-A4BD5389E79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9845" y="4038579"/>
            <a:ext cx="3136530" cy="18816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70980224"/>
      </p:ext>
    </p:extLst>
  </p:cSld>
  <p:clrMapOvr>
    <a:masterClrMapping/>
  </p:clrMapOvr>
  <mc:AlternateContent xmlns:mc="http://schemas.openxmlformats.org/markup-compatibility/2006" xmlns:p14="http://schemas.microsoft.com/office/powerpoint/2010/main">
    <mc:Choice Requires="p14">
      <p:transition spd="slow" p14:dur="2000" advTm="277630"/>
    </mc:Choice>
    <mc:Fallback xmlns="">
      <p:transition spd="slow" advTm="2776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计算机软件</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软件和硬件的关系</a:t>
            </a:r>
          </a:p>
        </p:txBody>
      </p:sp>
      <p:sp>
        <p:nvSpPr>
          <p:cNvPr id="4" name="Text Box 5"/>
          <p:cNvSpPr txBox="1">
            <a:spLocks noChangeArrowheads="1"/>
          </p:cNvSpPr>
          <p:nvPr/>
        </p:nvSpPr>
        <p:spPr bwMode="auto">
          <a:xfrm>
            <a:off x="627351" y="1353653"/>
            <a:ext cx="10927339" cy="33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360000" algn="l" defTabSz="914400" rtl="0" eaLnBrk="1" fontAlgn="auto" latinLnBrk="0" hangingPunct="1">
              <a:lnSpc>
                <a:spcPct val="108000"/>
              </a:lnSpc>
              <a:spcBef>
                <a:spcPts val="3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一个完整的计算机系统包括</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硬件系统</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和</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软件系统</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两大部分</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60000" algn="l" defTabSz="914400" rtl="0" eaLnBrk="1" fontAlgn="auto" latinLnBrk="0" hangingPunct="1">
              <a:lnSpc>
                <a:spcPct val="108000"/>
              </a:lnSpc>
              <a:spcBef>
                <a:spcPts val="300"/>
              </a:spcBef>
              <a:spcAft>
                <a:spcPts val="0"/>
              </a:spcAft>
              <a:buClr>
                <a:srgbClr val="A04DA3"/>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驱动计算机工作的各种软件的集合称为</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计算机软件系统</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是计算机的灵魂</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，是控制和操作计算机工作的逻辑基础。</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360000" marR="0" lvl="0" indent="-360000" algn="l" defTabSz="914400" rtl="0" eaLnBrk="1" fontAlgn="auto" latinLnBrk="0" hangingPunct="1">
              <a:lnSpc>
                <a:spcPct val="108000"/>
              </a:lnSpc>
              <a:spcBef>
                <a:spcPts val="3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计算机工作时软硬件</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协同配合</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，缺一不可。</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360000" marR="0" lvl="0" indent="-360000" algn="l" defTabSz="914400" rtl="0" eaLnBrk="1" fontAlgn="auto" latinLnBrk="0" hangingPunct="1">
              <a:lnSpc>
                <a:spcPct val="108000"/>
              </a:lnSpc>
              <a:spcBef>
                <a:spcPts val="300"/>
              </a:spcBef>
              <a:spcAft>
                <a:spcPts val="0"/>
              </a:spcAft>
              <a:buClr>
                <a:srgbClr val="A04DA3"/>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没有高性能的软件，就不能充分发挥硬件的作用；没有高性能的硬件环境支持，就开发不出高性能的软件，即使有高性能的软件，也无法高效运行甚至于根本无法运行。</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2052" name="Picture 4">
            <a:extLst>
              <a:ext uri="{FF2B5EF4-FFF2-40B4-BE49-F238E27FC236}">
                <a16:creationId xmlns:a16="http://schemas.microsoft.com/office/drawing/2014/main" id="{2A3DC501-7ECF-29E5-4188-EAC8B8CDBA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164" y="4986598"/>
            <a:ext cx="2835563" cy="15756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B6D0560-2256-67F5-2369-4E5C738B3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174" y="4986598"/>
            <a:ext cx="2622901" cy="15857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9E49FA5-D036-318A-D462-DB1C0DC8D4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8836" y="4545157"/>
            <a:ext cx="2345923" cy="15627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54620868"/>
      </p:ext>
    </p:extLst>
  </p:cSld>
  <p:clrMapOvr>
    <a:masterClrMapping/>
  </p:clrMapOvr>
  <mc:AlternateContent xmlns:mc="http://schemas.openxmlformats.org/markup-compatibility/2006" xmlns:p14="http://schemas.microsoft.com/office/powerpoint/2010/main">
    <mc:Choice Requires="p14">
      <p:transition spd="slow" p14:dur="2000" advTm="277630"/>
    </mc:Choice>
    <mc:Fallback xmlns="">
      <p:transition spd="slow" advTm="2776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1000"/>
                                        <p:tgtEl>
                                          <p:spTgt spid="2054"/>
                                        </p:tgtEl>
                                      </p:cBhvr>
                                    </p:animEffect>
                                    <p:anim calcmode="lin" valueType="num">
                                      <p:cBhvr>
                                        <p:cTn id="18" dur="1000" fill="hold"/>
                                        <p:tgtEl>
                                          <p:spTgt spid="2054"/>
                                        </p:tgtEl>
                                        <p:attrNameLst>
                                          <p:attrName>ppt_x</p:attrName>
                                        </p:attrNameLst>
                                      </p:cBhvr>
                                      <p:tavLst>
                                        <p:tav tm="0">
                                          <p:val>
                                            <p:strVal val="#ppt_x"/>
                                          </p:val>
                                        </p:tav>
                                        <p:tav tm="100000">
                                          <p:val>
                                            <p:strVal val="#ppt_x"/>
                                          </p:val>
                                        </p:tav>
                                      </p:tavLst>
                                    </p:anim>
                                    <p:anim calcmode="lin" valueType="num">
                                      <p:cBhvr>
                                        <p:cTn id="19" dur="1000" fill="hold"/>
                                        <p:tgtEl>
                                          <p:spTgt spid="205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1000"/>
                                        <p:tgtEl>
                                          <p:spTgt spid="2056"/>
                                        </p:tgtEl>
                                      </p:cBhvr>
                                    </p:animEffect>
                                    <p:anim calcmode="lin" valueType="num">
                                      <p:cBhvr>
                                        <p:cTn id="23" dur="1000" fill="hold"/>
                                        <p:tgtEl>
                                          <p:spTgt spid="2056"/>
                                        </p:tgtEl>
                                        <p:attrNameLst>
                                          <p:attrName>ppt_x</p:attrName>
                                        </p:attrNameLst>
                                      </p:cBhvr>
                                      <p:tavLst>
                                        <p:tav tm="0">
                                          <p:val>
                                            <p:strVal val="#ppt_x"/>
                                          </p:val>
                                        </p:tav>
                                        <p:tav tm="100000">
                                          <p:val>
                                            <p:strVal val="#ppt_x"/>
                                          </p:val>
                                        </p:tav>
                                      </p:tavLst>
                                    </p:anim>
                                    <p:anim calcmode="lin" valueType="num">
                                      <p:cBhvr>
                                        <p:cTn id="24"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06496-03BA-3C95-942C-B235E77DC0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2851DCE-5F18-2785-36A0-3D13D5FEBA5A}"/>
              </a:ext>
            </a:extLst>
          </p:cNvPr>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操作系统</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a:extLst>
              <a:ext uri="{FF2B5EF4-FFF2-40B4-BE49-F238E27FC236}">
                <a16:creationId xmlns:a16="http://schemas.microsoft.com/office/drawing/2014/main" id="{C4AD7C3B-B395-05A0-EADE-877B4D885C36}"/>
              </a:ext>
            </a:extLst>
          </p:cNvPr>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735528F8-C7CA-84DE-B326-0A5BF7CAECE0}"/>
              </a:ext>
            </a:extLst>
          </p:cNvPr>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操作系统定义</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；文件管理；操作系统实例</a:t>
            </a:r>
          </a:p>
        </p:txBody>
      </p:sp>
      <p:sp>
        <p:nvSpPr>
          <p:cNvPr id="8" name="标题 1">
            <a:extLst>
              <a:ext uri="{FF2B5EF4-FFF2-40B4-BE49-F238E27FC236}">
                <a16:creationId xmlns:a16="http://schemas.microsoft.com/office/drawing/2014/main" id="{4BB90A62-BD2D-E182-2810-508A7A0930ED}"/>
              </a:ext>
            </a:extLst>
          </p:cNvPr>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/03</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D9A6E4FA-2C25-60BC-738D-BC5870E845AA}"/>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09DDF8ED-5FEF-4841-A464-F1D902903CED}"/>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DEBDDA8A-4F04-44CD-8CAC-76E27686C6A4}"/>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3881597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操作系统</a:t>
            </a:r>
            <a:r>
              <a:rPr lang="en-US" altLang="zh-CN" sz="3600" b="1" spc="300"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cs typeface="+mj-cs"/>
              </a:rPr>
              <a:t>定义</a:t>
            </a:r>
            <a:endParaRPr lang="zh-CN" altLang="en-US" sz="36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27352" y="1290140"/>
            <a:ext cx="10937296" cy="315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操作系统是一个</a:t>
            </a:r>
            <a:r>
              <a:rPr kumimoji="0" lang="zh-CN" altLang="en-US" sz="32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系统软件</a:t>
            </a:r>
            <a:endParaRPr kumimoji="0" lang="en-US" altLang="zh-CN" sz="32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endParaRPr>
          </a:p>
          <a:p>
            <a:pPr marL="720000" marR="0" lvl="1" indent="-324000" algn="l"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有效地组织和管理计算机系统中的硬件和软件资源；</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20000" marR="0" lvl="1" indent="-324000" algn="l"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合理地组织计算机工作流程，控制程序的执行；</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20000" marR="0" lvl="1" indent="-324000" algn="l" defTabSz="914400" rtl="0" eaLnBrk="1" fontAlgn="auto" latinLnBrk="0" hangingPunct="1">
              <a:lnSpc>
                <a:spcPct val="114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提供多种服务功能及友好界面，方便用户使用计算机。</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432000" marR="0" lvl="0" indent="-432000" algn="l" defTabSz="914400" rtl="0" eaLnBrk="1" fontAlgn="auto" latinLnBrk="0" hangingPunct="1">
              <a:lnSpc>
                <a:spcPct val="114000"/>
              </a:lnSpc>
              <a:spcBef>
                <a:spcPts val="300"/>
              </a:spcBef>
              <a:spcAft>
                <a:spcPts val="0"/>
              </a:spcAft>
              <a:buClr>
                <a:srgbClr val="A04DA3"/>
              </a:buClr>
              <a:buSzTx/>
              <a:buFont typeface="Wingdings" panose="05000000000000000000" pitchFamily="2" charset="2"/>
              <a:buChar char="Ø"/>
              <a:tabLst/>
              <a:defRPr/>
            </a:pPr>
            <a:r>
              <a:rPr kumimoji="0" lang="zh-CN" altLang="en-US" sz="30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简单描述</a:t>
            </a: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：管理计算机资源、控制程序执行、提供多种服务、方便用户使用。</a:t>
            </a:r>
            <a:endParaRPr kumimoji="0" lang="zh-CN" altLang="zh-CN"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457047" marR="0" lvl="1" indent="0" algn="l" defTabSz="914095" rtl="0" eaLnBrk="1" fontAlgn="auto" latinLnBrk="0" hangingPunct="1">
              <a:lnSpc>
                <a:spcPct val="125000"/>
              </a:lnSpc>
              <a:spcBef>
                <a:spcPts val="500"/>
              </a:spcBef>
              <a:spcAft>
                <a:spcPts val="0"/>
              </a:spcAft>
              <a:buClr>
                <a:srgbClr val="ED7D31"/>
              </a:buClr>
              <a:buSzTx/>
              <a:buFont typeface="Georgia" panose="02040502050405020303" pitchFamily="18" charset="0"/>
              <a:buNone/>
              <a:tabLst/>
              <a:defRPr/>
            </a:pPr>
            <a:endParaRPr kumimoji="0" lang="zh-CN" altLang="zh-CN" sz="3200" b="1"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mn-cs"/>
            </a:endParaRPr>
          </a:p>
        </p:txBody>
      </p:sp>
      <p:pic>
        <p:nvPicPr>
          <p:cNvPr id="2" name="图片 1">
            <a:extLst>
              <a:ext uri="{FF2B5EF4-FFF2-40B4-BE49-F238E27FC236}">
                <a16:creationId xmlns:a16="http://schemas.microsoft.com/office/drawing/2014/main" id="{04F6BE83-9C77-45A6-984B-8FA941B8ED2C}"/>
              </a:ext>
            </a:extLst>
          </p:cNvPr>
          <p:cNvPicPr>
            <a:picLocks noChangeAspect="1"/>
          </p:cNvPicPr>
          <p:nvPr/>
        </p:nvPicPr>
        <p:blipFill>
          <a:blip r:embed="rId2"/>
          <a:stretch>
            <a:fillRect/>
          </a:stretch>
        </p:blipFill>
        <p:spPr>
          <a:xfrm>
            <a:off x="4527720" y="4732755"/>
            <a:ext cx="2679422" cy="1677318"/>
          </a:xfrm>
          <a:prstGeom prst="rect">
            <a:avLst/>
          </a:prstGeom>
        </p:spPr>
      </p:pic>
    </p:spTree>
    <p:extLst>
      <p:ext uri="{BB962C8B-B14F-4D97-AF65-F5344CB8AC3E}">
        <p14:creationId xmlns:p14="http://schemas.microsoft.com/office/powerpoint/2010/main" val="421312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操作系统</a:t>
            </a:r>
            <a:r>
              <a:rPr lang="en-US" altLang="zh-CN" sz="3600" b="1" spc="300"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cs typeface="+mj-cs"/>
              </a:rPr>
              <a:t>主要功能</a:t>
            </a:r>
          </a:p>
        </p:txBody>
      </p:sp>
      <p:sp>
        <p:nvSpPr>
          <p:cNvPr id="4" name="Text Box 5"/>
          <p:cNvSpPr txBox="1">
            <a:spLocks noChangeArrowheads="1"/>
          </p:cNvSpPr>
          <p:nvPr/>
        </p:nvSpPr>
        <p:spPr bwMode="auto">
          <a:xfrm>
            <a:off x="627352" y="1366073"/>
            <a:ext cx="11047412"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40000"/>
              </a:lnSpc>
              <a:spcBef>
                <a:spcPts val="300"/>
              </a:spcBef>
              <a:spcAft>
                <a:spcPts val="0"/>
              </a:spcAft>
              <a:buClr>
                <a:srgbClr val="A04DA3"/>
              </a:buClr>
              <a:buSzTx/>
              <a:buFont typeface="Wingdings" panose="05000000000000000000" pitchFamily="2" charset="2"/>
              <a:buChar char="Ø"/>
              <a:tabLst/>
              <a:defRPr/>
            </a:pP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操作系统的总体功能</a:t>
            </a:r>
            <a:endPar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20000" marR="0" lvl="1" indent="-288000" algn="l"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控制和管理计算机软硬件资源、方便用户使用计算机。</a:t>
            </a:r>
            <a:endPar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endParaRPr>
          </a:p>
          <a:p>
            <a:pPr marL="720000" marR="0" lvl="1" indent="-288000" algn="l"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硬件资源包括处理器（</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CPU</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）、存储器、外部设备等，软件资源包括存储在计算机中的各种软件、相关文档和数据。</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操作系统的具体功能</a:t>
            </a:r>
          </a:p>
          <a:p>
            <a:pPr marL="720000" marR="0" lvl="1" indent="-288000" algn="l"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处理器管理、存储器管理、设备管理、文件管理、网络通信管理、用户接口。</a:t>
            </a:r>
            <a:endParaRPr kumimoji="0" lang="zh-CN"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5240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操作系统</a:t>
            </a:r>
            <a:r>
              <a:rPr lang="en-US" altLang="zh-CN" sz="3600" b="1" spc="300"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cs typeface="+mj-cs"/>
              </a:rPr>
              <a:t>文件管理</a:t>
            </a:r>
          </a:p>
        </p:txBody>
      </p:sp>
      <p:sp>
        <p:nvSpPr>
          <p:cNvPr id="4" name="Text Box 5"/>
          <p:cNvSpPr txBox="1">
            <a:spLocks noChangeArrowheads="1"/>
          </p:cNvSpPr>
          <p:nvPr/>
        </p:nvSpPr>
        <p:spPr bwMode="auto">
          <a:xfrm>
            <a:off x="627351" y="1384546"/>
            <a:ext cx="10890393"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文件命名 </a:t>
            </a:r>
            <a:endPar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l"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一个规范的文件名包括主文件名和扩展名两部分，格式如下： </a:t>
            </a:r>
          </a:p>
          <a:p>
            <a:pPr marL="432000" marR="0" lvl="1" indent="0" algn="l" defTabSz="914400" rtl="0" eaLnBrk="1" fontAlgn="auto" latinLnBrk="0" hangingPunct="1">
              <a:lnSpc>
                <a:spcPct val="114000"/>
              </a:lnSpc>
              <a:spcBef>
                <a:spcPts val="0"/>
              </a:spcBef>
              <a:spcAft>
                <a:spcPts val="0"/>
              </a:spcAft>
              <a:buClr>
                <a:srgbClr val="ED7D31"/>
              </a:buClr>
              <a:buSzTx/>
              <a:buFont typeface="Georgia" panose="02040502050405020303" pitchFamily="18" charset="0"/>
              <a:buNone/>
              <a:tabLst/>
              <a:defRPr/>
            </a:pPr>
            <a:r>
              <a:rPr kumimoji="0" lang="zh-CN" altLang="en-US"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主文件名</a:t>
            </a:r>
            <a:r>
              <a:rPr kumimoji="0" lang="en-US" altLang="zh-CN"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扩展名</a:t>
            </a:r>
          </a:p>
          <a:p>
            <a:pPr marL="756000" marR="0" lvl="1" indent="-324000" algn="l"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endParaRPr kumimoji="0" lang="zh-CN" altLang="en-US"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id="{3714BFAC-D2F7-DADB-879A-8D369AA41A09}"/>
              </a:ext>
            </a:extLst>
          </p:cNvPr>
          <p:cNvPicPr>
            <a:picLocks noChangeAspect="1"/>
          </p:cNvPicPr>
          <p:nvPr/>
        </p:nvPicPr>
        <p:blipFill>
          <a:blip r:embed="rId2"/>
          <a:stretch>
            <a:fillRect/>
          </a:stretch>
        </p:blipFill>
        <p:spPr>
          <a:xfrm>
            <a:off x="2231301" y="3192104"/>
            <a:ext cx="6811098" cy="3527350"/>
          </a:xfrm>
          <a:prstGeom prst="rect">
            <a:avLst/>
          </a:prstGeom>
        </p:spPr>
      </p:pic>
    </p:spTree>
    <p:extLst>
      <p:ext uri="{BB962C8B-B14F-4D97-AF65-F5344CB8AC3E}">
        <p14:creationId xmlns:p14="http://schemas.microsoft.com/office/powerpoint/2010/main" val="700325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文件管理</a:t>
            </a:r>
          </a:p>
        </p:txBody>
      </p:sp>
      <p:sp>
        <p:nvSpPr>
          <p:cNvPr id="4" name="Text Box 5"/>
          <p:cNvSpPr txBox="1">
            <a:spLocks noChangeArrowheads="1"/>
          </p:cNvSpPr>
          <p:nvPr/>
        </p:nvSpPr>
        <p:spPr bwMode="auto">
          <a:xfrm>
            <a:off x="747424" y="3573564"/>
            <a:ext cx="4249449" cy="6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按层次结构组织文件 </a:t>
            </a:r>
            <a:endPar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l"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endParaRPr kumimoji="0" lang="zh-CN" altLang="en-US"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pic>
        <p:nvPicPr>
          <p:cNvPr id="2" name="图片 1" descr="图表, 瀑布图&#10;&#10;描述已自动生成">
            <a:extLst>
              <a:ext uri="{FF2B5EF4-FFF2-40B4-BE49-F238E27FC236}">
                <a16:creationId xmlns:a16="http://schemas.microsoft.com/office/drawing/2014/main" id="{631CA079-7907-5AD6-D8A0-AAB99CC746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8955" y="-1"/>
            <a:ext cx="3675553" cy="6815505"/>
          </a:xfrm>
          <a:prstGeom prst="rect">
            <a:avLst/>
          </a:prstGeom>
          <a:noFill/>
          <a:ln>
            <a:noFill/>
          </a:ln>
        </p:spPr>
      </p:pic>
    </p:spTree>
    <p:extLst>
      <p:ext uri="{BB962C8B-B14F-4D97-AF65-F5344CB8AC3E}">
        <p14:creationId xmlns:p14="http://schemas.microsoft.com/office/powerpoint/2010/main" val="3673124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文件管理</a:t>
            </a:r>
          </a:p>
        </p:txBody>
      </p:sp>
      <p:sp>
        <p:nvSpPr>
          <p:cNvPr id="4" name="Text Box 5"/>
          <p:cNvSpPr txBox="1">
            <a:spLocks noChangeArrowheads="1"/>
          </p:cNvSpPr>
          <p:nvPr/>
        </p:nvSpPr>
        <p:spPr bwMode="auto">
          <a:xfrm>
            <a:off x="627351" y="1384546"/>
            <a:ext cx="10890393"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按层次结构组织文件的特点</a:t>
            </a:r>
            <a:endPar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l"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每个存储盘都有一个根，称为</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根文件夹</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或</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根目录</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a:p>
            <a:pPr marL="756000" marR="0" lvl="1" indent="-324000" algn="l"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除根文件夹外，每一个文件夹只能有一个父文件夹，但可以有多个子文件夹。</a:t>
            </a:r>
          </a:p>
          <a:p>
            <a:pPr marL="756000" marR="0" lvl="1" indent="-324000" algn="l"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每一个文件夹中可以只包含文件，也可以只包含文件夹，也可以既包含文件又包含文件夹。</a:t>
            </a:r>
          </a:p>
          <a:p>
            <a:pPr marL="756000" marR="0" lvl="1" indent="-324000" algn="l" defTabSz="914400" rtl="0" eaLnBrk="1" fontAlgn="auto" latinLnBrk="0" hangingPunct="1">
              <a:lnSpc>
                <a:spcPct val="114000"/>
              </a:lnSpc>
              <a:spcBef>
                <a:spcPts val="6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在同一个文件夹中，不允许有文件名完全相同的文件</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（主文件名和扩展文件名都相同）和名称相同的子文件夹，不同文件夹中可以有名字相同的文件和子文件夹。</a:t>
            </a:r>
          </a:p>
        </p:txBody>
      </p:sp>
    </p:spTree>
    <p:extLst>
      <p:ext uri="{BB962C8B-B14F-4D97-AF65-F5344CB8AC3E}">
        <p14:creationId xmlns:p14="http://schemas.microsoft.com/office/powerpoint/2010/main" val="83071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文件管理</a:t>
            </a:r>
          </a:p>
        </p:txBody>
      </p:sp>
      <p:sp>
        <p:nvSpPr>
          <p:cNvPr id="4" name="Text Box 5"/>
          <p:cNvSpPr txBox="1">
            <a:spLocks noChangeArrowheads="1"/>
          </p:cNvSpPr>
          <p:nvPr/>
        </p:nvSpPr>
        <p:spPr bwMode="auto">
          <a:xfrm>
            <a:off x="627351" y="1384546"/>
            <a:ext cx="11112067"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绝对路径和相对路径</a:t>
            </a:r>
            <a:endPar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l"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当读取某个文件时，就需要从树形结构的根文件夹开始向下查找，直到找到要读取的文件，其中所经过的路径就是改文件的</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绝对路径</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。文件“</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23</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级学生名单</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.docx”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的绝对路径是“</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教学工作</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本科生教学</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\23</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级学生名单</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.docx”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a:p>
            <a:pPr marL="756000" marR="0" lvl="1" indent="-324000" algn="l" defTabSz="914400" rtl="0" eaLnBrk="1" fontAlgn="auto" latinLnBrk="0" hangingPunct="1">
              <a:lnSpc>
                <a:spcPct val="110000"/>
              </a:lnSpc>
              <a:spcBef>
                <a:spcPts val="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一个文件的</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相对路径</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指从当前文件夹（当前目录）到该文件的路径。如果当前文件夹为“</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教学工作”，则“</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23</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级学生名单</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.docx”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的相对路径是“本科生教学</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\23</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级学生名单</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.docx”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。若当前文件夹“</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科研工作”，则“</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23</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级学生名单</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.docx”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的相对路径是“</a:t>
            </a:r>
            <a:r>
              <a:rPr kumimoji="0" lang="en-US" altLang="zh-CN" sz="40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教学工作</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本科生教学</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\23</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级学生名单</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.docx”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 。</a:t>
            </a:r>
          </a:p>
        </p:txBody>
      </p:sp>
      <p:pic>
        <p:nvPicPr>
          <p:cNvPr id="6" name="图片 5">
            <a:extLst>
              <a:ext uri="{FF2B5EF4-FFF2-40B4-BE49-F238E27FC236}">
                <a16:creationId xmlns:a16="http://schemas.microsoft.com/office/drawing/2014/main" id="{97C8DC9F-94F0-27FF-6E01-0166650F8CAA}"/>
              </a:ext>
            </a:extLst>
          </p:cNvPr>
          <p:cNvPicPr>
            <a:picLocks noChangeAspect="1"/>
          </p:cNvPicPr>
          <p:nvPr/>
        </p:nvPicPr>
        <p:blipFill>
          <a:blip r:embed="rId2"/>
          <a:stretch>
            <a:fillRect/>
          </a:stretch>
        </p:blipFill>
        <p:spPr>
          <a:xfrm>
            <a:off x="7532832" y="0"/>
            <a:ext cx="3924300" cy="3823855"/>
          </a:xfrm>
          <a:prstGeom prst="rect">
            <a:avLst/>
          </a:prstGeom>
        </p:spPr>
      </p:pic>
    </p:spTree>
    <p:extLst>
      <p:ext uri="{BB962C8B-B14F-4D97-AF65-F5344CB8AC3E}">
        <p14:creationId xmlns:p14="http://schemas.microsoft.com/office/powerpoint/2010/main" val="8079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CC1AC57-1DF6-4E90-512A-ECEC3AD9C0AA}"/>
              </a:ext>
            </a:extLst>
          </p:cNvPr>
          <p:cNvSpPr txBox="1"/>
          <p:nvPr/>
        </p:nvSpPr>
        <p:spPr>
          <a:xfrm>
            <a:off x="993531" y="1908571"/>
            <a:ext cx="9469315" cy="3130922"/>
          </a:xfrm>
          <a:prstGeom prst="rect">
            <a:avLst/>
          </a:prstGeom>
          <a:noFill/>
        </p:spPr>
        <p:txBody>
          <a:bodyPr wrap="square">
            <a:spAutoFit/>
          </a:bodyPr>
          <a:lstStyle/>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掌握机器语言、汇编语言、高级语言各自的特点（优缺点）。</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掌握用计算机解决问题的主要步骤。</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掌握算法的特性</a:t>
            </a:r>
            <a:r>
              <a:rPr lang="zh-CN" altLang="en-US" sz="2000" kern="100" dirty="0">
                <a:effectLst/>
                <a:latin typeface="Times New Roman" panose="02020603050405020304" pitchFamily="18" charset="0"/>
                <a:ea typeface="宋体" panose="02010600030101010101" pitchFamily="2" charset="-122"/>
              </a:rPr>
              <a:t>、</a:t>
            </a:r>
            <a:r>
              <a:rPr lang="zh-CN" altLang="zh-CN" sz="2000" kern="100" dirty="0">
                <a:latin typeface="Times New Roman" panose="02020603050405020304" pitchFamily="18" charset="0"/>
                <a:ea typeface="宋体" panose="02010600030101010101" pitchFamily="2" charset="-122"/>
              </a:rPr>
              <a:t>评价标准</a:t>
            </a:r>
            <a:r>
              <a:rPr lang="zh-CN" altLang="zh-CN" sz="2000" kern="100" dirty="0">
                <a:effectLst/>
                <a:latin typeface="Times New Roman" panose="02020603050405020304" pitchFamily="18" charset="0"/>
                <a:ea typeface="宋体" panose="02010600030101010101" pitchFamily="2" charset="-122"/>
              </a:rPr>
              <a:t>。</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理解算法的时间复杂度（给定一个简单程序或算法，</a:t>
            </a:r>
            <a:r>
              <a:rPr lang="zh-CN" altLang="en-US" sz="2000" kern="100" dirty="0">
                <a:latin typeface="Times New Roman" panose="02020603050405020304" pitchFamily="18" charset="0"/>
                <a:ea typeface="宋体" panose="02010600030101010101" pitchFamily="2" charset="-122"/>
              </a:rPr>
              <a:t>能</a:t>
            </a:r>
            <a:r>
              <a:rPr lang="zh-CN" altLang="zh-CN" sz="2000" kern="100" dirty="0">
                <a:effectLst/>
                <a:latin typeface="Times New Roman" panose="02020603050405020304" pitchFamily="18" charset="0"/>
                <a:ea typeface="宋体" panose="02010600030101010101" pitchFamily="2" charset="-122"/>
              </a:rPr>
              <a:t>计算时间复杂度）。</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掌握软件的含义及软件的常见分类。</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掌握算法、程序、软件的联系与区别。</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掌握操作系统的含义和目前常用的操作系统。</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理解绝对路径（给一个树形文件结构，</a:t>
            </a:r>
            <a:r>
              <a:rPr lang="zh-CN" altLang="en-US" sz="2000" kern="100" dirty="0">
                <a:latin typeface="Times New Roman" panose="02020603050405020304" pitchFamily="18" charset="0"/>
                <a:ea typeface="宋体" panose="02010600030101010101" pitchFamily="2" charset="-122"/>
              </a:rPr>
              <a:t>能</a:t>
            </a:r>
            <a:r>
              <a:rPr lang="zh-CN" altLang="zh-CN" sz="2000" kern="100" dirty="0">
                <a:effectLst/>
                <a:latin typeface="Times New Roman" panose="02020603050405020304" pitchFamily="18" charset="0"/>
                <a:ea typeface="宋体" panose="02010600030101010101" pitchFamily="2" charset="-122"/>
              </a:rPr>
              <a:t>写出某个文件的绝对路径）。</a:t>
            </a:r>
          </a:p>
        </p:txBody>
      </p:sp>
      <p:sp>
        <p:nvSpPr>
          <p:cNvPr id="6" name="object 2">
            <a:extLst>
              <a:ext uri="{FF2B5EF4-FFF2-40B4-BE49-F238E27FC236}">
                <a16:creationId xmlns:a16="http://schemas.microsoft.com/office/drawing/2014/main" id="{1DA81D0E-1E94-043F-2875-87474B37332A}"/>
              </a:ext>
            </a:extLst>
          </p:cNvPr>
          <p:cNvSpPr txBox="1">
            <a:spLocks/>
          </p:cNvSpPr>
          <p:nvPr/>
        </p:nvSpPr>
        <p:spPr>
          <a:xfrm>
            <a:off x="993531" y="436193"/>
            <a:ext cx="4668715" cy="67762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0"/>
              </a:spcBef>
            </a:pPr>
            <a:r>
              <a:rPr lang="zh-CN" altLang="en-US" sz="4800" b="1" spc="-5" dirty="0">
                <a:solidFill>
                  <a:srgbClr val="002060"/>
                </a:solidFill>
                <a:latin typeface="微软雅黑 Light" panose="020B0502040204020203" pitchFamily="34" charset="-122"/>
                <a:ea typeface="微软雅黑 Light" panose="020B0502040204020203" pitchFamily="34" charset="-122"/>
              </a:rPr>
              <a:t>本章重点与目标</a:t>
            </a:r>
            <a:endParaRPr lang="en-US" sz="2400" b="1" dirty="0">
              <a:solidFill>
                <a:srgbClr val="002060"/>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318752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文件管理</a:t>
            </a:r>
          </a:p>
        </p:txBody>
      </p:sp>
      <p:sp>
        <p:nvSpPr>
          <p:cNvPr id="4" name="Text Box 5"/>
          <p:cNvSpPr txBox="1">
            <a:spLocks noChangeArrowheads="1"/>
          </p:cNvSpPr>
          <p:nvPr/>
        </p:nvSpPr>
        <p:spPr bwMode="auto">
          <a:xfrm>
            <a:off x="627351" y="1384546"/>
            <a:ext cx="10973522"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a:t>
            </a: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文件格式</a:t>
            </a:r>
            <a:endPar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文件管理功能由操作系统中的文件系统提供。</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文件系统主要有文件分配表（</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FAT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）、新技术文件系统（</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NTFS</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和复原文件系统</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REFS</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三种格式。</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从</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 10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开始，微软推出了</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REFS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文件系统。</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为解决</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FAT32</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不支持</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4GB</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以上文件的限制，引入了只适用于闪存等移动存储设备的扩展</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FAT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文件系统（</a:t>
            </a:r>
            <a:r>
              <a:rPr kumimoji="0" lang="en-US" altLang="zh-CN" sz="2800" b="1" i="0" u="none" strike="noStrike" kern="1200" cap="none" spc="0" normalizeH="0" baseline="0" noProof="0" dirty="0" err="1">
                <a:ln>
                  <a:noFill/>
                </a:ln>
                <a:solidFill>
                  <a:srgbClr val="C00000"/>
                </a:solidFill>
                <a:effectLst/>
                <a:uLnTx/>
                <a:uFillTx/>
                <a:latin typeface="微软雅黑 Light" panose="020B0502040204020203" pitchFamily="34" charset="-122"/>
                <a:ea typeface="微软雅黑 Light" panose="020B0502040204020203" pitchFamily="34" charset="-122"/>
                <a:cs typeface="+mn-cs"/>
              </a:rPr>
              <a:t>exFAT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在使用</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 10/11</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操作系统时，硬盘的默认文件格式是</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NTFS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（可以改为</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REFS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格式），</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U</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盘的默认格式是</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FAT32</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（可以改为</a:t>
            </a:r>
            <a:r>
              <a:rPr kumimoji="0" lang="en-US" altLang="zh-CN" sz="2800" b="1" i="0" u="none" strike="noStrike" kern="1200" cap="none" spc="0" normalizeH="0" baseline="0" noProof="0" dirty="0" err="1">
                <a:ln>
                  <a:noFill/>
                </a:ln>
                <a:solidFill>
                  <a:srgbClr val="002060"/>
                </a:solidFill>
                <a:effectLst/>
                <a:uLnTx/>
                <a:uFillTx/>
                <a:latin typeface="微软雅黑 Light" panose="020B0502040204020203" pitchFamily="34" charset="-122"/>
                <a:ea typeface="微软雅黑 Light" panose="020B0502040204020203" pitchFamily="34" charset="-122"/>
                <a:cs typeface="+mn-cs"/>
              </a:rPr>
              <a:t>exFAT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格式）。</a:t>
            </a:r>
          </a:p>
        </p:txBody>
      </p:sp>
    </p:spTree>
    <p:extLst>
      <p:ext uri="{BB962C8B-B14F-4D97-AF65-F5344CB8AC3E}">
        <p14:creationId xmlns:p14="http://schemas.microsoft.com/office/powerpoint/2010/main" val="19452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操作系统</a:t>
            </a:r>
            <a:r>
              <a:rPr lang="en-US" altLang="zh-CN" sz="3600" b="1" spc="300"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cs typeface="+mj-cs"/>
              </a:rPr>
              <a:t>实例</a:t>
            </a:r>
          </a:p>
        </p:txBody>
      </p:sp>
      <p:sp>
        <p:nvSpPr>
          <p:cNvPr id="4" name="Text Box 5"/>
          <p:cNvSpPr txBox="1">
            <a:spLocks noChangeArrowheads="1"/>
          </p:cNvSpPr>
          <p:nvPr/>
        </p:nvSpPr>
        <p:spPr bwMode="auto">
          <a:xfrm>
            <a:off x="627351" y="1384546"/>
            <a:ext cx="10890393" cy="376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DOS</a:t>
            </a: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1981</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IBM</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公司推出</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IBM-PC</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个人计算机，该机上安装了微软公司开发的</a:t>
            </a:r>
            <a:r>
              <a:rPr kumimoji="0" lang="en-US" altLang="zh-CN"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MS-DOS</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MS-DOS</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最早的版本是</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1981</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8</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月推出的</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1.0</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版，一直发展到</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1995</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年的</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7.0 </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版。在</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1990</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年微软推出</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 3.0</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之前，</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DOS</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一直占据微机操作系统的霸主地位。</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在和</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抗争了几年之后，从</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1995</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年推出的</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 95</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开始，</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DOS</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逐步退出了操作系统市场</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p:txBody>
      </p:sp>
      <p:pic>
        <p:nvPicPr>
          <p:cNvPr id="3" name="图片 2">
            <a:extLst>
              <a:ext uri="{FF2B5EF4-FFF2-40B4-BE49-F238E27FC236}">
                <a16:creationId xmlns:a16="http://schemas.microsoft.com/office/drawing/2014/main" id="{6A1F74D5-95B5-96DA-4B9E-2038D244A0B4}"/>
              </a:ext>
            </a:extLst>
          </p:cNvPr>
          <p:cNvPicPr>
            <a:picLocks noChangeAspect="1"/>
          </p:cNvPicPr>
          <p:nvPr/>
        </p:nvPicPr>
        <p:blipFill>
          <a:blip r:embed="rId2"/>
          <a:stretch>
            <a:fillRect/>
          </a:stretch>
        </p:blipFill>
        <p:spPr>
          <a:xfrm>
            <a:off x="6640944" y="5026276"/>
            <a:ext cx="3284017" cy="1429941"/>
          </a:xfrm>
          <a:prstGeom prst="rect">
            <a:avLst/>
          </a:prstGeom>
        </p:spPr>
      </p:pic>
    </p:spTree>
    <p:extLst>
      <p:ext uri="{BB962C8B-B14F-4D97-AF65-F5344CB8AC3E}">
        <p14:creationId xmlns:p14="http://schemas.microsoft.com/office/powerpoint/2010/main" val="193736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实例</a:t>
            </a:r>
          </a:p>
        </p:txBody>
      </p:sp>
      <p:sp>
        <p:nvSpPr>
          <p:cNvPr id="4" name="Text Box 5"/>
          <p:cNvSpPr txBox="1">
            <a:spLocks noChangeArrowheads="1"/>
          </p:cNvSpPr>
          <p:nvPr/>
        </p:nvSpPr>
        <p:spPr bwMode="auto">
          <a:xfrm>
            <a:off x="627351" y="1384546"/>
            <a:ext cx="11010467"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a:t>
            </a: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微软公司从</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1983</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年开始研发</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1990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年由微软公司推出的</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 3.0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，以其易学易用、友好的图形用户界面，得以很快地流行开来。</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Windows 95</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1995</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8</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月正式发布，这是第一个不要求使用者先安装</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MS-DOS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版本。从此</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 9x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成为个人计算机的主流操作系统。</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之后，微软陆续推出了</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 98/2000/XP/7/8/10/11</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等得到广泛应用的个人机操作系统。</a:t>
            </a:r>
          </a:p>
        </p:txBody>
      </p:sp>
      <p:pic>
        <p:nvPicPr>
          <p:cNvPr id="2" name="Picture 4">
            <a:extLst>
              <a:ext uri="{FF2B5EF4-FFF2-40B4-BE49-F238E27FC236}">
                <a16:creationId xmlns:a16="http://schemas.microsoft.com/office/drawing/2014/main" id="{C01CE60E-1541-190A-8089-C0FB63BFB3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5429" y="5473454"/>
            <a:ext cx="2365808" cy="131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1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实例</a:t>
            </a:r>
          </a:p>
        </p:txBody>
      </p:sp>
      <p:sp>
        <p:nvSpPr>
          <p:cNvPr id="4" name="Text Box 5"/>
          <p:cNvSpPr txBox="1">
            <a:spLocks noChangeArrowheads="1"/>
          </p:cNvSpPr>
          <p:nvPr/>
        </p:nvSpPr>
        <p:spPr bwMode="auto">
          <a:xfrm>
            <a:off x="627351" y="1384546"/>
            <a:ext cx="11084358"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a:t>
            </a: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家族的另一个重要分支是</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 NT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，是一种主要运行在小型机和</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服务器</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上的操作系统，有较强的内置网络功能和较高的系统安全性。</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之后陆续有 </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 2000 Sever </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和 </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 Server 2003 /2008/2012/2016/2018/2019/2022</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等版本。</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根据</a:t>
            </a:r>
            <a:r>
              <a:rPr kumimoji="0" lang="en-US" altLang="zh-CN" sz="2800" b="1" i="0" u="none" strike="noStrike" kern="1200" cap="none" spc="0" normalizeH="0" baseline="0" noProof="0" dirty="0" err="1">
                <a:ln>
                  <a:noFill/>
                </a:ln>
                <a:solidFill>
                  <a:srgbClr val="002060"/>
                </a:solidFill>
                <a:effectLst/>
                <a:uLnTx/>
                <a:uFillTx/>
                <a:latin typeface="微软雅黑 Light" panose="020B0502040204020203" pitchFamily="34" charset="-122"/>
                <a:ea typeface="微软雅黑 Light" panose="020B0502040204020203" pitchFamily="34" charset="-122"/>
                <a:cs typeface="+mn-cs"/>
              </a:rPr>
              <a:t>Statcounter</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 2021</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7</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月的统计，全球桌面操作系统领域中，</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Windows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各版本的市场占有率合计为</a:t>
            </a:r>
            <a:r>
              <a:rPr kumimoji="0" lang="en-US" altLang="zh-CN"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74.79%</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，位居第二名的是苹果公司的</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macOS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，其市占率为</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16.16%</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p:txBody>
      </p:sp>
    </p:spTree>
    <p:extLst>
      <p:ext uri="{BB962C8B-B14F-4D97-AF65-F5344CB8AC3E}">
        <p14:creationId xmlns:p14="http://schemas.microsoft.com/office/powerpoint/2010/main" val="387115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实例</a:t>
            </a:r>
          </a:p>
        </p:txBody>
      </p:sp>
      <p:sp>
        <p:nvSpPr>
          <p:cNvPr id="4" name="Text Box 5"/>
          <p:cNvSpPr txBox="1">
            <a:spLocks noChangeArrowheads="1"/>
          </p:cNvSpPr>
          <p:nvPr/>
        </p:nvSpPr>
        <p:spPr bwMode="auto">
          <a:xfrm>
            <a:off x="627351" y="1384546"/>
            <a:ext cx="11084358"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macOS</a:t>
            </a: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一款运行于</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苹果</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Mac</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系列计算机上的操作系统，也是首个在商用领域成功运用图形用户界面的操作系统，首个版本发布于</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1984</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2014</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年发布的版本是</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macOS X 10.10 Yosemite</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版，针对跨设备跨平台无缝切换的需求，提供了全新的</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Handoff</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（可实现在不同设备中持续同一工作）、</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iCloud Drive</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（云盘）等功能，大大提高了在</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mac</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iOS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多设备之间使用的连续性</a:t>
            </a: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2023</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6</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月</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6</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日，推出</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macOS 13.5</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版本，允许用户自定义壁纸作为屏保，为</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Mac</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设备引入了新的游戏模式，进一步改进了视频会议效果，可以在会议中使用增强现实（</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AR</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）特效。</a:t>
            </a:r>
          </a:p>
        </p:txBody>
      </p:sp>
      <p:pic>
        <p:nvPicPr>
          <p:cNvPr id="2" name="Picture 2">
            <a:extLst>
              <a:ext uri="{FF2B5EF4-FFF2-40B4-BE49-F238E27FC236}">
                <a16:creationId xmlns:a16="http://schemas.microsoft.com/office/drawing/2014/main" id="{6EBE3B53-8699-FF05-6D53-B2BC1C6A4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630" y="231132"/>
            <a:ext cx="1649989" cy="164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94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实例</a:t>
            </a:r>
          </a:p>
        </p:txBody>
      </p:sp>
      <p:sp>
        <p:nvSpPr>
          <p:cNvPr id="4" name="Text Box 5"/>
          <p:cNvSpPr txBox="1">
            <a:spLocks noChangeArrowheads="1"/>
          </p:cNvSpPr>
          <p:nvPr/>
        </p:nvSpPr>
        <p:spPr bwMode="auto">
          <a:xfrm>
            <a:off x="627351" y="1384546"/>
            <a:ext cx="11084358"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UNIX</a:t>
            </a: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一款能在微型机、工作站、大型机等各种机型上使用的操作系统。</a:t>
            </a: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1971</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11</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月</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3</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日，</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UNIX</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第</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版</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UNIX-V1</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）正式诞生。</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1973</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C</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语言出现后，用</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C</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语言改写的</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第</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3</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版</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UNIX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具有非常好的可读性和可移植性，为其推广普及奠定了基础。</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从</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1977</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年开始，各公司陆续推出了多种</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UNIX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的商业化版本。</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进入</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世纪</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90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年代后，</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UNIX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开始支持多处理器系统和计算机网络，配置了图形用户界面，安全性也得到进一步加强。</a:t>
            </a:r>
          </a:p>
        </p:txBody>
      </p:sp>
      <p:pic>
        <p:nvPicPr>
          <p:cNvPr id="2" name="Picture 2">
            <a:extLst>
              <a:ext uri="{FF2B5EF4-FFF2-40B4-BE49-F238E27FC236}">
                <a16:creationId xmlns:a16="http://schemas.microsoft.com/office/drawing/2014/main" id="{C5D7A9E8-1AA0-B128-FFDD-9AF21DC3A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590" y="5666055"/>
            <a:ext cx="2451065" cy="95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3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1000"/>
                                        <p:tgtEl>
                                          <p:spTgt spid="4">
                                            <p:txEl>
                                              <p:pRg st="5" end="5"/>
                                            </p:txEl>
                                          </p:spTgt>
                                        </p:tgtEl>
                                      </p:cBhvr>
                                    </p:animEffect>
                                    <p:anim calcmode="lin" valueType="num">
                                      <p:cBhvr>
                                        <p:cTn id="3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实例</a:t>
            </a:r>
          </a:p>
        </p:txBody>
      </p:sp>
      <p:sp>
        <p:nvSpPr>
          <p:cNvPr id="4" name="Text Box 5"/>
          <p:cNvSpPr txBox="1">
            <a:spLocks noChangeArrowheads="1"/>
          </p:cNvSpPr>
          <p:nvPr/>
        </p:nvSpPr>
        <p:spPr bwMode="auto">
          <a:xfrm>
            <a:off x="627351" y="1384546"/>
            <a:ext cx="11084358"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Linux</a:t>
            </a: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起源于李纳斯</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托瓦兹</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1991</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年</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在芬兰赫尔辛基大学读书时编写的一个操作系统原型，后来托瓦兹成为芬兰著名的计算机科学家。</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托瓦兹在学习操作系统课程时自己编写了一个操作系统原型（这就是最早的</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Linux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），并把这个原型系统放在互联网上，允许自由下载，许多人对这个系统进行了改进、扩充和完善。</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现在，</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Linux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操作系统是一种得到广泛应用的</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多用户多任务操作系统</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，许多计算机公司如</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IBM</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Intel</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Oracle</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SUN</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等都大力支持</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Linux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，各种常用软件纷纷移植到</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Linux</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平台上。</a:t>
            </a:r>
          </a:p>
        </p:txBody>
      </p:sp>
      <p:pic>
        <p:nvPicPr>
          <p:cNvPr id="2" name="Picture 2">
            <a:extLst>
              <a:ext uri="{FF2B5EF4-FFF2-40B4-BE49-F238E27FC236}">
                <a16:creationId xmlns:a16="http://schemas.microsoft.com/office/drawing/2014/main" id="{5D71E609-0754-3B01-1A81-97CA03AEF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853" y="642837"/>
            <a:ext cx="2704098" cy="88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8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1" y="632071"/>
            <a:ext cx="7956550" cy="7524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r>
              <a:rPr kumimoji="0" lang="en-US" altLang="zh-CN"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3600" b="1" i="0" u="none" strike="noStrike" kern="1200" cap="none" spc="3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实例</a:t>
            </a:r>
          </a:p>
        </p:txBody>
      </p:sp>
      <p:sp>
        <p:nvSpPr>
          <p:cNvPr id="4" name="Text Box 5"/>
          <p:cNvSpPr txBox="1">
            <a:spLocks noChangeArrowheads="1"/>
          </p:cNvSpPr>
          <p:nvPr/>
        </p:nvSpPr>
        <p:spPr bwMode="auto">
          <a:xfrm>
            <a:off x="627351" y="1384546"/>
            <a:ext cx="11084358"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60000" marR="0" lvl="0" indent="-432000"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en-US" altLang="zh-CN"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VxWorks</a:t>
            </a: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是一款得到广泛应用的</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嵌入式操作系统</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。其核心是一个高效率的微内核，支持各种实时功能，包括快速多任务处理、中断支持、抢占式和轮转式调度，并可快速响应外部事件。</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VxWorks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可广泛应用于网络通信、医疗设备、消费电子品、交通运输、工业控制、航空航天和多媒体设备等领域。</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56000" marR="0" lvl="1" indent="-324000" algn="just" defTabSz="914400" rtl="0" eaLnBrk="1" fontAlgn="auto" latinLnBrk="0" hangingPunct="1">
              <a:lnSpc>
                <a:spcPct val="110000"/>
              </a:lnSpc>
              <a:spcBef>
                <a:spcPts val="300"/>
              </a:spcBef>
              <a:spcAft>
                <a:spcPts val="0"/>
              </a:spcAft>
              <a:buClr>
                <a:srgbClr val="ED7D31"/>
              </a:buClr>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2011</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11</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月</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26</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日发射，历经</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8</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个半月，在天空飞行</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5.69</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亿公里后着陆的“好奇号”火星探测器上使用的就是</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VxWorks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操作系统。</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VxWorks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负责火星探测器的全部飞行控制。</a:t>
            </a:r>
          </a:p>
        </p:txBody>
      </p:sp>
      <p:pic>
        <p:nvPicPr>
          <p:cNvPr id="2" name="图片 1">
            <a:extLst>
              <a:ext uri="{FF2B5EF4-FFF2-40B4-BE49-F238E27FC236}">
                <a16:creationId xmlns:a16="http://schemas.microsoft.com/office/drawing/2014/main" id="{363F2C23-6A64-1C32-12EC-D18265DF3420}"/>
              </a:ext>
            </a:extLst>
          </p:cNvPr>
          <p:cNvPicPr>
            <a:picLocks noChangeAspect="1"/>
          </p:cNvPicPr>
          <p:nvPr/>
        </p:nvPicPr>
        <p:blipFill>
          <a:blip r:embed="rId2"/>
          <a:stretch>
            <a:fillRect/>
          </a:stretch>
        </p:blipFill>
        <p:spPr>
          <a:xfrm>
            <a:off x="8021765" y="332508"/>
            <a:ext cx="2251108" cy="1514764"/>
          </a:xfrm>
          <a:prstGeom prst="rect">
            <a:avLst/>
          </a:prstGeom>
        </p:spPr>
      </p:pic>
    </p:spTree>
    <p:extLst>
      <p:ext uri="{BB962C8B-B14F-4D97-AF65-F5344CB8AC3E}">
        <p14:creationId xmlns:p14="http://schemas.microsoft.com/office/powerpoint/2010/main" val="347390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DF5EC-9A7F-E77F-2673-0E5AF3CBFE4E}"/>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C7E33DAB-A83F-C112-5A40-3E5C6B369B71}"/>
              </a:ext>
            </a:extLst>
          </p:cNvPr>
          <p:cNvSpPr txBox="1"/>
          <p:nvPr/>
        </p:nvSpPr>
        <p:spPr>
          <a:xfrm>
            <a:off x="993531" y="1908571"/>
            <a:ext cx="9469315" cy="3130922"/>
          </a:xfrm>
          <a:prstGeom prst="rect">
            <a:avLst/>
          </a:prstGeom>
          <a:noFill/>
        </p:spPr>
        <p:txBody>
          <a:bodyPr wrap="square">
            <a:spAutoFit/>
          </a:bodyPr>
          <a:lstStyle/>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掌握机器语言、汇编语言、高级语言各自的特点（优缺点）。</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掌握用计算机解决问题的主要步骤。</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掌握算法的特性</a:t>
            </a:r>
            <a:r>
              <a:rPr lang="zh-CN" altLang="en-US" sz="2000" kern="100" dirty="0">
                <a:effectLst/>
                <a:latin typeface="Times New Roman" panose="02020603050405020304" pitchFamily="18" charset="0"/>
                <a:ea typeface="宋体" panose="02010600030101010101" pitchFamily="2" charset="-122"/>
              </a:rPr>
              <a:t>、</a:t>
            </a:r>
            <a:r>
              <a:rPr lang="zh-CN" altLang="zh-CN" sz="2000" kern="100" dirty="0">
                <a:latin typeface="Times New Roman" panose="02020603050405020304" pitchFamily="18" charset="0"/>
                <a:ea typeface="宋体" panose="02010600030101010101" pitchFamily="2" charset="-122"/>
              </a:rPr>
              <a:t>评价标准</a:t>
            </a:r>
            <a:r>
              <a:rPr lang="zh-CN" altLang="zh-CN" sz="2000" kern="100" dirty="0">
                <a:effectLst/>
                <a:latin typeface="Times New Roman" panose="02020603050405020304" pitchFamily="18" charset="0"/>
                <a:ea typeface="宋体" panose="02010600030101010101" pitchFamily="2" charset="-122"/>
              </a:rPr>
              <a:t>。</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理解算法的时间复杂度（给定一个简单程序或算法，</a:t>
            </a:r>
            <a:r>
              <a:rPr lang="zh-CN" altLang="en-US" sz="2000" kern="100" dirty="0">
                <a:effectLst/>
                <a:latin typeface="Times New Roman" panose="02020603050405020304" pitchFamily="18" charset="0"/>
                <a:ea typeface="宋体" panose="02010600030101010101" pitchFamily="2" charset="-122"/>
              </a:rPr>
              <a:t>能</a:t>
            </a:r>
            <a:r>
              <a:rPr lang="zh-CN" altLang="zh-CN" sz="2000" kern="100" dirty="0">
                <a:effectLst/>
                <a:latin typeface="Times New Roman" panose="02020603050405020304" pitchFamily="18" charset="0"/>
                <a:ea typeface="宋体" panose="02010600030101010101" pitchFamily="2" charset="-122"/>
              </a:rPr>
              <a:t>计算时间复杂度）。</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掌握软件的含义及软件的常见分类。</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掌握算法、程序、软件的联系与区别。</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掌握操作系统的含义和目前常用的操作系统。</a:t>
            </a:r>
          </a:p>
          <a:p>
            <a:pPr marL="342900" lvl="0" indent="-342900" algn="just">
              <a:lnSpc>
                <a:spcPct val="125000"/>
              </a:lnSpc>
              <a:buFont typeface="Wingdings" panose="05000000000000000000" pitchFamily="2" charset="2"/>
              <a:buChar char=""/>
            </a:pPr>
            <a:r>
              <a:rPr lang="zh-CN" altLang="zh-CN" sz="2000" kern="100" dirty="0">
                <a:effectLst/>
                <a:latin typeface="Times New Roman" panose="02020603050405020304" pitchFamily="18" charset="0"/>
                <a:ea typeface="宋体" panose="02010600030101010101" pitchFamily="2" charset="-122"/>
              </a:rPr>
              <a:t>理解绝对路径（给一个树形</a:t>
            </a:r>
            <a:r>
              <a:rPr lang="zh-CN" altLang="zh-CN" sz="2000" kern="100">
                <a:effectLst/>
                <a:latin typeface="Times New Roman" panose="02020603050405020304" pitchFamily="18" charset="0"/>
                <a:ea typeface="宋体" panose="02010600030101010101" pitchFamily="2" charset="-122"/>
              </a:rPr>
              <a:t>文件结构，</a:t>
            </a:r>
            <a:r>
              <a:rPr lang="zh-CN" altLang="en-US" sz="2000" kern="100">
                <a:effectLst/>
                <a:latin typeface="Times New Roman" panose="02020603050405020304" pitchFamily="18" charset="0"/>
                <a:ea typeface="宋体" panose="02010600030101010101" pitchFamily="2" charset="-122"/>
              </a:rPr>
              <a:t>能</a:t>
            </a:r>
            <a:r>
              <a:rPr lang="zh-CN" altLang="zh-CN" sz="2000" kern="100">
                <a:effectLst/>
                <a:latin typeface="Times New Roman" panose="02020603050405020304" pitchFamily="18" charset="0"/>
                <a:ea typeface="宋体" panose="02010600030101010101" pitchFamily="2" charset="-122"/>
              </a:rPr>
              <a:t>写出</a:t>
            </a:r>
            <a:r>
              <a:rPr lang="zh-CN" altLang="zh-CN" sz="2000" kern="100" dirty="0">
                <a:effectLst/>
                <a:latin typeface="Times New Roman" panose="02020603050405020304" pitchFamily="18" charset="0"/>
                <a:ea typeface="宋体" panose="02010600030101010101" pitchFamily="2" charset="-122"/>
              </a:rPr>
              <a:t>某个文件的绝对路径）。</a:t>
            </a:r>
          </a:p>
        </p:txBody>
      </p:sp>
      <p:sp>
        <p:nvSpPr>
          <p:cNvPr id="6" name="object 2">
            <a:extLst>
              <a:ext uri="{FF2B5EF4-FFF2-40B4-BE49-F238E27FC236}">
                <a16:creationId xmlns:a16="http://schemas.microsoft.com/office/drawing/2014/main" id="{54AD17E3-FDEA-4C40-D449-BD57EBDA4CD1}"/>
              </a:ext>
            </a:extLst>
          </p:cNvPr>
          <p:cNvSpPr txBox="1">
            <a:spLocks/>
          </p:cNvSpPr>
          <p:nvPr/>
        </p:nvSpPr>
        <p:spPr>
          <a:xfrm>
            <a:off x="993531" y="436193"/>
            <a:ext cx="4668715" cy="67762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00"/>
              </a:spcBef>
            </a:pPr>
            <a:r>
              <a:rPr lang="zh-CN" altLang="en-US" sz="4800" b="1" spc="-5">
                <a:solidFill>
                  <a:srgbClr val="002060"/>
                </a:solidFill>
                <a:latin typeface="微软雅黑 Light" panose="020B0502040204020203" pitchFamily="34" charset="-122"/>
                <a:ea typeface="微软雅黑 Light" panose="020B0502040204020203" pitchFamily="34" charset="-122"/>
              </a:rPr>
              <a:t>本章总结</a:t>
            </a:r>
            <a:endParaRPr lang="en-US" sz="2400" b="1" dirty="0">
              <a:solidFill>
                <a:srgbClr val="002060"/>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79343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D392B5C-E95A-498A-BF94-9144B2AC005F}"/>
              </a:ext>
            </a:extLst>
          </p:cNvPr>
          <p:cNvSpPr>
            <a:spLocks noGrp="1"/>
          </p:cNvSpPr>
          <p:nvPr>
            <p:ph idx="1"/>
          </p:nvPr>
        </p:nvSpPr>
        <p:spPr>
          <a:xfrm>
            <a:off x="621240" y="2512244"/>
            <a:ext cx="10954600" cy="1442302"/>
          </a:xfrm>
        </p:spPr>
        <p:txBody>
          <a:bodyPr/>
          <a:lstStyle/>
          <a:p>
            <a:pPr marL="0" indent="0" algn="ctr">
              <a:buNone/>
            </a:pPr>
            <a:r>
              <a:rPr lang="zh-CN" altLang="en-US" sz="6000" b="1" spc="1200" dirty="0">
                <a:solidFill>
                  <a:srgbClr val="002060"/>
                </a:solidFill>
                <a:latin typeface="微软雅黑 Light" panose="020B0502040204020203" pitchFamily="34" charset="-122"/>
                <a:ea typeface="微软雅黑 Light" panose="020B0502040204020203" pitchFamily="34" charset="-122"/>
              </a:rPr>
              <a:t>本章结束</a:t>
            </a:r>
          </a:p>
          <a:p>
            <a:pPr lvl="2"/>
            <a:endParaRPr lang="zh-CN" altLang="en-US" dirty="0"/>
          </a:p>
        </p:txBody>
      </p:sp>
    </p:spTree>
    <p:extLst>
      <p:ext uri="{BB962C8B-B14F-4D97-AF65-F5344CB8AC3E}">
        <p14:creationId xmlns:p14="http://schemas.microsoft.com/office/powerpoint/2010/main" val="345159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程序设计语言</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机器语言</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；汇编语言；高级语言</a:t>
            </a:r>
          </a:p>
        </p:txBody>
      </p:sp>
      <p:sp>
        <p:nvSpPr>
          <p:cNvPr id="8" name="标题 1"/>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/01</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B39D4C4-ABA9-B6A6-1556-47E52921530E}"/>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4641BA49-A45E-88DE-4767-254999A3B982}"/>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F6DFBDE7-A4A7-9D51-0017-006A56449854}"/>
              </a:ext>
            </a:extLst>
          </p:cNvPr>
          <p:cNvPicPr>
            <a:picLocks noChangeAspect="1"/>
          </p:cNvPicPr>
          <p:nvPr/>
        </p:nvPicPr>
        <p:blipFill>
          <a:blip r:embed="rId4"/>
          <a:stretch>
            <a:fillRect/>
          </a:stretch>
        </p:blipFill>
        <p:spPr>
          <a:xfrm>
            <a:off x="5132748" y="3111980"/>
            <a:ext cx="1926503" cy="6340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程序设计语言</a:t>
            </a:r>
            <a:r>
              <a:rPr lang="zh-CN" altLang="en-US" sz="3600" b="1" spc="300" dirty="0">
                <a:solidFill>
                  <a:srgbClr val="002060"/>
                </a:solidFill>
                <a:latin typeface="微软雅黑 Light" panose="020B0502040204020203" pitchFamily="34" charset="-122"/>
                <a:ea typeface="微软雅黑 Light" panose="020B0502040204020203" pitchFamily="34" charset="-122"/>
                <a:cs typeface="+mj-cs"/>
              </a:rPr>
              <a:t>的定义</a:t>
            </a:r>
            <a:endParaRPr lang="zh-CN" altLang="en-US" sz="36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786913" y="1434117"/>
            <a:ext cx="10617687" cy="4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gn="just">
              <a:lnSpc>
                <a:spcPct val="114000"/>
              </a:lnSpc>
              <a:spcBef>
                <a:spcPts val="600"/>
              </a:spcBef>
              <a:buFont typeface="Wingdings" panose="05000000000000000000" pitchFamily="2" charset="2"/>
              <a:buChar char="Ø"/>
            </a:pPr>
            <a:r>
              <a:rPr lang="zh-CN" altLang="en-US" sz="3200" b="1" spc="-100" dirty="0">
                <a:solidFill>
                  <a:srgbClr val="002060"/>
                </a:solidFill>
                <a:latin typeface="微软雅黑 Light" panose="020B0502040204020203" pitchFamily="34" charset="-122"/>
                <a:ea typeface="微软雅黑 Light" panose="020B0502040204020203" pitchFamily="34" charset="-122"/>
              </a:rPr>
              <a:t>简单说法：程序设计语言是用来编写计算机程序的语言。</a:t>
            </a:r>
            <a:endParaRPr lang="en-US" altLang="zh-CN" sz="3200" b="1" spc="-100" dirty="0">
              <a:solidFill>
                <a:srgbClr val="002060"/>
              </a:solidFill>
              <a:latin typeface="微软雅黑 Light" panose="020B0502040204020203" pitchFamily="34" charset="-122"/>
              <a:ea typeface="微软雅黑 Light" panose="020B0502040204020203" pitchFamily="34" charset="-122"/>
            </a:endParaRPr>
          </a:p>
          <a:p>
            <a:pPr marL="396000" indent="-396000" algn="just">
              <a:lnSpc>
                <a:spcPct val="114000"/>
              </a:lnSpc>
              <a:spcBef>
                <a:spcPts val="600"/>
              </a:spcBef>
              <a:buFont typeface="Wingdings" panose="05000000000000000000" pitchFamily="2" charset="2"/>
              <a:buChar char="Ø"/>
            </a:pPr>
            <a:r>
              <a:rPr lang="zh-CN" altLang="en-US" sz="3200" b="1" dirty="0">
                <a:solidFill>
                  <a:srgbClr val="C00000"/>
                </a:solidFill>
                <a:latin typeface="微软雅黑 Light" panose="020B0502040204020203" pitchFamily="34" charset="-122"/>
                <a:ea typeface="微软雅黑 Light" panose="020B0502040204020203" pitchFamily="34" charset="-122"/>
              </a:rPr>
              <a:t>规范描述</a:t>
            </a:r>
            <a:r>
              <a:rPr lang="zh-CN" altLang="en-US" sz="3200" b="1" dirty="0">
                <a:solidFill>
                  <a:srgbClr val="002060"/>
                </a:solidFill>
                <a:latin typeface="微软雅黑 Light" panose="020B0502040204020203" pitchFamily="34" charset="-122"/>
                <a:ea typeface="微软雅黑 Light" panose="020B0502040204020203" pitchFamily="34" charset="-122"/>
              </a:rPr>
              <a:t>：程序设计语言是一种让人与计算机之间进行交流，让计算机理解人的意图并按照人的意图完成工作的符号系统。</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indent="-346950">
              <a:lnSpc>
                <a:spcPct val="114000"/>
              </a:lnSpc>
              <a:buFont typeface="Wingdings" panose="05000000000000000000" pitchFamily="2" charset="2"/>
              <a:buChar char="Ø"/>
            </a:pPr>
            <a:endParaRPr lang="zh-CN" altLang="zh-CN" sz="3600" b="1" dirty="0">
              <a:latin typeface="微软雅黑" panose="020B0503020204020204" pitchFamily="34" charset="-122"/>
              <a:ea typeface="微软雅黑" panose="020B0503020204020204" pitchFamily="34" charset="-122"/>
            </a:endParaRP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981" y="4068510"/>
            <a:ext cx="2015438" cy="157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096" y="3891674"/>
            <a:ext cx="2574243" cy="194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4545" y="4068510"/>
            <a:ext cx="2267290" cy="159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75801419"/>
      </p:ext>
    </p:extLst>
  </p:cSld>
  <p:clrMapOvr>
    <a:masterClrMapping/>
  </p:clrMapOvr>
  <mc:AlternateContent xmlns:mc="http://schemas.openxmlformats.org/markup-compatibility/2006" xmlns:p14="http://schemas.microsoft.com/office/powerpoint/2010/main">
    <mc:Choice Requires="p14">
      <p:transition spd="slow" p14:dur="2000" advTm="83211"/>
    </mc:Choice>
    <mc:Fallback xmlns="">
      <p:transition spd="slow" advTm="832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程序设计语言</a:t>
            </a:r>
            <a:r>
              <a:rPr lang="zh-CN" altLang="en-US" sz="3600" b="1" spc="300" dirty="0">
                <a:solidFill>
                  <a:srgbClr val="002060"/>
                </a:solidFill>
                <a:latin typeface="微软雅黑 Light" panose="020B0502040204020203" pitchFamily="34" charset="-122"/>
                <a:ea typeface="微软雅黑 Light" panose="020B0502040204020203" pitchFamily="34" charset="-122"/>
                <a:cs typeface="+mj-cs"/>
              </a:rPr>
              <a:t>的发展</a:t>
            </a:r>
            <a:endParaRPr lang="zh-CN" altLang="en-US" sz="3600" b="1" spc="300"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94316" y="1434118"/>
            <a:ext cx="10705204" cy="331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gn="just">
              <a:lnSpc>
                <a:spcPct val="114000"/>
              </a:lnSpc>
              <a:spcBef>
                <a:spcPts val="600"/>
              </a:spcBef>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程序设计语言的发展经历了</a:t>
            </a:r>
            <a:r>
              <a:rPr lang="zh-CN" altLang="en-US" b="1" dirty="0">
                <a:solidFill>
                  <a:srgbClr val="00B050"/>
                </a:solidFill>
                <a:latin typeface="微软雅黑 Light" panose="020B0502040204020203" pitchFamily="34" charset="-122"/>
                <a:ea typeface="微软雅黑 Light" panose="020B0502040204020203" pitchFamily="34" charset="-122"/>
              </a:rPr>
              <a:t>机器语言、汇编语言</a:t>
            </a:r>
            <a:r>
              <a:rPr lang="zh-CN" altLang="en-US" b="1" dirty="0">
                <a:solidFill>
                  <a:srgbClr val="002060"/>
                </a:solidFill>
                <a:latin typeface="微软雅黑 Light" panose="020B0502040204020203" pitchFamily="34" charset="-122"/>
                <a:ea typeface="微软雅黑 Light" panose="020B0502040204020203" pitchFamily="34" charset="-122"/>
              </a:rPr>
              <a:t>和</a:t>
            </a:r>
            <a:r>
              <a:rPr lang="zh-CN" altLang="en-US" b="1" dirty="0">
                <a:solidFill>
                  <a:srgbClr val="00B050"/>
                </a:solidFill>
                <a:latin typeface="微软雅黑 Light" panose="020B0502040204020203" pitchFamily="34" charset="-122"/>
                <a:ea typeface="微软雅黑 Light" panose="020B0502040204020203" pitchFamily="34" charset="-122"/>
              </a:rPr>
              <a:t>高级语言</a:t>
            </a:r>
            <a:r>
              <a:rPr lang="zh-CN" altLang="en-US" b="1" dirty="0">
                <a:solidFill>
                  <a:srgbClr val="002060"/>
                </a:solidFill>
                <a:latin typeface="微软雅黑 Light" panose="020B0502040204020203" pitchFamily="34" charset="-122"/>
                <a:ea typeface="微软雅黑 Light" panose="020B0502040204020203" pitchFamily="34" charset="-122"/>
              </a:rPr>
              <a:t>三个阶段。</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396000" indent="-396000" algn="just">
              <a:lnSpc>
                <a:spcPct val="114000"/>
              </a:lnSpc>
              <a:spcBef>
                <a:spcPts val="600"/>
              </a:spcBef>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机器语言和汇编语言都称为低级语言，高级语言又分为</a:t>
            </a:r>
            <a:r>
              <a:rPr lang="zh-CN" altLang="en-US" b="1" dirty="0">
                <a:solidFill>
                  <a:srgbClr val="C00000"/>
                </a:solidFill>
                <a:latin typeface="微软雅黑 Light" panose="020B0502040204020203" pitchFamily="34" charset="-122"/>
                <a:ea typeface="微软雅黑 Light" panose="020B0502040204020203" pitchFamily="34" charset="-122"/>
              </a:rPr>
              <a:t>早期高级语言、结构化程序设计语言、面向对象程序设计语言</a:t>
            </a:r>
            <a:r>
              <a:rPr lang="zh-CN" altLang="en-US" b="1" dirty="0">
                <a:solidFill>
                  <a:srgbClr val="002060"/>
                </a:solidFill>
                <a:latin typeface="微软雅黑 Light" panose="020B0502040204020203" pitchFamily="34" charset="-122"/>
                <a:ea typeface="微软雅黑 Light" panose="020B0502040204020203" pitchFamily="34" charset="-122"/>
              </a:rPr>
              <a:t>等。</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marL="396000" indent="-396000" algn="just">
              <a:lnSpc>
                <a:spcPct val="114000"/>
              </a:lnSpc>
              <a:spcBef>
                <a:spcPts val="600"/>
              </a:spcBef>
              <a:buFont typeface="Wingdings" panose="05000000000000000000" pitchFamily="2" charset="2"/>
              <a:buChar char="Ø"/>
            </a:pPr>
            <a:r>
              <a:rPr lang="zh-CN" altLang="en-US" b="1" dirty="0">
                <a:solidFill>
                  <a:srgbClr val="002060"/>
                </a:solidFill>
                <a:latin typeface="微软雅黑 Light" panose="020B0502040204020203" pitchFamily="34" charset="-122"/>
                <a:ea typeface="微软雅黑 Light" panose="020B0502040204020203" pitchFamily="34" charset="-122"/>
              </a:rPr>
              <a:t>一种程序设计语言包含若干条基本指令或语句，指令或语句是让计算机完成某项功能的命令。</a:t>
            </a:r>
            <a:endParaRPr lang="en-US" altLang="zh-CN" b="1" dirty="0">
              <a:solidFill>
                <a:srgbClr val="002060"/>
              </a:solidFill>
              <a:latin typeface="微软雅黑 Light" panose="020B0502040204020203" pitchFamily="34" charset="-122"/>
              <a:ea typeface="微软雅黑 Light" panose="020B0502040204020203" pitchFamily="34" charset="-122"/>
            </a:endParaRPr>
          </a:p>
          <a:p>
            <a:pPr indent="-346950">
              <a:lnSpc>
                <a:spcPct val="114000"/>
              </a:lnSpc>
              <a:buFont typeface="Wingdings" panose="05000000000000000000" pitchFamily="2" charset="2"/>
              <a:buChar char="Ø"/>
            </a:pPr>
            <a:endParaRPr lang="zh-CN" altLang="zh-CN" sz="3200" b="1" dirty="0">
              <a:latin typeface="微软雅黑 Light" panose="020B0502040204020203" pitchFamily="34" charset="-122"/>
              <a:ea typeface="微软雅黑 Light" panose="020B0502040204020203" pitchFamily="34" charset="-122"/>
            </a:endParaRPr>
          </a:p>
          <a:p>
            <a:pPr marL="457047" lvl="1" indent="0" defTabSz="914095">
              <a:lnSpc>
                <a:spcPct val="125000"/>
              </a:lnSpc>
              <a:spcBef>
                <a:spcPts val="500"/>
              </a:spcBef>
              <a:buNone/>
              <a:defRPr/>
            </a:pPr>
            <a:endParaRPr lang="zh-CN" altLang="zh-CN" sz="3200" b="1" dirty="0">
              <a:solidFill>
                <a:srgbClr val="C0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2546067615"/>
      </p:ext>
    </p:extLst>
  </p:cSld>
  <p:clrMapOvr>
    <a:masterClrMapping/>
  </p:clrMapOvr>
  <mc:AlternateContent xmlns:mc="http://schemas.openxmlformats.org/markup-compatibility/2006" xmlns:p14="http://schemas.microsoft.com/office/powerpoint/2010/main">
    <mc:Choice Requires="p14">
      <p:transition spd="slow" p14:dur="2000" advTm="92537"/>
    </mc:Choice>
    <mc:Fallback xmlns="">
      <p:transition spd="slow" advTm="925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spc="300" dirty="0">
                <a:solidFill>
                  <a:srgbClr val="002060"/>
                </a:solidFill>
                <a:latin typeface="微软雅黑 Light" panose="020B0502040204020203" pitchFamily="34" charset="-122"/>
                <a:ea typeface="微软雅黑 Light" panose="020B0502040204020203" pitchFamily="34" charset="-122"/>
                <a:cs typeface="+mj-cs"/>
              </a:rPr>
              <a:t>程序设计语言</a:t>
            </a:r>
            <a:r>
              <a:rPr lang="en-US" altLang="zh-CN" sz="3600" b="1" spc="300"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600" b="1" spc="300" dirty="0">
                <a:solidFill>
                  <a:srgbClr val="002060"/>
                </a:solidFill>
                <a:latin typeface="微软雅黑 Light" panose="020B0502040204020203" pitchFamily="34" charset="-122"/>
                <a:ea typeface="微软雅黑 Light" panose="020B0502040204020203" pitchFamily="34" charset="-122"/>
                <a:cs typeface="+mj-cs"/>
              </a:rPr>
              <a:t>机器语言</a:t>
            </a:r>
          </a:p>
        </p:txBody>
      </p:sp>
      <p:sp>
        <p:nvSpPr>
          <p:cNvPr id="4" name="Text Box 5"/>
          <p:cNvSpPr txBox="1">
            <a:spLocks noChangeArrowheads="1"/>
          </p:cNvSpPr>
          <p:nvPr/>
        </p:nvSpPr>
        <p:spPr bwMode="auto">
          <a:xfrm>
            <a:off x="694316" y="1383317"/>
            <a:ext cx="10761084" cy="510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396000" indent="-396000" algn="just">
              <a:lnSpc>
                <a:spcPct val="114000"/>
              </a:lnSpc>
              <a:buFont typeface="Wingdings" panose="05000000000000000000" pitchFamily="2" charset="2"/>
              <a:buChar char="Ø"/>
            </a:pPr>
            <a:r>
              <a:rPr lang="en-US" altLang="zh-CN" sz="3200" b="1" dirty="0">
                <a:solidFill>
                  <a:srgbClr val="002060"/>
                </a:solidFill>
                <a:latin typeface="微软雅黑 Light" panose="020B0502040204020203" pitchFamily="34" charset="-122"/>
                <a:ea typeface="微软雅黑 Light" panose="020B0502040204020203" pitchFamily="34" charset="-122"/>
              </a:rPr>
              <a:t>1952</a:t>
            </a:r>
            <a:r>
              <a:rPr lang="zh-CN" altLang="en-US" sz="3200" b="1" dirty="0">
                <a:solidFill>
                  <a:srgbClr val="002060"/>
                </a:solidFill>
                <a:latin typeface="微软雅黑 Light" panose="020B0502040204020203" pitchFamily="34" charset="-122"/>
                <a:ea typeface="微软雅黑 Light" panose="020B0502040204020203" pitchFamily="34" charset="-122"/>
              </a:rPr>
              <a:t>年之前，人们只能使用机器语言编写程序</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marL="720000" lvl="1" indent="-324000" algn="just">
              <a:lnSpc>
                <a:spcPct val="114000"/>
              </a:lnSpc>
              <a:buFont typeface="Wingdings" panose="05000000000000000000" pitchFamily="2" charset="2"/>
              <a:buChar char="Ø"/>
            </a:pPr>
            <a:r>
              <a:rPr lang="zh-CN" altLang="en-US" sz="2800" b="1" dirty="0">
                <a:solidFill>
                  <a:srgbClr val="0070C0"/>
                </a:solidFill>
                <a:latin typeface="微软雅黑 Light" panose="020B0502040204020203" pitchFamily="34" charset="-122"/>
                <a:ea typeface="微软雅黑 Light" panose="020B0502040204020203" pitchFamily="34" charset="-122"/>
              </a:rPr>
              <a:t>机器语言指令由二进制编码构成，是一种依附于机器硬件的语言。</a:t>
            </a:r>
            <a:endParaRPr lang="en-US" altLang="zh-CN" sz="2800" b="1" dirty="0">
              <a:solidFill>
                <a:srgbClr val="0070C0"/>
              </a:solidFill>
              <a:latin typeface="微软雅黑 Light" panose="020B0502040204020203" pitchFamily="34" charset="-122"/>
              <a:ea typeface="微软雅黑 Light" panose="020B0502040204020203" pitchFamily="34" charset="-122"/>
            </a:endParaRPr>
          </a:p>
          <a:p>
            <a:pPr marL="720000" lvl="1" indent="-324000" algn="just">
              <a:lnSpc>
                <a:spcPct val="114000"/>
              </a:lnSpc>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一条机器语言指令由两个部分组成：</a:t>
            </a:r>
            <a:r>
              <a:rPr lang="zh-CN" altLang="en-US" sz="2800" b="1" dirty="0">
                <a:solidFill>
                  <a:srgbClr val="C00000"/>
                </a:solidFill>
                <a:latin typeface="微软雅黑 Light" panose="020B0502040204020203" pitchFamily="34" charset="-122"/>
                <a:ea typeface="微软雅黑 Light" panose="020B0502040204020203" pitchFamily="34" charset="-122"/>
              </a:rPr>
              <a:t>操作码和操作数，</a:t>
            </a:r>
            <a:r>
              <a:rPr lang="zh-CN" altLang="en-US" sz="2800" b="1" dirty="0">
                <a:solidFill>
                  <a:srgbClr val="002060"/>
                </a:solidFill>
                <a:latin typeface="微软雅黑 Light" panose="020B0502040204020203" pitchFamily="34" charset="-122"/>
                <a:ea typeface="微软雅黑 Light" panose="020B0502040204020203" pitchFamily="34" charset="-122"/>
              </a:rPr>
              <a:t>操作码用于说明指令的功能，操作数用于说明参与操作的数据或数据所在单元的地址。</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396000" lvl="1" indent="0" algn="ctr">
              <a:lnSpc>
                <a:spcPct val="114000"/>
              </a:lnSpc>
              <a:spcBef>
                <a:spcPts val="1200"/>
              </a:spcBef>
              <a:buNone/>
            </a:pPr>
            <a:r>
              <a:rPr lang="en-US" altLang="zh-CN" sz="4000" u="sng" dirty="0">
                <a:solidFill>
                  <a:srgbClr val="C00000"/>
                </a:solidFill>
                <a:latin typeface="宋体" panose="02010600030101010101" pitchFamily="2" charset="-122"/>
                <a:cs typeface="Times New Roman" panose="02020603050405020304" pitchFamily="18" charset="0"/>
              </a:rPr>
              <a:t>0001</a:t>
            </a:r>
            <a:r>
              <a:rPr lang="en-US" altLang="zh-CN" sz="4000" dirty="0">
                <a:latin typeface="宋体" panose="02010600030101010101" pitchFamily="2" charset="-122"/>
                <a:cs typeface="Times New Roman" panose="02020603050405020304" pitchFamily="18" charset="0"/>
              </a:rPr>
              <a:t> </a:t>
            </a:r>
            <a:r>
              <a:rPr lang="en-US" altLang="zh-CN" sz="4000" u="sng" dirty="0">
                <a:solidFill>
                  <a:srgbClr val="00B050"/>
                </a:solidFill>
                <a:latin typeface="宋体" panose="02010600030101010101" pitchFamily="2" charset="-122"/>
                <a:cs typeface="Times New Roman" panose="02020603050405020304" pitchFamily="18" charset="0"/>
              </a:rPr>
              <a:t>0101</a:t>
            </a:r>
            <a:r>
              <a:rPr lang="en-US" altLang="zh-CN" sz="4000" u="sng" dirty="0">
                <a:solidFill>
                  <a:srgbClr val="002060"/>
                </a:solidFill>
                <a:latin typeface="宋体" panose="02010600030101010101" pitchFamily="2" charset="-122"/>
                <a:cs typeface="Times New Roman" panose="02020603050405020304" pitchFamily="18" charset="0"/>
              </a:rPr>
              <a:t>01101100</a:t>
            </a:r>
          </a:p>
          <a:p>
            <a:pPr marL="396000" lvl="1" indent="0">
              <a:lnSpc>
                <a:spcPct val="80000"/>
              </a:lnSpc>
              <a:spcBef>
                <a:spcPts val="0"/>
              </a:spcBef>
              <a:buNone/>
            </a:pPr>
            <a:r>
              <a:rPr lang="zh-CN" altLang="en-US" sz="3200" b="1" dirty="0">
                <a:solidFill>
                  <a:srgbClr val="002060"/>
                </a:solidFill>
                <a:latin typeface="微软雅黑 Light" panose="020B0502040204020203" pitchFamily="34" charset="-122"/>
                <a:ea typeface="微软雅黑 Light" panose="020B0502040204020203" pitchFamily="34" charset="-122"/>
              </a:rPr>
              <a:t>                         </a:t>
            </a:r>
            <a:r>
              <a:rPr lang="zh-CN" altLang="en-US" sz="2400" b="1" dirty="0">
                <a:solidFill>
                  <a:srgbClr val="C00000"/>
                </a:solidFill>
                <a:latin typeface="微软雅黑 Light" panose="020B0502040204020203" pitchFamily="34" charset="-122"/>
                <a:ea typeface="微软雅黑 Light" panose="020B0502040204020203" pitchFamily="34" charset="-122"/>
              </a:rPr>
              <a:t>操作码</a:t>
            </a:r>
            <a:r>
              <a:rPr lang="zh-CN" altLang="en-US" sz="2400" b="1" dirty="0">
                <a:solidFill>
                  <a:srgbClr val="002060"/>
                </a:solidFill>
                <a:latin typeface="微软雅黑 Light" panose="020B0502040204020203" pitchFamily="34" charset="-122"/>
                <a:ea typeface="微软雅黑 Light" panose="020B0502040204020203" pitchFamily="34" charset="-122"/>
              </a:rPr>
              <a:t>   </a:t>
            </a:r>
            <a:r>
              <a:rPr lang="zh-CN" altLang="en-US" sz="2400" b="1" dirty="0">
                <a:solidFill>
                  <a:srgbClr val="00B050"/>
                </a:solidFill>
                <a:latin typeface="微软雅黑 Light" panose="020B0502040204020203" pitchFamily="34" charset="-122"/>
                <a:ea typeface="微软雅黑 Light" panose="020B0502040204020203" pitchFamily="34" charset="-122"/>
              </a:rPr>
              <a:t>操作数</a:t>
            </a:r>
            <a:r>
              <a:rPr lang="en-US" altLang="zh-CN" sz="2400" b="1" dirty="0">
                <a:solidFill>
                  <a:srgbClr val="00B050"/>
                </a:solidFill>
                <a:latin typeface="微软雅黑 Light" panose="020B0502040204020203" pitchFamily="34" charset="-122"/>
                <a:ea typeface="微软雅黑 Light" panose="020B0502040204020203" pitchFamily="34" charset="-122"/>
              </a:rPr>
              <a:t>1</a:t>
            </a:r>
            <a:r>
              <a:rPr lang="en-US" altLang="zh-CN" sz="2400" b="1" dirty="0">
                <a:solidFill>
                  <a:srgbClr val="002060"/>
                </a:solidFill>
                <a:latin typeface="微软雅黑 Light" panose="020B0502040204020203" pitchFamily="34" charset="-122"/>
                <a:ea typeface="微软雅黑 Light" panose="020B0502040204020203" pitchFamily="34" charset="-122"/>
              </a:rPr>
              <a:t>      </a:t>
            </a:r>
            <a:r>
              <a:rPr lang="zh-CN" altLang="en-US" sz="2400" b="1" dirty="0">
                <a:solidFill>
                  <a:srgbClr val="002060"/>
                </a:solidFill>
                <a:latin typeface="微软雅黑 Light" panose="020B0502040204020203" pitchFamily="34" charset="-122"/>
                <a:ea typeface="微软雅黑 Light" panose="020B0502040204020203" pitchFamily="34" charset="-122"/>
              </a:rPr>
              <a:t>操作数</a:t>
            </a:r>
            <a:r>
              <a:rPr lang="en-US" altLang="zh-CN" sz="2400" b="1" dirty="0">
                <a:solidFill>
                  <a:srgbClr val="002060"/>
                </a:solidFill>
                <a:latin typeface="微软雅黑 Light" panose="020B0502040204020203" pitchFamily="34" charset="-122"/>
                <a:ea typeface="微软雅黑 Light" panose="020B0502040204020203" pitchFamily="34" charset="-122"/>
              </a:rPr>
              <a:t>2</a:t>
            </a:r>
          </a:p>
          <a:p>
            <a:pPr marL="720000" lvl="1" indent="-324000" algn="just">
              <a:lnSpc>
                <a:spcPct val="114000"/>
              </a:lnSpc>
              <a:buFont typeface="Wingdings" panose="05000000000000000000" pitchFamily="2" charset="2"/>
              <a:buChar char="Ø"/>
            </a:pPr>
            <a:endParaRPr lang="zh-CN" altLang="zh-CN" sz="3200" b="1" dirty="0">
              <a:solidFill>
                <a:srgbClr val="00206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600240856"/>
      </p:ext>
    </p:extLst>
  </p:cSld>
  <p:clrMapOvr>
    <a:masterClrMapping/>
  </p:clrMapOvr>
  <mc:AlternateContent xmlns:mc="http://schemas.openxmlformats.org/markup-compatibility/2006" xmlns:p14="http://schemas.microsoft.com/office/powerpoint/2010/main">
    <mc:Choice Requires="p14">
      <p:transition spd="slow" p14:dur="2000" advTm="115174"/>
    </mc:Choice>
    <mc:Fallback xmlns="">
      <p:transition spd="slow" advTm="115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ags/tag10.xml><?xml version="1.0" encoding="utf-8"?>
<p:tagLst xmlns:a="http://schemas.openxmlformats.org/drawingml/2006/main" xmlns:r="http://schemas.openxmlformats.org/officeDocument/2006/relationships" xmlns:p="http://schemas.openxmlformats.org/presentationml/2006/main">
  <p:tag name="TIMING" val="|5.1|50.5|25.3"/>
</p:tagLst>
</file>

<file path=ppt/tags/tag11.xml><?xml version="1.0" encoding="utf-8"?>
<p:tagLst xmlns:a="http://schemas.openxmlformats.org/drawingml/2006/main" xmlns:r="http://schemas.openxmlformats.org/officeDocument/2006/relationships" xmlns:p="http://schemas.openxmlformats.org/presentationml/2006/main">
  <p:tag name="TIMING" val="|5.1|50.5|25.3"/>
</p:tagLst>
</file>

<file path=ppt/tags/tag12.xml><?xml version="1.0" encoding="utf-8"?>
<p:tagLst xmlns:a="http://schemas.openxmlformats.org/drawingml/2006/main" xmlns:r="http://schemas.openxmlformats.org/officeDocument/2006/relationships" xmlns:p="http://schemas.openxmlformats.org/presentationml/2006/main">
  <p:tag name="TIMING" val="|5.1|50.5|25.3"/>
</p:tagLst>
</file>

<file path=ppt/tags/tag13.xml><?xml version="1.0" encoding="utf-8"?>
<p:tagLst xmlns:a="http://schemas.openxmlformats.org/drawingml/2006/main" xmlns:r="http://schemas.openxmlformats.org/officeDocument/2006/relationships" xmlns:p="http://schemas.openxmlformats.org/presentationml/2006/main">
  <p:tag name="TIMING" val="|17|75.2"/>
</p:tagLst>
</file>

<file path=ppt/tags/tag14.xml><?xml version="1.0" encoding="utf-8"?>
<p:tagLst xmlns:a="http://schemas.openxmlformats.org/drawingml/2006/main" xmlns:r="http://schemas.openxmlformats.org/officeDocument/2006/relationships" xmlns:p="http://schemas.openxmlformats.org/presentationml/2006/main">
  <p:tag name="TIMING" val="|17|75.2"/>
</p:tagLst>
</file>

<file path=ppt/tags/tag15.xml><?xml version="1.0" encoding="utf-8"?>
<p:tagLst xmlns:a="http://schemas.openxmlformats.org/drawingml/2006/main" xmlns:r="http://schemas.openxmlformats.org/officeDocument/2006/relationships" xmlns:p="http://schemas.openxmlformats.org/presentationml/2006/main">
  <p:tag name="TIMING" val="|17|75.2"/>
</p:tagLst>
</file>

<file path=ppt/tags/tag16.xml><?xml version="1.0" encoding="utf-8"?>
<p:tagLst xmlns:a="http://schemas.openxmlformats.org/drawingml/2006/main" xmlns:r="http://schemas.openxmlformats.org/officeDocument/2006/relationships" xmlns:p="http://schemas.openxmlformats.org/presentationml/2006/main">
  <p:tag name="TIMING" val="|17|75.2"/>
</p:tagLst>
</file>

<file path=ppt/tags/tag2.xml><?xml version="1.0" encoding="utf-8"?>
<p:tagLst xmlns:a="http://schemas.openxmlformats.org/drawingml/2006/main" xmlns:r="http://schemas.openxmlformats.org/officeDocument/2006/relationships" xmlns:p="http://schemas.openxmlformats.org/presentationml/2006/main">
  <p:tag name="TIMING" val="|5|8.6|13.9"/>
</p:tagLst>
</file>

<file path=ppt/tags/tag3.xml><?xml version="1.0" encoding="utf-8"?>
<p:tagLst xmlns:a="http://schemas.openxmlformats.org/drawingml/2006/main" xmlns:r="http://schemas.openxmlformats.org/officeDocument/2006/relationships" xmlns:p="http://schemas.openxmlformats.org/presentationml/2006/main">
  <p:tag name="TIMING" val="|34.3|33.3"/>
</p:tagLst>
</file>

<file path=ppt/tags/tag4.xml><?xml version="1.0" encoding="utf-8"?>
<p:tagLst xmlns:a="http://schemas.openxmlformats.org/drawingml/2006/main" xmlns:r="http://schemas.openxmlformats.org/officeDocument/2006/relationships" xmlns:p="http://schemas.openxmlformats.org/presentationml/2006/main">
  <p:tag name="TIMING" val="|5|142.4"/>
</p:tagLst>
</file>

<file path=ppt/tags/tag5.xml><?xml version="1.0" encoding="utf-8"?>
<p:tagLst xmlns:a="http://schemas.openxmlformats.org/drawingml/2006/main" xmlns:r="http://schemas.openxmlformats.org/officeDocument/2006/relationships" xmlns:p="http://schemas.openxmlformats.org/presentationml/2006/main">
  <p:tag name="TIMING" val="|2.8|15.2"/>
</p:tagLst>
</file>

<file path=ppt/tags/tag6.xml><?xml version="1.0" encoding="utf-8"?>
<p:tagLst xmlns:a="http://schemas.openxmlformats.org/drawingml/2006/main" xmlns:r="http://schemas.openxmlformats.org/officeDocument/2006/relationships" xmlns:p="http://schemas.openxmlformats.org/presentationml/2006/main">
  <p:tag name="TIMING" val="|2.9|104.2"/>
</p:tagLst>
</file>

<file path=ppt/tags/tag7.xml><?xml version="1.0" encoding="utf-8"?>
<p:tagLst xmlns:a="http://schemas.openxmlformats.org/drawingml/2006/main" xmlns:r="http://schemas.openxmlformats.org/officeDocument/2006/relationships" xmlns:p="http://schemas.openxmlformats.org/presentationml/2006/main">
  <p:tag name="TIMING" val="|4.2|35.9"/>
</p:tagLst>
</file>

<file path=ppt/tags/tag8.xml><?xml version="1.0" encoding="utf-8"?>
<p:tagLst xmlns:a="http://schemas.openxmlformats.org/drawingml/2006/main" xmlns:r="http://schemas.openxmlformats.org/officeDocument/2006/relationships" xmlns:p="http://schemas.openxmlformats.org/presentationml/2006/main">
  <p:tag name="TIMING" val="|20.1|49.3"/>
</p:tagLst>
</file>

<file path=ppt/tags/tag9.xml><?xml version="1.0" encoding="utf-8"?>
<p:tagLst xmlns:a="http://schemas.openxmlformats.org/drawingml/2006/main" xmlns:r="http://schemas.openxmlformats.org/officeDocument/2006/relationships" xmlns:p="http://schemas.openxmlformats.org/presentationml/2006/main">
  <p:tag name="TIMING" val="|28.5|1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6262</TotalTime>
  <Words>4745</Words>
  <Application>Microsoft Office PowerPoint</Application>
  <PresentationFormat>宽屏</PresentationFormat>
  <Paragraphs>310</Paragraphs>
  <Slides>59</Slides>
  <Notes>1</Notes>
  <HiddenSlides>0</HiddenSlides>
  <MMClips>0</MMClips>
  <ScaleCrop>false</ScaleCrop>
  <HeadingPairs>
    <vt:vector size="6" baseType="variant">
      <vt:variant>
        <vt:lpstr>已用的字体</vt:lpstr>
      </vt:variant>
      <vt:variant>
        <vt:i4>10</vt:i4>
      </vt:variant>
      <vt:variant>
        <vt:lpstr>主题</vt:lpstr>
      </vt:variant>
      <vt:variant>
        <vt:i4>8</vt:i4>
      </vt:variant>
      <vt:variant>
        <vt:lpstr>幻灯片标题</vt:lpstr>
      </vt:variant>
      <vt:variant>
        <vt:i4>59</vt:i4>
      </vt:variant>
    </vt:vector>
  </HeadingPairs>
  <TitlesOfParts>
    <vt:vector size="77" baseType="lpstr">
      <vt:lpstr>等线</vt:lpstr>
      <vt:lpstr>等线 Light</vt:lpstr>
      <vt:lpstr>宋体</vt:lpstr>
      <vt:lpstr>微软雅黑</vt:lpstr>
      <vt:lpstr>微软雅黑 Light</vt:lpstr>
      <vt:lpstr>Arial</vt:lpstr>
      <vt:lpstr>Courier New</vt:lpstr>
      <vt:lpstr>Georgia</vt:lpstr>
      <vt:lpstr>Times New Roman</vt:lpstr>
      <vt:lpstr>Wingdings</vt:lpstr>
      <vt:lpstr>Office 主题​​</vt:lpstr>
      <vt:lpstr>7_Office 主题​​</vt:lpstr>
      <vt:lpstr>3_Office 主题​​</vt:lpstr>
      <vt:lpstr>5_Office 主题​​</vt:lpstr>
      <vt:lpstr>8_Office 主题​​</vt:lpstr>
      <vt:lpstr>2_Office 主题​​</vt:lpstr>
      <vt:lpstr>1_Office 主题​​</vt:lpstr>
      <vt:lpstr>17_Office 主题​​</vt:lpstr>
      <vt:lpstr>PowerPoint 演示文稿</vt:lpstr>
      <vt:lpstr>上次课内容回顾</vt:lpstr>
      <vt:lpstr>PowerPoint 演示文稿</vt:lpstr>
      <vt:lpstr>目录CONTENTS</vt:lpstr>
      <vt:lpstr>PowerPoint 演示文稿</vt:lpstr>
      <vt:lpstr>程序设计语言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算法设计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计算机软件</vt:lpstr>
      <vt:lpstr>PowerPoint 演示文稿</vt:lpstr>
      <vt:lpstr>PowerPoint 演示文稿</vt:lpstr>
      <vt:lpstr>PowerPoint 演示文稿</vt:lpstr>
      <vt:lpstr>PowerPoint 演示文稿</vt:lpstr>
      <vt:lpstr>操作系统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肖胜刚</dc:creator>
  <cp:lastModifiedBy>YC Niu</cp:lastModifiedBy>
  <cp:revision>474</cp:revision>
  <dcterms:created xsi:type="dcterms:W3CDTF">2018-11-13T07:40:00Z</dcterms:created>
  <dcterms:modified xsi:type="dcterms:W3CDTF">2025-10-21T12:18:24Z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2052-10.8.2.6837</vt:lpwstr>
  </property>
</Properties>
</file>