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4.jpg" ContentType="image/png"/>
  <Override PartName="/ppt/media/image70.bin" ContentType="image/unknown"/>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35" r:id="rId2"/>
    <p:sldMasterId id="2147483747" r:id="rId3"/>
    <p:sldMasterId id="2147483759" r:id="rId4"/>
    <p:sldMasterId id="2147483771" r:id="rId5"/>
  </p:sldMasterIdLst>
  <p:notesMasterIdLst>
    <p:notesMasterId r:id="rId83"/>
  </p:notesMasterIdLst>
  <p:sldIdLst>
    <p:sldId id="556" r:id="rId6"/>
    <p:sldId id="643" r:id="rId7"/>
    <p:sldId id="640" r:id="rId8"/>
    <p:sldId id="557" r:id="rId9"/>
    <p:sldId id="639" r:id="rId10"/>
    <p:sldId id="258" r:id="rId11"/>
    <p:sldId id="485" r:id="rId12"/>
    <p:sldId id="486" r:id="rId13"/>
    <p:sldId id="484" r:id="rId14"/>
    <p:sldId id="482" r:id="rId15"/>
    <p:sldId id="487" r:id="rId16"/>
    <p:sldId id="633" r:id="rId17"/>
    <p:sldId id="492" r:id="rId18"/>
    <p:sldId id="493" r:id="rId19"/>
    <p:sldId id="494" r:id="rId20"/>
    <p:sldId id="490" r:id="rId21"/>
    <p:sldId id="495" r:id="rId22"/>
    <p:sldId id="488" r:id="rId23"/>
    <p:sldId id="634" r:id="rId24"/>
    <p:sldId id="503" r:id="rId25"/>
    <p:sldId id="505" r:id="rId26"/>
    <p:sldId id="506" r:id="rId27"/>
    <p:sldId id="500" r:id="rId28"/>
    <p:sldId id="489" r:id="rId29"/>
    <p:sldId id="507" r:id="rId30"/>
    <p:sldId id="398" r:id="rId31"/>
    <p:sldId id="508" r:id="rId32"/>
    <p:sldId id="501" r:id="rId33"/>
    <p:sldId id="509" r:id="rId34"/>
    <p:sldId id="510" r:id="rId35"/>
    <p:sldId id="511" r:id="rId36"/>
    <p:sldId id="512" r:id="rId37"/>
    <p:sldId id="483" r:id="rId38"/>
    <p:sldId id="496" r:id="rId39"/>
    <p:sldId id="497" r:id="rId40"/>
    <p:sldId id="498" r:id="rId41"/>
    <p:sldId id="499" r:id="rId42"/>
    <p:sldId id="635" r:id="rId43"/>
    <p:sldId id="515" r:id="rId44"/>
    <p:sldId id="516" r:id="rId45"/>
    <p:sldId id="517" r:id="rId46"/>
    <p:sldId id="518" r:id="rId47"/>
    <p:sldId id="519" r:id="rId48"/>
    <p:sldId id="520" r:id="rId49"/>
    <p:sldId id="521" r:id="rId50"/>
    <p:sldId id="522" r:id="rId51"/>
    <p:sldId id="523" r:id="rId52"/>
    <p:sldId id="524" r:id="rId53"/>
    <p:sldId id="525" r:id="rId54"/>
    <p:sldId id="526" r:id="rId55"/>
    <p:sldId id="527" r:id="rId56"/>
    <p:sldId id="528" r:id="rId57"/>
    <p:sldId id="529" r:id="rId58"/>
    <p:sldId id="530" r:id="rId59"/>
    <p:sldId id="531" r:id="rId60"/>
    <p:sldId id="532" r:id="rId61"/>
    <p:sldId id="636" r:id="rId62"/>
    <p:sldId id="535" r:id="rId63"/>
    <p:sldId id="536" r:id="rId64"/>
    <p:sldId id="537" r:id="rId65"/>
    <p:sldId id="538" r:id="rId66"/>
    <p:sldId id="539" r:id="rId67"/>
    <p:sldId id="540" r:id="rId68"/>
    <p:sldId id="541" r:id="rId69"/>
    <p:sldId id="637" r:id="rId70"/>
    <p:sldId id="544" r:id="rId71"/>
    <p:sldId id="545" r:id="rId72"/>
    <p:sldId id="546" r:id="rId73"/>
    <p:sldId id="547" r:id="rId74"/>
    <p:sldId id="638" r:id="rId75"/>
    <p:sldId id="550" r:id="rId76"/>
    <p:sldId id="551" r:id="rId77"/>
    <p:sldId id="552" r:id="rId78"/>
    <p:sldId id="553" r:id="rId79"/>
    <p:sldId id="554" r:id="rId80"/>
    <p:sldId id="641" r:id="rId81"/>
    <p:sldId id="632" r:id="rId8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252"/>
    <a:srgbClr val="0099FF"/>
    <a:srgbClr val="FFFFFF"/>
    <a:srgbClr val="FFFF00"/>
    <a:srgbClr val="FF3300"/>
    <a:srgbClr val="999100"/>
    <a:srgbClr val="99C1DA"/>
    <a:srgbClr val="7492AF"/>
    <a:srgbClr val="D1DBE4"/>
    <a:srgbClr val="778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488" autoAdjust="0"/>
  </p:normalViewPr>
  <p:slideViewPr>
    <p:cSldViewPr snapToGrid="0">
      <p:cViewPr varScale="1">
        <p:scale>
          <a:sx n="56" d="100"/>
          <a:sy n="56" d="100"/>
        </p:scale>
        <p:origin x="1666" y="48"/>
      </p:cViewPr>
      <p:guideLst>
        <p:guide orient="horz" pos="2160"/>
        <p:guide pos="3840"/>
      </p:guideLst>
    </p:cSldViewPr>
  </p:slideViewPr>
  <p:notesTextViewPr>
    <p:cViewPr>
      <p:scale>
        <a:sx n="3" d="2"/>
        <a:sy n="3" d="2"/>
      </p:scale>
      <p:origin x="0" y="-878"/>
    </p:cViewPr>
  </p:notesTextViewPr>
  <p:notesViewPr>
    <p:cSldViewPr snapToGrid="0">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24E30-DDC8-4F87-AF7A-992E9A788A8F}" type="doc">
      <dgm:prSet loTypeId="urn:microsoft.com/office/officeart/2005/8/layout/cycle1" loCatId="cycle" qsTypeId="urn:microsoft.com/office/officeart/2005/8/quickstyle/simple1#1" qsCatId="simple" csTypeId="urn:microsoft.com/office/officeart/2005/8/colors/colorful5" csCatId="colorful" phldr="1"/>
      <dgm:spPr/>
      <dgm:t>
        <a:bodyPr/>
        <a:lstStyle/>
        <a:p>
          <a:endParaRPr lang="zh-CN" altLang="en-US"/>
        </a:p>
      </dgm:t>
    </dgm:pt>
    <dgm:pt modelId="{BF2F3AA7-1A4B-46BE-B7F4-F3C65302DAC8}">
      <dgm:prSet phldrT="[文本]"/>
      <dgm:spPr/>
      <dgm:t>
        <a:bodyPr/>
        <a:lstStyle/>
        <a:p>
          <a:pPr>
            <a:lnSpc>
              <a:spcPct val="50000"/>
            </a:lnSpc>
          </a:pPr>
          <a:r>
            <a:rPr lang="zh-CN" altLang="en-US" dirty="0">
              <a:latin typeface="微软雅黑" panose="020B0503020204020204" pitchFamily="34" charset="-122"/>
              <a:ea typeface="微软雅黑" panose="020B0503020204020204" pitchFamily="34" charset="-122"/>
            </a:rPr>
            <a:t>分析</a:t>
          </a:r>
          <a:endParaRPr lang="en-US" altLang="zh-CN" dirty="0">
            <a:latin typeface="微软雅黑" panose="020B0503020204020204" pitchFamily="34" charset="-122"/>
            <a:ea typeface="微软雅黑" panose="020B0503020204020204" pitchFamily="34" charset="-122"/>
          </a:endParaRPr>
        </a:p>
        <a:p>
          <a:pPr>
            <a:lnSpc>
              <a:spcPct val="50000"/>
            </a:lnSpc>
          </a:pPr>
          <a:r>
            <a:rPr lang="zh-CN" altLang="en-US" dirty="0">
              <a:latin typeface="微软雅黑" panose="020B0503020204020204" pitchFamily="34" charset="-122"/>
              <a:ea typeface="微软雅黑" panose="020B0503020204020204" pitchFamily="34" charset="-122"/>
            </a:rPr>
            <a:t>指令</a:t>
          </a:r>
        </a:p>
      </dgm:t>
    </dgm:pt>
    <dgm:pt modelId="{BB58B5FE-2A9E-4B26-856A-1D9BD0AE42CD}" type="parTrans" cxnId="{5D912CE4-6BF0-4315-8C01-D74F3054A0D9}">
      <dgm:prSet/>
      <dgm:spPr/>
      <dgm:t>
        <a:bodyPr/>
        <a:lstStyle/>
        <a:p>
          <a:endParaRPr lang="zh-CN" altLang="en-US">
            <a:latin typeface="微软雅黑" panose="020B0503020204020204" pitchFamily="34" charset="-122"/>
            <a:ea typeface="微软雅黑" panose="020B0503020204020204" pitchFamily="34" charset="-122"/>
          </a:endParaRPr>
        </a:p>
      </dgm:t>
    </dgm:pt>
    <dgm:pt modelId="{DEB79027-7F95-4703-AD10-640B5603C495}" type="sibTrans" cxnId="{5D912CE4-6BF0-4315-8C01-D74F3054A0D9}">
      <dgm:prSet/>
      <dgm:spPr/>
      <dgm:t>
        <a:bodyPr/>
        <a:lstStyle/>
        <a:p>
          <a:endParaRPr lang="zh-CN" altLang="en-US">
            <a:latin typeface="微软雅黑" panose="020B0503020204020204" pitchFamily="34" charset="-122"/>
            <a:ea typeface="微软雅黑" panose="020B0503020204020204" pitchFamily="34" charset="-122"/>
          </a:endParaRPr>
        </a:p>
      </dgm:t>
    </dgm:pt>
    <dgm:pt modelId="{CA7E7F78-D848-4A1F-8A7E-29BC44EB1763}">
      <dgm:prSet phldrT="[文本]"/>
      <dgm:spPr/>
      <dgm:t>
        <a:bodyPr/>
        <a:lstStyle/>
        <a:p>
          <a:pPr>
            <a:lnSpc>
              <a:spcPct val="50000"/>
            </a:lnSpc>
          </a:pPr>
          <a:r>
            <a:rPr lang="zh-CN" altLang="en-US" dirty="0">
              <a:latin typeface="微软雅黑" panose="020B0503020204020204" pitchFamily="34" charset="-122"/>
              <a:ea typeface="微软雅黑" panose="020B0503020204020204" pitchFamily="34" charset="-122"/>
            </a:rPr>
            <a:t>执行</a:t>
          </a:r>
          <a:endParaRPr lang="en-US" altLang="zh-CN" dirty="0">
            <a:latin typeface="微软雅黑" panose="020B0503020204020204" pitchFamily="34" charset="-122"/>
            <a:ea typeface="微软雅黑" panose="020B0503020204020204" pitchFamily="34" charset="-122"/>
          </a:endParaRPr>
        </a:p>
        <a:p>
          <a:pPr>
            <a:lnSpc>
              <a:spcPct val="50000"/>
            </a:lnSpc>
          </a:pPr>
          <a:r>
            <a:rPr lang="zh-CN" altLang="en-US" dirty="0">
              <a:latin typeface="微软雅黑" panose="020B0503020204020204" pitchFamily="34" charset="-122"/>
              <a:ea typeface="微软雅黑" panose="020B0503020204020204" pitchFamily="34" charset="-122"/>
            </a:rPr>
            <a:t>指令</a:t>
          </a:r>
        </a:p>
      </dgm:t>
    </dgm:pt>
    <dgm:pt modelId="{EF4C481A-FE53-4A37-B821-E7368A725299}" type="parTrans" cxnId="{E107E7C0-24D0-4293-8958-3ABFC319AEA1}">
      <dgm:prSet/>
      <dgm:spPr/>
      <dgm:t>
        <a:bodyPr/>
        <a:lstStyle/>
        <a:p>
          <a:endParaRPr lang="zh-CN" altLang="en-US">
            <a:latin typeface="微软雅黑" panose="020B0503020204020204" pitchFamily="34" charset="-122"/>
            <a:ea typeface="微软雅黑" panose="020B0503020204020204" pitchFamily="34" charset="-122"/>
          </a:endParaRPr>
        </a:p>
      </dgm:t>
    </dgm:pt>
    <dgm:pt modelId="{056FA669-8E0D-4134-986E-995FDC377AE8}" type="sibTrans" cxnId="{E107E7C0-24D0-4293-8958-3ABFC319AEA1}">
      <dgm:prSet/>
      <dgm:spPr/>
      <dgm:t>
        <a:bodyPr/>
        <a:lstStyle/>
        <a:p>
          <a:endParaRPr lang="zh-CN" altLang="en-US">
            <a:latin typeface="微软雅黑" panose="020B0503020204020204" pitchFamily="34" charset="-122"/>
            <a:ea typeface="微软雅黑" panose="020B0503020204020204" pitchFamily="34" charset="-122"/>
          </a:endParaRPr>
        </a:p>
      </dgm:t>
    </dgm:pt>
    <dgm:pt modelId="{DBAE4D75-1049-40D3-9775-8F8D61EEF25E}">
      <dgm:prSet phldrT="[文本]"/>
      <dgm:spPr/>
      <dgm:t>
        <a:bodyPr/>
        <a:lstStyle/>
        <a:p>
          <a:pPr>
            <a:lnSpc>
              <a:spcPct val="50000"/>
            </a:lnSpc>
          </a:pPr>
          <a:r>
            <a:rPr lang="zh-CN" altLang="en-US" dirty="0">
              <a:latin typeface="微软雅黑" panose="020B0503020204020204" pitchFamily="34" charset="-122"/>
              <a:ea typeface="微软雅黑" panose="020B0503020204020204" pitchFamily="34" charset="-122"/>
            </a:rPr>
            <a:t>取</a:t>
          </a:r>
          <a:endParaRPr lang="en-US" altLang="zh-CN" dirty="0">
            <a:latin typeface="微软雅黑" panose="020B0503020204020204" pitchFamily="34" charset="-122"/>
            <a:ea typeface="微软雅黑" panose="020B0503020204020204" pitchFamily="34" charset="-122"/>
          </a:endParaRPr>
        </a:p>
        <a:p>
          <a:pPr>
            <a:lnSpc>
              <a:spcPct val="50000"/>
            </a:lnSpc>
          </a:pPr>
          <a:r>
            <a:rPr lang="zh-CN" altLang="en-US" dirty="0">
              <a:latin typeface="微软雅黑" panose="020B0503020204020204" pitchFamily="34" charset="-122"/>
              <a:ea typeface="微软雅黑" panose="020B0503020204020204" pitchFamily="34" charset="-122"/>
            </a:rPr>
            <a:t>指令</a:t>
          </a:r>
        </a:p>
      </dgm:t>
    </dgm:pt>
    <dgm:pt modelId="{9B8D3A36-E8E4-4133-A355-C4206D85F5FE}" type="parTrans" cxnId="{DFA85EC4-7046-4F65-A8EA-F3A3AFD44F1D}">
      <dgm:prSet/>
      <dgm:spPr/>
      <dgm:t>
        <a:bodyPr/>
        <a:lstStyle/>
        <a:p>
          <a:endParaRPr lang="zh-CN" altLang="en-US">
            <a:latin typeface="微软雅黑" panose="020B0503020204020204" pitchFamily="34" charset="-122"/>
            <a:ea typeface="微软雅黑" panose="020B0503020204020204" pitchFamily="34" charset="-122"/>
          </a:endParaRPr>
        </a:p>
      </dgm:t>
    </dgm:pt>
    <dgm:pt modelId="{490EB7F0-7B8E-48D1-9E3A-05D3B063B5D8}" type="sibTrans" cxnId="{DFA85EC4-7046-4F65-A8EA-F3A3AFD44F1D}">
      <dgm:prSet/>
      <dgm:spPr/>
      <dgm:t>
        <a:bodyPr/>
        <a:lstStyle/>
        <a:p>
          <a:endParaRPr lang="zh-CN" altLang="en-US">
            <a:latin typeface="微软雅黑" panose="020B0503020204020204" pitchFamily="34" charset="-122"/>
            <a:ea typeface="微软雅黑" panose="020B0503020204020204" pitchFamily="34" charset="-122"/>
          </a:endParaRPr>
        </a:p>
      </dgm:t>
    </dgm:pt>
    <dgm:pt modelId="{30BF2E12-674A-47AE-BBBA-F3B472600B1A}" type="pres">
      <dgm:prSet presAssocID="{67024E30-DDC8-4F87-AF7A-992E9A788A8F}" presName="cycle" presStyleCnt="0">
        <dgm:presLayoutVars>
          <dgm:dir/>
          <dgm:resizeHandles val="exact"/>
        </dgm:presLayoutVars>
      </dgm:prSet>
      <dgm:spPr/>
    </dgm:pt>
    <dgm:pt modelId="{535A255C-B8CA-41C6-B24A-90650630D0F6}" type="pres">
      <dgm:prSet presAssocID="{BF2F3AA7-1A4B-46BE-B7F4-F3C65302DAC8}" presName="dummy" presStyleCnt="0"/>
      <dgm:spPr/>
    </dgm:pt>
    <dgm:pt modelId="{E4A9F6F0-E788-4F8D-BC1C-94DE1054FA4A}" type="pres">
      <dgm:prSet presAssocID="{BF2F3AA7-1A4B-46BE-B7F4-F3C65302DAC8}" presName="node" presStyleLbl="revTx" presStyleIdx="0" presStyleCnt="3">
        <dgm:presLayoutVars>
          <dgm:bulletEnabled val="1"/>
        </dgm:presLayoutVars>
      </dgm:prSet>
      <dgm:spPr/>
    </dgm:pt>
    <dgm:pt modelId="{AD76782D-DB2E-416B-846C-30C66FE6A36B}" type="pres">
      <dgm:prSet presAssocID="{DEB79027-7F95-4703-AD10-640B5603C495}" presName="sibTrans" presStyleLbl="node1" presStyleIdx="0" presStyleCnt="3"/>
      <dgm:spPr/>
    </dgm:pt>
    <dgm:pt modelId="{3FBC93F5-D40A-4553-9839-9D00C90D591D}" type="pres">
      <dgm:prSet presAssocID="{CA7E7F78-D848-4A1F-8A7E-29BC44EB1763}" presName="dummy" presStyleCnt="0"/>
      <dgm:spPr/>
    </dgm:pt>
    <dgm:pt modelId="{5A69C399-C439-4157-B18A-B06DEE27A036}" type="pres">
      <dgm:prSet presAssocID="{CA7E7F78-D848-4A1F-8A7E-29BC44EB1763}" presName="node" presStyleLbl="revTx" presStyleIdx="1" presStyleCnt="3">
        <dgm:presLayoutVars>
          <dgm:bulletEnabled val="1"/>
        </dgm:presLayoutVars>
      </dgm:prSet>
      <dgm:spPr/>
    </dgm:pt>
    <dgm:pt modelId="{7F0D900F-BFFB-4866-873E-90341BF738BF}" type="pres">
      <dgm:prSet presAssocID="{056FA669-8E0D-4134-986E-995FDC377AE8}" presName="sibTrans" presStyleLbl="node1" presStyleIdx="1" presStyleCnt="3"/>
      <dgm:spPr/>
    </dgm:pt>
    <dgm:pt modelId="{85AE3063-2E39-4614-9BB6-022F2D71EC6F}" type="pres">
      <dgm:prSet presAssocID="{DBAE4D75-1049-40D3-9775-8F8D61EEF25E}" presName="dummy" presStyleCnt="0"/>
      <dgm:spPr/>
    </dgm:pt>
    <dgm:pt modelId="{69007E22-1E43-4F49-9ED9-97FB5B7354CC}" type="pres">
      <dgm:prSet presAssocID="{DBAE4D75-1049-40D3-9775-8F8D61EEF25E}" presName="node" presStyleLbl="revTx" presStyleIdx="2" presStyleCnt="3">
        <dgm:presLayoutVars>
          <dgm:bulletEnabled val="1"/>
        </dgm:presLayoutVars>
      </dgm:prSet>
      <dgm:spPr/>
    </dgm:pt>
    <dgm:pt modelId="{CC9622A5-9EC2-47D0-B22B-A27BBE3821F2}" type="pres">
      <dgm:prSet presAssocID="{490EB7F0-7B8E-48D1-9E3A-05D3B063B5D8}" presName="sibTrans" presStyleLbl="node1" presStyleIdx="2" presStyleCnt="3"/>
      <dgm:spPr/>
    </dgm:pt>
  </dgm:ptLst>
  <dgm:cxnLst>
    <dgm:cxn modelId="{F423DB0E-E7DE-4314-9DA2-CEEF015499FD}" type="presOf" srcId="{BF2F3AA7-1A4B-46BE-B7F4-F3C65302DAC8}" destId="{E4A9F6F0-E788-4F8D-BC1C-94DE1054FA4A}" srcOrd="0" destOrd="0" presId="urn:microsoft.com/office/officeart/2005/8/layout/cycle1"/>
    <dgm:cxn modelId="{385B7C46-14E8-4D9E-8006-2DBCF8983610}" type="presOf" srcId="{DBAE4D75-1049-40D3-9775-8F8D61EEF25E}" destId="{69007E22-1E43-4F49-9ED9-97FB5B7354CC}" srcOrd="0" destOrd="0" presId="urn:microsoft.com/office/officeart/2005/8/layout/cycle1"/>
    <dgm:cxn modelId="{B9B70C6B-169A-460E-B2EE-F391ABA0DB5A}" type="presOf" srcId="{056FA669-8E0D-4134-986E-995FDC377AE8}" destId="{7F0D900F-BFFB-4866-873E-90341BF738BF}" srcOrd="0" destOrd="0" presId="urn:microsoft.com/office/officeart/2005/8/layout/cycle1"/>
    <dgm:cxn modelId="{F9402675-839A-422D-9BFE-A2EA7B62167F}" type="presOf" srcId="{CA7E7F78-D848-4A1F-8A7E-29BC44EB1763}" destId="{5A69C399-C439-4157-B18A-B06DEE27A036}" srcOrd="0" destOrd="0" presId="urn:microsoft.com/office/officeart/2005/8/layout/cycle1"/>
    <dgm:cxn modelId="{24232979-5286-4392-BD2E-6614DEADE0E8}" type="presOf" srcId="{67024E30-DDC8-4F87-AF7A-992E9A788A8F}" destId="{30BF2E12-674A-47AE-BBBA-F3B472600B1A}" srcOrd="0" destOrd="0" presId="urn:microsoft.com/office/officeart/2005/8/layout/cycle1"/>
    <dgm:cxn modelId="{D37B998E-F81F-4FD6-A291-755AD9E3F014}" type="presOf" srcId="{DEB79027-7F95-4703-AD10-640B5603C495}" destId="{AD76782D-DB2E-416B-846C-30C66FE6A36B}" srcOrd="0" destOrd="0" presId="urn:microsoft.com/office/officeart/2005/8/layout/cycle1"/>
    <dgm:cxn modelId="{E107E7C0-24D0-4293-8958-3ABFC319AEA1}" srcId="{67024E30-DDC8-4F87-AF7A-992E9A788A8F}" destId="{CA7E7F78-D848-4A1F-8A7E-29BC44EB1763}" srcOrd="1" destOrd="0" parTransId="{EF4C481A-FE53-4A37-B821-E7368A725299}" sibTransId="{056FA669-8E0D-4134-986E-995FDC377AE8}"/>
    <dgm:cxn modelId="{DFA85EC4-7046-4F65-A8EA-F3A3AFD44F1D}" srcId="{67024E30-DDC8-4F87-AF7A-992E9A788A8F}" destId="{DBAE4D75-1049-40D3-9775-8F8D61EEF25E}" srcOrd="2" destOrd="0" parTransId="{9B8D3A36-E8E4-4133-A355-C4206D85F5FE}" sibTransId="{490EB7F0-7B8E-48D1-9E3A-05D3B063B5D8}"/>
    <dgm:cxn modelId="{A525C1C5-1FD3-44FF-8F81-A8E8BE91127F}" type="presOf" srcId="{490EB7F0-7B8E-48D1-9E3A-05D3B063B5D8}" destId="{CC9622A5-9EC2-47D0-B22B-A27BBE3821F2}" srcOrd="0" destOrd="0" presId="urn:microsoft.com/office/officeart/2005/8/layout/cycle1"/>
    <dgm:cxn modelId="{5D912CE4-6BF0-4315-8C01-D74F3054A0D9}" srcId="{67024E30-DDC8-4F87-AF7A-992E9A788A8F}" destId="{BF2F3AA7-1A4B-46BE-B7F4-F3C65302DAC8}" srcOrd="0" destOrd="0" parTransId="{BB58B5FE-2A9E-4B26-856A-1D9BD0AE42CD}" sibTransId="{DEB79027-7F95-4703-AD10-640B5603C495}"/>
    <dgm:cxn modelId="{1AC3A3BB-4405-4648-B69C-8EE4D0080433}" type="presParOf" srcId="{30BF2E12-674A-47AE-BBBA-F3B472600B1A}" destId="{535A255C-B8CA-41C6-B24A-90650630D0F6}" srcOrd="0" destOrd="0" presId="urn:microsoft.com/office/officeart/2005/8/layout/cycle1"/>
    <dgm:cxn modelId="{EBC1E40B-5830-43EE-8C46-4E3B7118D8EE}" type="presParOf" srcId="{30BF2E12-674A-47AE-BBBA-F3B472600B1A}" destId="{E4A9F6F0-E788-4F8D-BC1C-94DE1054FA4A}" srcOrd="1" destOrd="0" presId="urn:microsoft.com/office/officeart/2005/8/layout/cycle1"/>
    <dgm:cxn modelId="{DF6F1246-8F44-4595-8412-56C916C3F1FC}" type="presParOf" srcId="{30BF2E12-674A-47AE-BBBA-F3B472600B1A}" destId="{AD76782D-DB2E-416B-846C-30C66FE6A36B}" srcOrd="2" destOrd="0" presId="urn:microsoft.com/office/officeart/2005/8/layout/cycle1"/>
    <dgm:cxn modelId="{BA784701-D27B-4C84-84A5-A9BB1B378CB1}" type="presParOf" srcId="{30BF2E12-674A-47AE-BBBA-F3B472600B1A}" destId="{3FBC93F5-D40A-4553-9839-9D00C90D591D}" srcOrd="3" destOrd="0" presId="urn:microsoft.com/office/officeart/2005/8/layout/cycle1"/>
    <dgm:cxn modelId="{ABC11AB7-926C-4F8A-87B6-6E8758952A0A}" type="presParOf" srcId="{30BF2E12-674A-47AE-BBBA-F3B472600B1A}" destId="{5A69C399-C439-4157-B18A-B06DEE27A036}" srcOrd="4" destOrd="0" presId="urn:microsoft.com/office/officeart/2005/8/layout/cycle1"/>
    <dgm:cxn modelId="{F0575C27-B551-4A9A-8FA6-59CDA87BC6E1}" type="presParOf" srcId="{30BF2E12-674A-47AE-BBBA-F3B472600B1A}" destId="{7F0D900F-BFFB-4866-873E-90341BF738BF}" srcOrd="5" destOrd="0" presId="urn:microsoft.com/office/officeart/2005/8/layout/cycle1"/>
    <dgm:cxn modelId="{81B3E84A-7693-4CAD-9BD4-6D1B8D9BFBBE}" type="presParOf" srcId="{30BF2E12-674A-47AE-BBBA-F3B472600B1A}" destId="{85AE3063-2E39-4614-9BB6-022F2D71EC6F}" srcOrd="6" destOrd="0" presId="urn:microsoft.com/office/officeart/2005/8/layout/cycle1"/>
    <dgm:cxn modelId="{DA4E4295-E985-4D71-970A-53AD854B50C8}" type="presParOf" srcId="{30BF2E12-674A-47AE-BBBA-F3B472600B1A}" destId="{69007E22-1E43-4F49-9ED9-97FB5B7354CC}" srcOrd="7" destOrd="0" presId="urn:microsoft.com/office/officeart/2005/8/layout/cycle1"/>
    <dgm:cxn modelId="{9D1D1B1E-FA6A-401A-B148-7742D97DA789}" type="presParOf" srcId="{30BF2E12-674A-47AE-BBBA-F3B472600B1A}" destId="{CC9622A5-9EC2-47D0-B22B-A27BBE3821F2}"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9F6F0-E788-4F8D-BC1C-94DE1054FA4A}">
      <dsp:nvSpPr>
        <dsp:cNvPr id="0" name=""/>
        <dsp:cNvSpPr/>
      </dsp:nvSpPr>
      <dsp:spPr>
        <a:xfrm>
          <a:off x="2990743" y="218690"/>
          <a:ext cx="1116397" cy="111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5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分析</a:t>
          </a:r>
          <a:endParaRPr lang="en-US" altLang="zh-CN" sz="3200" kern="1200" dirty="0">
            <a:latin typeface="微软雅黑" panose="020B0503020204020204" pitchFamily="34" charset="-122"/>
            <a:ea typeface="微软雅黑" panose="020B0503020204020204" pitchFamily="34" charset="-122"/>
          </a:endParaRPr>
        </a:p>
        <a:p>
          <a:pPr marL="0" lvl="0" indent="0" algn="ctr" defTabSz="1422400">
            <a:lnSpc>
              <a:spcPct val="5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指令</a:t>
          </a:r>
        </a:p>
      </dsp:txBody>
      <dsp:txXfrm>
        <a:off x="2990743" y="218690"/>
        <a:ext cx="1116397" cy="1116397"/>
      </dsp:txXfrm>
    </dsp:sp>
    <dsp:sp modelId="{AD76782D-DB2E-416B-846C-30C66FE6A36B}">
      <dsp:nvSpPr>
        <dsp:cNvPr id="0" name=""/>
        <dsp:cNvSpPr/>
      </dsp:nvSpPr>
      <dsp:spPr>
        <a:xfrm>
          <a:off x="1290018" y="-1033"/>
          <a:ext cx="2640014" cy="2640014"/>
        </a:xfrm>
        <a:prstGeom prst="circularArrow">
          <a:avLst>
            <a:gd name="adj1" fmla="val 8246"/>
            <a:gd name="adj2" fmla="val 575914"/>
            <a:gd name="adj3" fmla="val 2964785"/>
            <a:gd name="adj4" fmla="val 51100"/>
            <a:gd name="adj5" fmla="val 962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9C399-C439-4157-B18A-B06DEE27A036}">
      <dsp:nvSpPr>
        <dsp:cNvPr id="0" name=""/>
        <dsp:cNvSpPr/>
      </dsp:nvSpPr>
      <dsp:spPr>
        <a:xfrm>
          <a:off x="2051826" y="1844943"/>
          <a:ext cx="1116397" cy="111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5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执行</a:t>
          </a:r>
          <a:endParaRPr lang="en-US" altLang="zh-CN" sz="3200" kern="1200" dirty="0">
            <a:latin typeface="微软雅黑" panose="020B0503020204020204" pitchFamily="34" charset="-122"/>
            <a:ea typeface="微软雅黑" panose="020B0503020204020204" pitchFamily="34" charset="-122"/>
          </a:endParaRPr>
        </a:p>
        <a:p>
          <a:pPr marL="0" lvl="0" indent="0" algn="ctr" defTabSz="1422400">
            <a:lnSpc>
              <a:spcPct val="5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指令</a:t>
          </a:r>
        </a:p>
      </dsp:txBody>
      <dsp:txXfrm>
        <a:off x="2051826" y="1844943"/>
        <a:ext cx="1116397" cy="1116397"/>
      </dsp:txXfrm>
    </dsp:sp>
    <dsp:sp modelId="{7F0D900F-BFFB-4866-873E-90341BF738BF}">
      <dsp:nvSpPr>
        <dsp:cNvPr id="0" name=""/>
        <dsp:cNvSpPr/>
      </dsp:nvSpPr>
      <dsp:spPr>
        <a:xfrm>
          <a:off x="1290018" y="-1033"/>
          <a:ext cx="2640014" cy="2640014"/>
        </a:xfrm>
        <a:prstGeom prst="circularArrow">
          <a:avLst>
            <a:gd name="adj1" fmla="val 8246"/>
            <a:gd name="adj2" fmla="val 575914"/>
            <a:gd name="adj3" fmla="val 10172987"/>
            <a:gd name="adj4" fmla="val 7259301"/>
            <a:gd name="adj5" fmla="val 962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007E22-1E43-4F49-9ED9-97FB5B7354CC}">
      <dsp:nvSpPr>
        <dsp:cNvPr id="0" name=""/>
        <dsp:cNvSpPr/>
      </dsp:nvSpPr>
      <dsp:spPr>
        <a:xfrm>
          <a:off x="1112909" y="218690"/>
          <a:ext cx="1116397" cy="111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5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取</a:t>
          </a:r>
          <a:endParaRPr lang="en-US" altLang="zh-CN" sz="3200" kern="1200" dirty="0">
            <a:latin typeface="微软雅黑" panose="020B0503020204020204" pitchFamily="34" charset="-122"/>
            <a:ea typeface="微软雅黑" panose="020B0503020204020204" pitchFamily="34" charset="-122"/>
          </a:endParaRPr>
        </a:p>
        <a:p>
          <a:pPr marL="0" lvl="0" indent="0" algn="ctr" defTabSz="1422400">
            <a:lnSpc>
              <a:spcPct val="50000"/>
            </a:lnSpc>
            <a:spcBef>
              <a:spcPct val="0"/>
            </a:spcBef>
            <a:spcAft>
              <a:spcPct val="35000"/>
            </a:spcAft>
            <a:buNone/>
          </a:pPr>
          <a:r>
            <a:rPr lang="zh-CN" altLang="en-US" sz="3200" kern="1200" dirty="0">
              <a:latin typeface="微软雅黑" panose="020B0503020204020204" pitchFamily="34" charset="-122"/>
              <a:ea typeface="微软雅黑" panose="020B0503020204020204" pitchFamily="34" charset="-122"/>
            </a:rPr>
            <a:t>指令</a:t>
          </a:r>
        </a:p>
      </dsp:txBody>
      <dsp:txXfrm>
        <a:off x="1112909" y="218690"/>
        <a:ext cx="1116397" cy="1116397"/>
      </dsp:txXfrm>
    </dsp:sp>
    <dsp:sp modelId="{CC9622A5-9EC2-47D0-B22B-A27BBE3821F2}">
      <dsp:nvSpPr>
        <dsp:cNvPr id="0" name=""/>
        <dsp:cNvSpPr/>
      </dsp:nvSpPr>
      <dsp:spPr>
        <a:xfrm>
          <a:off x="1290018" y="-1033"/>
          <a:ext cx="2640014" cy="2640014"/>
        </a:xfrm>
        <a:prstGeom prst="circularArrow">
          <a:avLst>
            <a:gd name="adj1" fmla="val 8246"/>
            <a:gd name="adj2" fmla="val 575914"/>
            <a:gd name="adj3" fmla="val 16857589"/>
            <a:gd name="adj4" fmla="val 14966497"/>
            <a:gd name="adj5" fmla="val 962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D4AB4-4058-45D2-9991-3F95F9D64E36}" type="datetimeFigureOut">
              <a:rPr lang="zh-CN" altLang="en-US" smtClean="0"/>
              <a:t>2025/10/15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26A60-A884-47AE-B54F-A1D5431B02DB}" type="slidenum">
              <a:rPr lang="zh-CN" altLang="en-US" smtClean="0"/>
              <a:t>‹#›</a:t>
            </a:fld>
            <a:endParaRPr lang="zh-CN" altLang="en-US"/>
          </a:p>
        </p:txBody>
      </p:sp>
    </p:spTree>
    <p:extLst>
      <p:ext uri="{BB962C8B-B14F-4D97-AF65-F5344CB8AC3E}">
        <p14:creationId xmlns:p14="http://schemas.microsoft.com/office/powerpoint/2010/main" val="138641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01</a:t>
            </a:r>
            <a:r>
              <a:rPr lang="zh-CN" altLang="en-US" dirty="0"/>
              <a:t>：   </a:t>
            </a:r>
            <a:r>
              <a:rPr lang="en-US" altLang="zh-CN" dirty="0"/>
              <a:t>2</a:t>
            </a:r>
            <a:r>
              <a:rPr lang="zh-CN" altLang="en-US" dirty="0"/>
              <a:t>、</a:t>
            </a:r>
            <a:r>
              <a:rPr lang="en-US" altLang="zh-CN" dirty="0"/>
              <a:t>10</a:t>
            </a:r>
            <a:r>
              <a:rPr lang="zh-CN" altLang="en-US" dirty="0"/>
              <a:t>、</a:t>
            </a:r>
            <a:r>
              <a:rPr lang="en-US" altLang="zh-CN" dirty="0"/>
              <a:t>8</a:t>
            </a:r>
            <a:r>
              <a:rPr lang="zh-CN" altLang="en-US" dirty="0"/>
              <a:t>、</a:t>
            </a:r>
            <a:r>
              <a:rPr lang="en-US" altLang="zh-CN" dirty="0"/>
              <a:t>16</a:t>
            </a:r>
          </a:p>
          <a:p>
            <a:r>
              <a:rPr lang="en-US" altLang="zh-CN" dirty="0"/>
              <a:t>02</a:t>
            </a:r>
            <a:r>
              <a:rPr lang="zh-CN" altLang="en-US" dirty="0"/>
              <a:t>：</a:t>
            </a:r>
            <a:endParaRPr lang="en-US" altLang="zh-CN" dirty="0"/>
          </a:p>
          <a:p>
            <a:r>
              <a:rPr lang="en-US" altLang="zh-CN" dirty="0"/>
              <a:t>2-&gt;10:</a:t>
            </a:r>
            <a:r>
              <a:rPr lang="zh-CN" altLang="en-US" dirty="0"/>
              <a:t> 以小数点分界，按位乘上位权相加；</a:t>
            </a:r>
            <a:endParaRPr lang="en-US" altLang="zh-CN" dirty="0"/>
          </a:p>
          <a:p>
            <a:r>
              <a:rPr lang="en-US" altLang="zh-CN" dirty="0"/>
              <a:t>10-&gt;2:</a:t>
            </a:r>
            <a:r>
              <a:rPr lang="zh-CN" altLang="en-US" dirty="0"/>
              <a:t>整数部分除</a:t>
            </a:r>
            <a:r>
              <a:rPr lang="en-US" altLang="zh-CN" dirty="0"/>
              <a:t>2</a:t>
            </a:r>
            <a:r>
              <a:rPr lang="zh-CN" altLang="en-US" dirty="0"/>
              <a:t>取余，直到商为</a:t>
            </a:r>
            <a:r>
              <a:rPr lang="en-US" altLang="zh-CN" dirty="0"/>
              <a:t>0</a:t>
            </a:r>
            <a:r>
              <a:rPr lang="zh-CN" altLang="en-US" dirty="0"/>
              <a:t>；小数部分乘</a:t>
            </a:r>
            <a:r>
              <a:rPr lang="en-US" altLang="zh-CN" dirty="0"/>
              <a:t>2</a:t>
            </a:r>
            <a:r>
              <a:rPr lang="zh-CN" altLang="en-US" dirty="0"/>
              <a:t>取整，直到满足精度要求。</a:t>
            </a:r>
            <a:endParaRPr lang="en-US" altLang="zh-CN" dirty="0"/>
          </a:p>
          <a:p>
            <a:endParaRPr lang="en-US" altLang="zh-CN" dirty="0"/>
          </a:p>
          <a:p>
            <a:r>
              <a:rPr lang="en-US" altLang="zh-CN" dirty="0"/>
              <a:t>2-&gt;8: </a:t>
            </a:r>
            <a:r>
              <a:rPr lang="zh-CN" altLang="en-US" dirty="0"/>
              <a:t>方式</a:t>
            </a:r>
            <a:r>
              <a:rPr lang="en-US" altLang="zh-CN" dirty="0"/>
              <a:t>1: </a:t>
            </a:r>
            <a:r>
              <a:rPr lang="zh-CN" altLang="en-US" dirty="0"/>
              <a:t>先</a:t>
            </a:r>
            <a:r>
              <a:rPr lang="en-US" altLang="zh-CN" dirty="0"/>
              <a:t>2-&gt;10</a:t>
            </a:r>
            <a:r>
              <a:rPr lang="zh-CN" altLang="en-US" dirty="0"/>
              <a:t>，然后</a:t>
            </a:r>
            <a:r>
              <a:rPr lang="en-US" altLang="zh-CN" dirty="0"/>
              <a:t>10-&gt;8</a:t>
            </a:r>
            <a:r>
              <a:rPr lang="zh-CN" altLang="en-US" dirty="0"/>
              <a:t>，即除</a:t>
            </a:r>
            <a:r>
              <a:rPr lang="en-US" altLang="zh-CN" dirty="0"/>
              <a:t>8</a:t>
            </a:r>
            <a:r>
              <a:rPr lang="zh-CN" altLang="en-US" dirty="0"/>
              <a:t>取余，乘</a:t>
            </a:r>
            <a:r>
              <a:rPr lang="en-US" altLang="zh-CN" dirty="0"/>
              <a:t>8</a:t>
            </a:r>
            <a:r>
              <a:rPr lang="zh-CN" altLang="en-US" dirty="0"/>
              <a:t>取整</a:t>
            </a:r>
            <a:r>
              <a:rPr lang="en-US" altLang="zh-CN" dirty="0"/>
              <a:t>;              </a:t>
            </a:r>
            <a:r>
              <a:rPr lang="zh-CN" altLang="en-US" dirty="0"/>
              <a:t>方式</a:t>
            </a:r>
            <a:r>
              <a:rPr lang="en-US" altLang="zh-CN" dirty="0"/>
              <a:t>2</a:t>
            </a:r>
            <a:r>
              <a:rPr lang="zh-CN" altLang="en-US" dirty="0"/>
              <a:t>：以小数点分界，依次</a:t>
            </a:r>
            <a:r>
              <a:rPr lang="en-US" altLang="zh-CN" dirty="0"/>
              <a:t>3</a:t>
            </a:r>
            <a:r>
              <a:rPr lang="zh-CN" altLang="en-US" dirty="0"/>
              <a:t>位一组。</a:t>
            </a:r>
            <a:endParaRPr lang="en-US" altLang="zh-CN" dirty="0"/>
          </a:p>
          <a:p>
            <a:r>
              <a:rPr lang="en-US" altLang="zh-CN" dirty="0"/>
              <a:t>8-&gt;2: </a:t>
            </a:r>
            <a:r>
              <a:rPr lang="zh-CN" altLang="en-US" dirty="0"/>
              <a:t>方式</a:t>
            </a:r>
            <a:r>
              <a:rPr lang="en-US" altLang="zh-CN" dirty="0"/>
              <a:t>1: </a:t>
            </a:r>
            <a:r>
              <a:rPr lang="zh-CN" altLang="en-US" dirty="0"/>
              <a:t>先</a:t>
            </a:r>
            <a:r>
              <a:rPr lang="en-US" altLang="zh-CN" dirty="0"/>
              <a:t>8-&gt;10</a:t>
            </a:r>
            <a:r>
              <a:rPr lang="zh-CN" altLang="en-US" dirty="0"/>
              <a:t>，按照位权展开转换为</a:t>
            </a:r>
            <a:r>
              <a:rPr lang="en-US" altLang="zh-CN" dirty="0"/>
              <a:t>10</a:t>
            </a:r>
            <a:r>
              <a:rPr lang="zh-CN" altLang="en-US" dirty="0"/>
              <a:t>进制，然后</a:t>
            </a:r>
            <a:r>
              <a:rPr lang="en-US" altLang="zh-CN" dirty="0"/>
              <a:t>10-&gt;2;    </a:t>
            </a:r>
            <a:r>
              <a:rPr lang="zh-CN" altLang="en-US" dirty="0"/>
              <a:t>方式</a:t>
            </a:r>
            <a:r>
              <a:rPr lang="en-US" altLang="zh-CN" dirty="0"/>
              <a:t>2</a:t>
            </a:r>
            <a:r>
              <a:rPr lang="zh-CN" altLang="en-US" dirty="0"/>
              <a:t>：每一个</a:t>
            </a:r>
            <a:r>
              <a:rPr lang="en-US" altLang="zh-CN" dirty="0"/>
              <a:t>8</a:t>
            </a:r>
            <a:r>
              <a:rPr lang="zh-CN" altLang="en-US" dirty="0"/>
              <a:t>进制位展开成</a:t>
            </a:r>
            <a:r>
              <a:rPr lang="en-US" altLang="zh-CN" dirty="0"/>
              <a:t>3</a:t>
            </a:r>
            <a:r>
              <a:rPr lang="zh-CN" altLang="en-US" dirty="0"/>
              <a:t>个二进制位即可。</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2-&gt;16:  </a:t>
            </a:r>
            <a:r>
              <a:rPr lang="zh-CN" altLang="en-US" dirty="0"/>
              <a:t>方式</a:t>
            </a:r>
            <a:r>
              <a:rPr lang="en-US" altLang="zh-CN" dirty="0"/>
              <a:t>1:</a:t>
            </a:r>
            <a:r>
              <a:rPr lang="zh-CN" altLang="en-US" dirty="0"/>
              <a:t>先</a:t>
            </a:r>
            <a:r>
              <a:rPr lang="en-US" altLang="zh-CN" dirty="0"/>
              <a:t>2-&gt;10</a:t>
            </a:r>
            <a:r>
              <a:rPr lang="zh-CN" altLang="en-US" dirty="0"/>
              <a:t>，然后</a:t>
            </a:r>
            <a:r>
              <a:rPr lang="en-US" altLang="zh-CN" dirty="0"/>
              <a:t>10-&gt;16</a:t>
            </a:r>
            <a:r>
              <a:rPr lang="zh-CN" altLang="en-US" dirty="0"/>
              <a:t>，即 除</a:t>
            </a:r>
            <a:r>
              <a:rPr lang="en-US" altLang="zh-CN" dirty="0"/>
              <a:t>16</a:t>
            </a:r>
            <a:r>
              <a:rPr lang="zh-CN" altLang="en-US" dirty="0"/>
              <a:t>取余，乘</a:t>
            </a:r>
            <a:r>
              <a:rPr lang="en-US" altLang="zh-CN" dirty="0"/>
              <a:t>16</a:t>
            </a:r>
            <a:r>
              <a:rPr lang="zh-CN" altLang="en-US" dirty="0"/>
              <a:t>取整</a:t>
            </a:r>
            <a:r>
              <a:rPr lang="en-US" altLang="zh-CN" dirty="0"/>
              <a:t>;    </a:t>
            </a:r>
            <a:r>
              <a:rPr lang="zh-CN" altLang="en-US" dirty="0"/>
              <a:t>方式</a:t>
            </a:r>
            <a:r>
              <a:rPr lang="en-US" altLang="zh-CN" dirty="0"/>
              <a:t>2</a:t>
            </a:r>
            <a:r>
              <a:rPr lang="zh-CN" altLang="en-US" dirty="0"/>
              <a:t>：以小数点分界，依次</a:t>
            </a:r>
            <a:r>
              <a:rPr lang="en-US" altLang="zh-CN" dirty="0"/>
              <a:t>4</a:t>
            </a:r>
            <a:r>
              <a:rPr lang="zh-CN" altLang="en-US" dirty="0"/>
              <a:t>位一组。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16-&gt;2:  </a:t>
            </a:r>
            <a:r>
              <a:rPr lang="zh-CN" altLang="en-US" dirty="0"/>
              <a:t>方式</a:t>
            </a:r>
            <a:r>
              <a:rPr lang="en-US" altLang="zh-CN" dirty="0"/>
              <a:t>1:</a:t>
            </a:r>
            <a:r>
              <a:rPr lang="zh-CN" altLang="en-US" dirty="0"/>
              <a:t>先</a:t>
            </a:r>
            <a:r>
              <a:rPr lang="en-US" altLang="zh-CN" dirty="0"/>
              <a:t>16-&gt;10</a:t>
            </a:r>
            <a:r>
              <a:rPr lang="zh-CN" altLang="en-US" dirty="0"/>
              <a:t>按照位权展开转换为</a:t>
            </a:r>
            <a:r>
              <a:rPr lang="en-US" altLang="zh-CN" dirty="0"/>
              <a:t>10</a:t>
            </a:r>
            <a:r>
              <a:rPr lang="zh-CN" altLang="en-US" dirty="0"/>
              <a:t>进制，然后</a:t>
            </a:r>
            <a:r>
              <a:rPr lang="en-US" altLang="zh-CN" dirty="0"/>
              <a:t>10-&gt;2</a:t>
            </a:r>
            <a:r>
              <a:rPr lang="zh-CN" altLang="en-US" dirty="0"/>
              <a:t>：方式</a:t>
            </a:r>
            <a:r>
              <a:rPr lang="en-US" altLang="zh-CN" dirty="0"/>
              <a:t>2</a:t>
            </a:r>
            <a:r>
              <a:rPr lang="zh-CN" altLang="en-US" dirty="0"/>
              <a:t>：每一个</a:t>
            </a:r>
            <a:r>
              <a:rPr lang="en-US" altLang="zh-CN" dirty="0"/>
              <a:t>16</a:t>
            </a:r>
            <a:r>
              <a:rPr lang="zh-CN" altLang="en-US" dirty="0"/>
              <a:t>进制位展开成</a:t>
            </a:r>
            <a:r>
              <a:rPr lang="en-US" altLang="zh-CN" dirty="0"/>
              <a:t>4</a:t>
            </a:r>
            <a:r>
              <a:rPr lang="zh-CN" altLang="en-US" dirty="0"/>
              <a:t>个二进制位即可。</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03</a:t>
            </a:r>
            <a:r>
              <a:rPr lang="zh-CN" altLang="en-US" dirty="0"/>
              <a:t>： 机器数的编码（原码、反码、补码），范围</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04</a:t>
            </a:r>
            <a:r>
              <a:rPr lang="zh-CN" altLang="en-US" dirty="0"/>
              <a:t>：字符型数据的编码（英文、汉字）</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05</a:t>
            </a:r>
            <a:r>
              <a:rPr lang="zh-CN" altLang="en-US" dirty="0"/>
              <a:t>：图像与声音：常见的几种类型的图像、视频及如何获取、存储；声音的概念、参数、类型等；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61426A60-A884-47AE-B54F-A1D5431B02DB}" type="slidenum">
              <a:rPr lang="zh-CN" altLang="en-US" smtClean="0"/>
              <a:t>2</a:t>
            </a:fld>
            <a:endParaRPr lang="zh-CN" altLang="en-US"/>
          </a:p>
        </p:txBody>
      </p:sp>
    </p:spTree>
    <p:extLst>
      <p:ext uri="{BB962C8B-B14F-4D97-AF65-F5344CB8AC3E}">
        <p14:creationId xmlns:p14="http://schemas.microsoft.com/office/powerpoint/2010/main" val="840586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0" y="533400"/>
            <a:ext cx="12192000" cy="762000"/>
          </a:xfrm>
        </p:spPr>
        <p:txBody>
          <a:bodyPr/>
          <a:lstStyle/>
          <a:p>
            <a:r>
              <a:rPr lang="zh-CN" altLang="en-US"/>
              <a:t>单击此处编辑母版标题样式</a:t>
            </a:r>
          </a:p>
        </p:txBody>
      </p:sp>
      <p:sp>
        <p:nvSpPr>
          <p:cNvPr id="3" name="文本占位符 2"/>
          <p:cNvSpPr>
            <a:spLocks noGrp="1"/>
          </p:cNvSpPr>
          <p:nvPr>
            <p:ph type="body" sz="half" idx="1"/>
          </p:nvPr>
        </p:nvSpPr>
        <p:spPr>
          <a:xfrm>
            <a:off x="137584" y="1524000"/>
            <a:ext cx="5822949" cy="4800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63733" y="1524000"/>
            <a:ext cx="5825067" cy="4800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3"/>
          <p:cNvSpPr>
            <a:spLocks noGrp="1"/>
          </p:cNvSpPr>
          <p:nvPr>
            <p:ph type="dt" sz="half" idx="10"/>
          </p:nvPr>
        </p:nvSpPr>
        <p:spPr>
          <a:xfrm>
            <a:off x="8782051" y="612775"/>
            <a:ext cx="1276349" cy="457200"/>
          </a:xfrm>
          <a:prstGeom prst="rect">
            <a:avLst/>
          </a:prstGeom>
        </p:spPr>
        <p:txBody>
          <a:bodyPr/>
          <a:lstStyle>
            <a:lvl1pPr>
              <a:defRPr/>
            </a:lvl1pPr>
          </a:lstStyle>
          <a:p>
            <a:pPr>
              <a:defRPr/>
            </a:pPr>
            <a:endParaRPr lang="en-US" altLang="zh-CN"/>
          </a:p>
        </p:txBody>
      </p:sp>
      <p:sp>
        <p:nvSpPr>
          <p:cNvPr id="6" name="页脚占位符 2"/>
          <p:cNvSpPr>
            <a:spLocks noGrp="1"/>
          </p:cNvSpPr>
          <p:nvPr>
            <p:ph type="ftr" sz="quarter" idx="11"/>
          </p:nvPr>
        </p:nvSpPr>
        <p:spPr>
          <a:xfrm>
            <a:off x="7010401" y="612775"/>
            <a:ext cx="1767417" cy="457200"/>
          </a:xfrm>
          <a:prstGeom prst="rect">
            <a:avLst/>
          </a:prstGeom>
        </p:spPr>
        <p:txBody>
          <a:bodyPr/>
          <a:lstStyle>
            <a:lvl1pPr>
              <a:defRPr/>
            </a:lvl1pPr>
          </a:lstStyle>
          <a:p>
            <a:pPr>
              <a:defRPr/>
            </a:pPr>
            <a:endParaRPr lang="en-US" altLang="zh-CN"/>
          </a:p>
        </p:txBody>
      </p:sp>
      <p:sp>
        <p:nvSpPr>
          <p:cNvPr id="7" name="灯片编号占位符 22"/>
          <p:cNvSpPr>
            <a:spLocks noGrp="1"/>
          </p:cNvSpPr>
          <p:nvPr>
            <p:ph type="sldNum" sz="quarter" idx="12"/>
          </p:nvPr>
        </p:nvSpPr>
        <p:spPr>
          <a:xfrm>
            <a:off x="10898717" y="1588"/>
            <a:ext cx="1016000" cy="366712"/>
          </a:xfrm>
          <a:prstGeom prst="rect">
            <a:avLst/>
          </a:prstGeom>
        </p:spPr>
        <p:txBody>
          <a:bodyPr/>
          <a:lstStyle>
            <a:lvl1pPr>
              <a:defRPr/>
            </a:lvl1pPr>
          </a:lstStyle>
          <a:p>
            <a:pPr>
              <a:defRPr/>
            </a:pPr>
            <a:fld id="{33368538-CA6D-4E0B-AA8D-ABCEC6A770D3}" type="slidenum">
              <a:rPr lang="zh-CN" altLang="en-US"/>
              <a:pPr>
                <a:defRPr/>
              </a:pPr>
              <a:t>‹#›</a:t>
            </a:fld>
            <a:endParaRPr lang="en-US" altLang="zh-CN"/>
          </a:p>
        </p:txBody>
      </p:sp>
    </p:spTree>
    <p:extLst>
      <p:ext uri="{BB962C8B-B14F-4D97-AF65-F5344CB8AC3E}">
        <p14:creationId xmlns:p14="http://schemas.microsoft.com/office/powerpoint/2010/main" val="443584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939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6324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7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659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7759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61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860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889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5152" y="487807"/>
            <a:ext cx="10954599" cy="828460"/>
          </a:xfrm>
        </p:spPr>
        <p:txBody>
          <a:bodyPr/>
          <a:lstStyle>
            <a:lvl1pPr>
              <a:defRPr spc="300" baseline="0"/>
            </a:lvl1pPr>
          </a:lstStyle>
          <a:p>
            <a:r>
              <a:rPr lang="zh-CN" altLang="en-US" dirty="0"/>
              <a:t>单击此处编辑母版标题样式</a:t>
            </a:r>
          </a:p>
        </p:txBody>
      </p:sp>
      <p:sp>
        <p:nvSpPr>
          <p:cNvPr id="3" name="内容占位符 2"/>
          <p:cNvSpPr>
            <a:spLocks noGrp="1"/>
          </p:cNvSpPr>
          <p:nvPr>
            <p:ph idx="1" hasCustomPrompt="1"/>
          </p:nvPr>
        </p:nvSpPr>
        <p:spPr>
          <a:xfrm>
            <a:off x="575153" y="1487978"/>
            <a:ext cx="10954600" cy="4688985"/>
          </a:xfrm>
        </p:spPr>
        <p:txBody>
          <a:bodyPr/>
          <a:lstStyle>
            <a:lvl1pPr marL="432000" indent="-432000" algn="just">
              <a:lnSpc>
                <a:spcPct val="120000"/>
              </a:lnSpc>
              <a:spcBef>
                <a:spcPts val="600"/>
              </a:spcBef>
              <a:buClr>
                <a:srgbClr val="0070C0"/>
              </a:buClr>
              <a:buFont typeface="Wingdings" panose="05000000000000000000" pitchFamily="2" charset="2"/>
              <a:buChar char="Ø"/>
              <a:defRPr sz="3200" b="0" i="0" spc="100" baseline="0">
                <a:solidFill>
                  <a:srgbClr val="002060"/>
                </a:solidFill>
                <a:latin typeface="微软雅黑" panose="020B0503020204020204" pitchFamily="34" charset="-122"/>
                <a:ea typeface="微软雅黑" panose="020B0503020204020204" pitchFamily="34" charset="-122"/>
              </a:defRPr>
            </a:lvl1pPr>
            <a:lvl2pPr marL="864000" indent="-432000" algn="just">
              <a:lnSpc>
                <a:spcPct val="110000"/>
              </a:lnSpc>
              <a:buClr>
                <a:srgbClr val="C00000"/>
              </a:buClr>
              <a:buFont typeface="Wingdings" panose="05000000000000000000" pitchFamily="2" charset="2"/>
              <a:buChar char="Ø"/>
              <a:defRPr sz="3000" b="0" spc="100" baseline="0">
                <a:solidFill>
                  <a:srgbClr val="002060"/>
                </a:solidFill>
                <a:latin typeface="微软雅黑" panose="020B0503020204020204" pitchFamily="34" charset="-122"/>
                <a:ea typeface="微软雅黑" panose="020B0503020204020204" pitchFamily="34" charset="-122"/>
              </a:defRPr>
            </a:lvl2pPr>
            <a:lvl3pPr marL="1152000" indent="-288000" algn="just">
              <a:lnSpc>
                <a:spcPct val="110000"/>
              </a:lnSpc>
              <a:spcBef>
                <a:spcPts val="300"/>
              </a:spcBef>
              <a:buClr>
                <a:srgbClr val="002060"/>
              </a:buClr>
              <a:buFont typeface="Wingdings" panose="05000000000000000000" pitchFamily="2" charset="2"/>
              <a:buChar char="Ø"/>
              <a:defRPr sz="2500" b="0" spc="100" baseline="0">
                <a:solidFill>
                  <a:srgbClr val="002060"/>
                </a:solidFill>
                <a:latin typeface="微软雅黑" panose="020B0503020204020204" pitchFamily="34" charset="-122"/>
                <a:ea typeface="微软雅黑" panose="020B0503020204020204" pitchFamily="34" charset="-122"/>
              </a:defRPr>
            </a:lvl3pPr>
            <a:lvl4pPr marL="1600200" indent="-228600" algn="just">
              <a:buFont typeface="Wingdings" panose="05000000000000000000" pitchFamily="2" charset="2"/>
              <a:buChar char="Ø"/>
              <a:defRPr b="0"/>
            </a:lvl4pPr>
            <a:lvl5pPr marL="2057400" indent="-228600" algn="just">
              <a:buFont typeface="Wingdings" panose="05000000000000000000" pitchFamily="2" charset="2"/>
              <a:buChar char="Ø"/>
              <a:defRPr b="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
        <p:nvSpPr>
          <p:cNvPr id="8" name="文本框 7">
            <a:extLst>
              <a:ext uri="{FF2B5EF4-FFF2-40B4-BE49-F238E27FC236}">
                <a16:creationId xmlns:a16="http://schemas.microsoft.com/office/drawing/2014/main" id="{DF68DD76-29D3-D792-2A6A-92F41898F4CA}"/>
              </a:ext>
            </a:extLst>
          </p:cNvPr>
          <p:cNvSpPr txBox="1"/>
          <p:nvPr userDrawn="1"/>
        </p:nvSpPr>
        <p:spPr>
          <a:xfrm>
            <a:off x="9238874" y="6257305"/>
            <a:ext cx="2743199" cy="400110"/>
          </a:xfrm>
          <a:prstGeom prst="rect">
            <a:avLst/>
          </a:prstGeom>
          <a:noFill/>
        </p:spPr>
        <p:txBody>
          <a:bodyPr wrap="square" rtlCol="0">
            <a:spAutoFit/>
          </a:bodyPr>
          <a:lstStyle/>
          <a:p>
            <a:pPr algn="r"/>
            <a:r>
              <a:rPr lang="zh-CN" altLang="en-US" sz="2000" b="0" strike="noStrike" dirty="0">
                <a:solidFill>
                  <a:schemeClr val="tx1"/>
                </a:solidFill>
                <a:effectLst/>
                <a:latin typeface="等线" pitchFamily="2" charset="-122"/>
                <a:ea typeface="等线" pitchFamily="2" charset="-122"/>
              </a:rPr>
              <a:t>大学计算机与人工智能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5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7676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5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527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675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0017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236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864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226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4102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3851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1163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4051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1215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3271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0241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958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756904" y="6457569"/>
            <a:ext cx="2743200" cy="365125"/>
          </a:xfrm>
        </p:spPr>
        <p:txBody>
          <a:bodyPr/>
          <a:lstStyle/>
          <a:p>
            <a:fld id="{9079CB58-C6F7-4E3C-8D77-B086E326EC8F}" type="datetime1">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252984" y="6329870"/>
            <a:ext cx="438912" cy="365125"/>
          </a:xfrm>
        </p:spPr>
        <p:txBody>
          <a:bodyPr/>
          <a:lstStyle>
            <a:lvl1pPr>
              <a:defRPr sz="1600">
                <a:solidFill>
                  <a:srgbClr val="002060"/>
                </a:solidFill>
              </a:defRPr>
            </a:lvl1pPr>
          </a:lstStyle>
          <a:p>
            <a:fld id="{8248C227-E1A4-4016-88D7-6959F8482E43}" type="slidenum">
              <a:rPr lang="zh-CN" altLang="en-US" smtClean="0"/>
              <a:pPr/>
              <a:t>‹#›</a:t>
            </a:fld>
            <a:endParaRPr lang="zh-CN" altLang="en-US" dirty="0"/>
          </a:p>
        </p:txBody>
      </p:sp>
    </p:spTree>
    <p:extLst>
      <p:ext uri="{BB962C8B-B14F-4D97-AF65-F5344CB8AC3E}">
        <p14:creationId xmlns:p14="http://schemas.microsoft.com/office/powerpoint/2010/main" val="3864010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hasCustomPrompt="1"/>
          </p:nvPr>
        </p:nvSpPr>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4BFBECB3-0719-40A8-AD6A-61D87FF10BAC}" type="datetime1">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2932869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C6F8E16-0989-4C78-9928-6EAB4577C472}" type="datetime1">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140086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D1EDCCE-81F0-422A-9226-35A71E730716}" type="datetime1">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746120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D2B425-71DE-4248-BAC5-BA5C000AB523}" type="datetime1">
              <a:rPr lang="zh-CN" altLang="en-US" smtClean="0"/>
              <a:t>2025/10/15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167792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1C9CF3F-4023-4A93-8A21-2F3BEBC9D4F2}" type="datetime1">
              <a:rPr lang="zh-CN" altLang="en-US" smtClean="0"/>
              <a:t>2025/10/15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319782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029AC8-AEED-4B09-B717-113AB0C87790}" type="datetime1">
              <a:rPr lang="zh-CN" altLang="en-US" smtClean="0"/>
              <a:t>2025/10/15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2740715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F588F99-54AB-4AF3-B893-2CBA73A6894E}" type="datetime1">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985625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645BBD-0534-4A37-BE4B-C1E51F095151}" type="datetime1">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178522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8A4683A-2E80-4AD4-9427-CF0EDA3948AF}" type="datetime1">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766521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AAF23-2944-48A8-A0CB-0DDF620E9383}" type="datetime1">
              <a:rPr lang="zh-CN" altLang="en-US" smtClean="0"/>
              <a:t>2025/10/15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48C227-E1A4-4016-88D7-6959F8482E43}" type="slidenum">
              <a:rPr lang="zh-CN" altLang="en-US" smtClean="0"/>
              <a:t>‹#›</a:t>
            </a:fld>
            <a:endParaRPr lang="zh-CN" altLang="en-US"/>
          </a:p>
        </p:txBody>
      </p:sp>
    </p:spTree>
    <p:extLst>
      <p:ext uri="{BB962C8B-B14F-4D97-AF65-F5344CB8AC3E}">
        <p14:creationId xmlns:p14="http://schemas.microsoft.com/office/powerpoint/2010/main" val="709236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1724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5154" y="487807"/>
            <a:ext cx="10954599" cy="828460"/>
          </a:xfrm>
        </p:spPr>
        <p:txBody>
          <a:bodyPr/>
          <a:lstStyle>
            <a:lvl1pPr>
              <a:defRPr spc="300" baseline="0"/>
            </a:lvl1pPr>
          </a:lstStyle>
          <a:p>
            <a:r>
              <a:rPr lang="zh-CN" altLang="en-US" dirty="0"/>
              <a:t>单击此处编辑母版标题样式</a:t>
            </a:r>
          </a:p>
        </p:txBody>
      </p:sp>
      <p:sp>
        <p:nvSpPr>
          <p:cNvPr id="3" name="内容占位符 2"/>
          <p:cNvSpPr>
            <a:spLocks noGrp="1"/>
          </p:cNvSpPr>
          <p:nvPr>
            <p:ph idx="1" hasCustomPrompt="1"/>
          </p:nvPr>
        </p:nvSpPr>
        <p:spPr>
          <a:xfrm>
            <a:off x="575153" y="1487980"/>
            <a:ext cx="10954600" cy="4688985"/>
          </a:xfrm>
        </p:spPr>
        <p:txBody>
          <a:bodyPr/>
          <a:lstStyle>
            <a:lvl1pPr marL="432000" indent="-432000" algn="just">
              <a:lnSpc>
                <a:spcPct val="120000"/>
              </a:lnSpc>
              <a:spcBef>
                <a:spcPts val="600"/>
              </a:spcBef>
              <a:buClr>
                <a:srgbClr val="0070C0"/>
              </a:buClr>
              <a:buFont typeface="Wingdings" panose="05000000000000000000" pitchFamily="2" charset="2"/>
              <a:buChar char="Ø"/>
              <a:defRPr sz="3200" b="1" i="0" spc="100" baseline="0">
                <a:solidFill>
                  <a:srgbClr val="002060"/>
                </a:solidFill>
                <a:latin typeface="微软雅黑" panose="020B0503020204020204" pitchFamily="34" charset="-122"/>
                <a:ea typeface="微软雅黑" panose="020B0503020204020204" pitchFamily="34" charset="-122"/>
              </a:defRPr>
            </a:lvl1pPr>
            <a:lvl2pPr marL="864000" indent="-432000" algn="just">
              <a:lnSpc>
                <a:spcPct val="110000"/>
              </a:lnSpc>
              <a:buClr>
                <a:srgbClr val="C00000"/>
              </a:buClr>
              <a:buFont typeface="Wingdings" panose="05000000000000000000" pitchFamily="2" charset="2"/>
              <a:buChar char="Ø"/>
              <a:defRPr sz="3000" b="1" spc="100" baseline="0">
                <a:solidFill>
                  <a:srgbClr val="002060"/>
                </a:solidFill>
                <a:latin typeface="微软雅黑" panose="020B0503020204020204" pitchFamily="34" charset="-122"/>
                <a:ea typeface="微软雅黑" panose="020B0503020204020204" pitchFamily="34" charset="-122"/>
              </a:defRPr>
            </a:lvl2pPr>
            <a:lvl3pPr marL="1143000" indent="-228600" algn="just">
              <a:buFont typeface="Wingdings" panose="05000000000000000000" pitchFamily="2" charset="2"/>
              <a:buChar char="Ø"/>
              <a:defRPr/>
            </a:lvl3pPr>
            <a:lvl4pPr marL="1600200" indent="-228600" algn="just">
              <a:buFont typeface="Wingdings" panose="05000000000000000000" pitchFamily="2" charset="2"/>
              <a:buChar char="Ø"/>
              <a:defRPr/>
            </a:lvl4pPr>
            <a:lvl5pPr marL="2057400" indent="-228600" algn="just">
              <a:buFont typeface="Wingdings" panose="05000000000000000000" pitchFamily="2" charset="2"/>
              <a:buChar char="Ø"/>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620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745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501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7158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952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5666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236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1870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7416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820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048602A-4E84-4B91-BF8B-91B2F8F63C7B}" type="datetimeFigureOut">
              <a:rPr lang="zh-CN" altLang="en-US" smtClean="0"/>
              <a:t>2025/10/15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48C227-E1A4-4016-88D7-6959F8482E4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83466" y="359424"/>
            <a:ext cx="10515600" cy="828460"/>
          </a:xfrm>
          <a:prstGeom prst="rect">
            <a:avLst/>
          </a:prstGeom>
        </p:spPr>
        <p:txBody>
          <a:bodyPr vert="horz" lIns="91440" tIns="45720" rIns="91440" bIns="45720" rtlCol="0" anchor="ctr">
            <a:normAutofit/>
          </a:bodyPr>
          <a:lstStyle/>
          <a:p>
            <a:pPr marL="0" lvl="0" indent="0" algn="l" defTabSz="914400" rtl="0" eaLnBrk="1" latinLnBrk="0" hangingPunct="1">
              <a:lnSpc>
                <a:spcPct val="120000"/>
              </a:lnSpc>
              <a:spcBef>
                <a:spcPct val="0"/>
              </a:spcBef>
              <a:buFontTx/>
              <a:buNone/>
            </a:pPr>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602A-4E84-4B91-BF8B-91B2F8F63C7B}" type="datetimeFigureOut">
              <a:rPr lang="zh-CN" altLang="en-US" smtClean="0"/>
              <a:t>2025/10/15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8C227-E1A4-4016-88D7-6959F8482E43}" type="slidenum">
              <a:rPr lang="zh-CN" altLang="en-US" smtClean="0"/>
              <a:t>‹#›</a:t>
            </a:fld>
            <a:endParaRPr lang="zh-CN" altLang="en-US"/>
          </a:p>
        </p:txBody>
      </p:sp>
      <p:cxnSp>
        <p:nvCxnSpPr>
          <p:cNvPr id="8" name="直接连接符 7">
            <a:extLst>
              <a:ext uri="{FF2B5EF4-FFF2-40B4-BE49-F238E27FC236}">
                <a16:creationId xmlns:a16="http://schemas.microsoft.com/office/drawing/2014/main" id="{9944AB35-3016-4C45-89CA-0013140850F3}"/>
              </a:ext>
            </a:extLst>
          </p:cNvPr>
          <p:cNvCxnSpPr>
            <a:cxnSpLocks/>
          </p:cNvCxnSpPr>
          <p:nvPr userDrawn="1"/>
        </p:nvCxnSpPr>
        <p:spPr>
          <a:xfrm>
            <a:off x="667028" y="1299639"/>
            <a:ext cx="7850671"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l" defTabSz="914400" rtl="0" eaLnBrk="1" latinLnBrk="0" hangingPunct="1">
        <a:lnSpc>
          <a:spcPct val="90000"/>
        </a:lnSpc>
        <a:spcBef>
          <a:spcPct val="0"/>
        </a:spcBef>
        <a:buNone/>
        <a:defRPr lang="zh-CN" altLang="en-US" sz="4400" b="1" kern="1200" spc="800" dirty="0">
          <a:solidFill>
            <a:schemeClr val="tx2">
              <a:lumMod val="75000"/>
            </a:schemeClr>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51384" y="332659"/>
            <a:ext cx="11158016"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559308" y="1787527"/>
            <a:ext cx="11137392" cy="430847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55589" y="372745"/>
            <a:ext cx="12922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70655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978824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51384" y="332656"/>
            <a:ext cx="11158016"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559308" y="1787525"/>
            <a:ext cx="11137392" cy="430847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953500" y="635762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F867F-41C1-4E32-995C-A2D9EB44DC86}" type="datetime1">
              <a:rPr lang="zh-CN" altLang="en-US" smtClean="0"/>
              <a:t>2025/10/15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43256" y="6342781"/>
            <a:ext cx="515112" cy="365125"/>
          </a:xfrm>
          <a:prstGeom prst="rect">
            <a:avLst/>
          </a:prstGeom>
        </p:spPr>
        <p:txBody>
          <a:bodyPr vert="horz" lIns="91440" tIns="45720" rIns="91440" bIns="45720" rtlCol="0" anchor="ctr"/>
          <a:lstStyle>
            <a:lvl1pPr algn="r">
              <a:defRPr sz="1600">
                <a:solidFill>
                  <a:srgbClr val="002060"/>
                </a:solidFill>
              </a:defRPr>
            </a:lvl1pPr>
          </a:lstStyle>
          <a:p>
            <a:fld id="{8248C227-E1A4-4016-88D7-6959F8482E43}" type="slidenum">
              <a:rPr lang="zh-CN" altLang="en-US" smtClean="0"/>
              <a:pPr/>
              <a:t>‹#›</a:t>
            </a:fld>
            <a:endParaRPr lang="zh-CN" altLang="en-US" dirty="0"/>
          </a:p>
        </p:txBody>
      </p:sp>
    </p:spTree>
    <p:extLst>
      <p:ext uri="{BB962C8B-B14F-4D97-AF65-F5344CB8AC3E}">
        <p14:creationId xmlns:p14="http://schemas.microsoft.com/office/powerpoint/2010/main" val="417040773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83467" y="359424"/>
            <a:ext cx="10515600" cy="828460"/>
          </a:xfrm>
          <a:prstGeom prst="rect">
            <a:avLst/>
          </a:prstGeom>
        </p:spPr>
        <p:txBody>
          <a:bodyPr vert="horz" lIns="91440" tIns="45720" rIns="91440" bIns="45720" rtlCol="0" anchor="ctr">
            <a:normAutofit/>
          </a:bodyPr>
          <a:lstStyle/>
          <a:p>
            <a:pPr marL="0" lvl="0" indent="0" algn="l" defTabSz="914400" rtl="0" eaLnBrk="1" latinLnBrk="0" hangingPunct="1">
              <a:lnSpc>
                <a:spcPct val="120000"/>
              </a:lnSpc>
              <a:spcBef>
                <a:spcPct val="0"/>
              </a:spcBef>
              <a:buFontTx/>
              <a:buNone/>
            </a:pPr>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602A-4E84-4B91-BF8B-91B2F8F63C7B}" type="datetimeFigureOut">
              <a:rPr lang="zh-CN" altLang="en-US" smtClean="0">
                <a:solidFill>
                  <a:prstClr val="black">
                    <a:tint val="75000"/>
                  </a:prstClr>
                </a:solidFill>
              </a:rPr>
              <a:pPr/>
              <a:t>2025/10/15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8C227-E1A4-4016-88D7-6959F8482E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1893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lang="zh-CN" altLang="en-US" sz="4400" b="1" kern="1200" spc="800" dirty="0">
          <a:solidFill>
            <a:schemeClr val="tx2">
              <a:lumMod val="75000"/>
            </a:schemeClr>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bin"/><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7" name="文本框 6"/>
          <p:cNvSpPr txBox="1"/>
          <p:nvPr/>
        </p:nvSpPr>
        <p:spPr>
          <a:xfrm>
            <a:off x="4152912" y="3318897"/>
            <a:ext cx="7021583" cy="1725472"/>
          </a:xfrm>
          <a:prstGeom prst="rect">
            <a:avLst/>
          </a:prstGeom>
          <a:noFill/>
        </p:spPr>
        <p:txBody>
          <a:bodyPr wrap="square" rtlCol="0">
            <a:spAutoFit/>
          </a:bodyPr>
          <a:lstStyle/>
          <a:p>
            <a:pPr marL="0" marR="0" lvl="0" indent="0" algn="r" defTabSz="914400" rtl="0" eaLnBrk="1" fontAlgn="auto" latinLnBrk="0" hangingPunct="1">
              <a:lnSpc>
                <a:spcPct val="125000"/>
              </a:lnSpc>
              <a:spcBef>
                <a:spcPts val="0"/>
              </a:spcBef>
              <a:spcAft>
                <a:spcPts val="0"/>
              </a:spcAft>
              <a:buClrTx/>
              <a:buSzTx/>
              <a:buFontTx/>
              <a:buNone/>
              <a:tabLst/>
              <a:defRPr/>
            </a:pPr>
            <a:r>
              <a:rPr kumimoji="0" lang="zh-CN" altLang="en-US" sz="4800" b="1" i="0" u="none" strike="noStrike" kern="0" cap="none" spc="-100" normalizeH="0" baseline="0" noProof="0" dirty="0">
                <a:ln>
                  <a:noFill/>
                </a:ln>
                <a:solidFill>
                  <a:srgbClr val="FFFF00"/>
                </a:solidFill>
                <a:effectLst/>
                <a:uLnTx/>
                <a:uFillTx/>
                <a:latin typeface="Courier New"/>
                <a:ea typeface="微软雅黑"/>
                <a:cs typeface="Courier New"/>
                <a:sym typeface="Helvetica Light"/>
              </a:rPr>
              <a:t>大学计算机与人工智能</a:t>
            </a:r>
            <a:endParaRPr kumimoji="0" lang="en-US" altLang="zh-CN" sz="4800" b="1" i="0" u="none" strike="noStrike" kern="0" cap="none" spc="-100" normalizeH="0" baseline="0" noProof="0" dirty="0">
              <a:ln>
                <a:noFill/>
              </a:ln>
              <a:solidFill>
                <a:srgbClr val="FFFF00"/>
              </a:solidFill>
              <a:effectLst/>
              <a:uLnTx/>
              <a:uFillTx/>
              <a:latin typeface="Courier New"/>
              <a:ea typeface="微软雅黑"/>
              <a:cs typeface="Courier New"/>
              <a:sym typeface="Helvetica Light"/>
            </a:endParaRPr>
          </a:p>
          <a:p>
            <a:pPr marL="0" marR="0" lvl="0" indent="0" algn="r" defTabSz="914400" rtl="0" eaLnBrk="1" fontAlgn="auto" latinLnBrk="0" hangingPunct="1">
              <a:lnSpc>
                <a:spcPct val="125000"/>
              </a:lnSpc>
              <a:spcBef>
                <a:spcPts val="600"/>
              </a:spcBef>
              <a:spcAft>
                <a:spcPts val="0"/>
              </a:spcAft>
              <a:buClrTx/>
              <a:buSzTx/>
              <a:buFontTx/>
              <a:buNone/>
              <a:tabLst/>
              <a:defRPr/>
            </a:pPr>
            <a:r>
              <a:rPr kumimoji="0" lang="zh-CN" altLang="en-US" sz="3600" b="1" i="0" u="none" strike="noStrike" kern="0" cap="none" normalizeH="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Courier New"/>
                <a:sym typeface="Helvetica Light"/>
              </a:rPr>
              <a:t>第</a:t>
            </a:r>
            <a:r>
              <a:rPr kumimoji="0" lang="en-US" altLang="zh-CN" sz="3600" b="1" i="0" u="none" strike="noStrike" kern="0" cap="none" normalizeH="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Courier New"/>
                <a:sym typeface="Helvetica Light"/>
              </a:rPr>
              <a:t>3</a:t>
            </a:r>
            <a:r>
              <a:rPr kumimoji="0" lang="zh-CN" altLang="en-US" sz="3600" b="1" i="0" u="none" strike="noStrike" kern="0" cap="none" normalizeH="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Courier New"/>
                <a:sym typeface="Helvetica Light"/>
              </a:rPr>
              <a:t>章 计算机与高性能计算</a:t>
            </a:r>
            <a:endParaRPr kumimoji="0" lang="zh-CN" altLang="en-US" sz="4000" b="1" i="0" u="none" strike="noStrike" kern="1200" cap="none" normalizeH="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cxnSp>
        <p:nvCxnSpPr>
          <p:cNvPr id="15" name="直接连接符 14"/>
          <p:cNvCxnSpPr/>
          <p:nvPr/>
        </p:nvCxnSpPr>
        <p:spPr>
          <a:xfrm>
            <a:off x="6582929" y="5267462"/>
            <a:ext cx="4591575"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文本框 6"/>
          <p:cNvSpPr txBox="1"/>
          <p:nvPr/>
        </p:nvSpPr>
        <p:spPr>
          <a:xfrm>
            <a:off x="164577" y="1887480"/>
            <a:ext cx="4731975"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400" normalizeH="0" baseline="0" noProof="0" dirty="0">
              <a:ln>
                <a:noFill/>
              </a:ln>
              <a:solidFill>
                <a:srgbClr val="FFC000">
                  <a:lumMod val="40000"/>
                  <a:lumOff val="60000"/>
                </a:srgb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70005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冯</a:t>
            </a:r>
            <a:r>
              <a:rPr lang="en-US" altLang="zh-CN" dirty="0"/>
              <a:t>·</a:t>
            </a:r>
            <a:r>
              <a:rPr lang="zh-CN" altLang="en-US" dirty="0"/>
              <a:t>诺伊曼计算机</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normAutofit fontScale="92500"/>
          </a:bodyPr>
          <a:lstStyle/>
          <a:p>
            <a:r>
              <a:rPr lang="zh-CN" altLang="en-US" sz="3600" dirty="0"/>
              <a:t>计算机各组成部分的功能说明如下。</a:t>
            </a:r>
          </a:p>
          <a:p>
            <a:pPr lvl="1"/>
            <a:r>
              <a:rPr lang="zh-CN" altLang="en-US" sz="3400" dirty="0">
                <a:solidFill>
                  <a:srgbClr val="FF0000"/>
                </a:solidFill>
              </a:rPr>
              <a:t>运算器</a:t>
            </a:r>
            <a:r>
              <a:rPr lang="zh-CN" altLang="en-US" sz="3400" dirty="0"/>
              <a:t>用来完成</a:t>
            </a:r>
            <a:r>
              <a:rPr lang="zh-CN" altLang="en-US" sz="3400" dirty="0">
                <a:solidFill>
                  <a:srgbClr val="FF0000"/>
                </a:solidFill>
              </a:rPr>
              <a:t>算术运算</a:t>
            </a:r>
            <a:r>
              <a:rPr lang="zh-CN" altLang="en-US" sz="3400" dirty="0"/>
              <a:t>和</a:t>
            </a:r>
            <a:r>
              <a:rPr lang="zh-CN" altLang="en-US" sz="3400" dirty="0">
                <a:solidFill>
                  <a:srgbClr val="FF0000"/>
                </a:solidFill>
              </a:rPr>
              <a:t>逻辑运算</a:t>
            </a:r>
            <a:r>
              <a:rPr lang="zh-CN" altLang="en-US" sz="3400" dirty="0"/>
              <a:t>。</a:t>
            </a:r>
          </a:p>
          <a:p>
            <a:pPr lvl="1"/>
            <a:r>
              <a:rPr lang="zh-CN" altLang="en-US" sz="3400" dirty="0">
                <a:solidFill>
                  <a:srgbClr val="FF0000"/>
                </a:solidFill>
              </a:rPr>
              <a:t>存储器</a:t>
            </a:r>
            <a:r>
              <a:rPr lang="zh-CN" altLang="en-US" sz="3400" dirty="0"/>
              <a:t>用来</a:t>
            </a:r>
            <a:r>
              <a:rPr lang="zh-CN" altLang="en-US" sz="3400" dirty="0">
                <a:solidFill>
                  <a:srgbClr val="FF0000"/>
                </a:solidFill>
              </a:rPr>
              <a:t>存放程序</a:t>
            </a:r>
            <a:r>
              <a:rPr lang="zh-CN" altLang="en-US" sz="3400" dirty="0"/>
              <a:t>和</a:t>
            </a:r>
            <a:r>
              <a:rPr lang="zh-CN" altLang="en-US" sz="3400" dirty="0">
                <a:solidFill>
                  <a:srgbClr val="FF0000"/>
                </a:solidFill>
              </a:rPr>
              <a:t>数据</a:t>
            </a:r>
            <a:r>
              <a:rPr lang="zh-CN" altLang="en-US" sz="3400" dirty="0"/>
              <a:t>，存储器包括</a:t>
            </a:r>
            <a:r>
              <a:rPr lang="zh-CN" altLang="en-US" sz="3400" dirty="0">
                <a:solidFill>
                  <a:srgbClr val="FF0000"/>
                </a:solidFill>
              </a:rPr>
              <a:t>内存</a:t>
            </a:r>
            <a:r>
              <a:rPr lang="zh-CN" altLang="en-US" sz="3400" dirty="0"/>
              <a:t>和</a:t>
            </a:r>
            <a:r>
              <a:rPr lang="zh-CN" altLang="en-US" sz="3400" dirty="0">
                <a:solidFill>
                  <a:srgbClr val="FF0000"/>
                </a:solidFill>
              </a:rPr>
              <a:t>外存</a:t>
            </a:r>
            <a:r>
              <a:rPr lang="zh-CN" altLang="en-US" sz="3400" dirty="0"/>
              <a:t>。</a:t>
            </a:r>
          </a:p>
          <a:p>
            <a:pPr lvl="1"/>
            <a:r>
              <a:rPr lang="zh-CN" altLang="en-US" sz="3400" dirty="0">
                <a:solidFill>
                  <a:srgbClr val="FF0000"/>
                </a:solidFill>
              </a:rPr>
              <a:t>控制器</a:t>
            </a:r>
            <a:r>
              <a:rPr lang="zh-CN" altLang="en-US" sz="3400" dirty="0"/>
              <a:t>用来</a:t>
            </a:r>
            <a:r>
              <a:rPr lang="zh-CN" altLang="en-US" sz="3400" dirty="0">
                <a:solidFill>
                  <a:srgbClr val="FF0000"/>
                </a:solidFill>
              </a:rPr>
              <a:t>协调与控制</a:t>
            </a:r>
            <a:r>
              <a:rPr lang="zh-CN" altLang="en-US" sz="3400" dirty="0"/>
              <a:t>程序和数据的输入、程序的执行以及运算结果的处理。控制器工作的依据是存储在计算机中的程序，即控制器是按程序的要求控制计算机各个部分协调一致地工作，完成程序规定的任务。</a:t>
            </a:r>
            <a:endParaRPr lang="zh-CN" altLang="en-US" sz="3200" dirty="0"/>
          </a:p>
          <a:p>
            <a:endParaRPr lang="zh-CN" altLang="en-US" sz="3600" dirty="0"/>
          </a:p>
        </p:txBody>
      </p:sp>
    </p:spTree>
    <p:extLst>
      <p:ext uri="{BB962C8B-B14F-4D97-AF65-F5344CB8AC3E}">
        <p14:creationId xmlns:p14="http://schemas.microsoft.com/office/powerpoint/2010/main" val="2243611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冯</a:t>
            </a:r>
            <a:r>
              <a:rPr lang="en-US" altLang="zh-CN" dirty="0"/>
              <a:t>·</a:t>
            </a:r>
            <a:r>
              <a:rPr lang="zh-CN" altLang="en-US" dirty="0"/>
              <a:t>诺伊曼计算机</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normAutofit/>
          </a:bodyPr>
          <a:lstStyle/>
          <a:p>
            <a:r>
              <a:rPr lang="zh-CN" altLang="en-US" sz="3600" dirty="0"/>
              <a:t>计算机各组成部分的功能说明如下。</a:t>
            </a:r>
          </a:p>
          <a:p>
            <a:pPr lvl="1"/>
            <a:r>
              <a:rPr lang="zh-CN" altLang="en-US" sz="3400" dirty="0">
                <a:solidFill>
                  <a:srgbClr val="FF0000"/>
                </a:solidFill>
              </a:rPr>
              <a:t>输入设备</a:t>
            </a:r>
            <a:r>
              <a:rPr lang="zh-CN" altLang="en-US" sz="3400" dirty="0"/>
              <a:t>用于</a:t>
            </a:r>
            <a:r>
              <a:rPr lang="zh-CN" altLang="en-US" sz="3400" dirty="0">
                <a:solidFill>
                  <a:srgbClr val="FF0000"/>
                </a:solidFill>
              </a:rPr>
              <a:t>将程序与数据输入</a:t>
            </a:r>
            <a:r>
              <a:rPr lang="zh-CN" altLang="en-US" sz="3400" dirty="0"/>
              <a:t>计算机，常用输入设备有键盘、鼠标、扫描仪等。</a:t>
            </a:r>
          </a:p>
          <a:p>
            <a:pPr lvl="1"/>
            <a:r>
              <a:rPr lang="zh-CN" altLang="en-US" sz="3400" dirty="0">
                <a:solidFill>
                  <a:srgbClr val="FF0000"/>
                </a:solidFill>
              </a:rPr>
              <a:t>输出设备</a:t>
            </a:r>
            <a:r>
              <a:rPr lang="zh-CN" altLang="en-US" sz="3400" dirty="0"/>
              <a:t>用于</a:t>
            </a:r>
            <a:r>
              <a:rPr lang="zh-CN" altLang="en-US" sz="3400" dirty="0">
                <a:solidFill>
                  <a:srgbClr val="FF0000"/>
                </a:solidFill>
              </a:rPr>
              <a:t>将程序执行结果输出</a:t>
            </a:r>
            <a:r>
              <a:rPr lang="zh-CN" altLang="en-US" sz="3400" dirty="0"/>
              <a:t>，常用输出设备有显示器、打印机、绘图仪等。</a:t>
            </a:r>
          </a:p>
          <a:p>
            <a:pPr lvl="1"/>
            <a:endParaRPr lang="zh-CN" altLang="en-US" sz="3200" dirty="0"/>
          </a:p>
          <a:p>
            <a:endParaRPr lang="zh-CN" altLang="en-US" sz="3600" dirty="0"/>
          </a:p>
        </p:txBody>
      </p:sp>
    </p:spTree>
    <p:extLst>
      <p:ext uri="{BB962C8B-B14F-4D97-AF65-F5344CB8AC3E}">
        <p14:creationId xmlns:p14="http://schemas.microsoft.com/office/powerpoint/2010/main" val="7222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81472-989D-0695-2DDC-019163CB907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644F2A9-38CB-DED8-7A38-069A0A3E383C}"/>
              </a:ext>
            </a:extLst>
          </p:cNvPr>
          <p:cNvSpPr>
            <a:spLocks noGrp="1"/>
          </p:cNvSpPr>
          <p:nvPr>
            <p:ph type="title"/>
          </p:nvPr>
        </p:nvSpPr>
        <p:spPr>
          <a:xfrm>
            <a:off x="19389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中央处理器（</a:t>
            </a:r>
            <a:r>
              <a:rPr lang="en-US" altLang="zh-CN" sz="5400" b="1" spc="400" dirty="0">
                <a:solidFill>
                  <a:srgbClr val="002060"/>
                </a:solidFill>
                <a:latin typeface="微软雅黑 Light" panose="020B0502040204020203" pitchFamily="34" charset="-122"/>
                <a:ea typeface="微软雅黑 Light" panose="020B0502040204020203" pitchFamily="34" charset="-122"/>
              </a:rPr>
              <a:t>CPU</a:t>
            </a:r>
            <a:r>
              <a:rPr lang="zh-CN" altLang="en-US" sz="5400" b="1" spc="400" dirty="0">
                <a:solidFill>
                  <a:srgbClr val="002060"/>
                </a:solidFill>
                <a:latin typeface="微软雅黑 Light" panose="020B0502040204020203" pitchFamily="34" charset="-122"/>
                <a:ea typeface="微软雅黑 Light" panose="020B0502040204020203" pitchFamily="34" charset="-122"/>
              </a:rPr>
              <a:t>）</a:t>
            </a:r>
          </a:p>
        </p:txBody>
      </p:sp>
      <p:cxnSp>
        <p:nvCxnSpPr>
          <p:cNvPr id="6" name="直接连接符 5">
            <a:extLst>
              <a:ext uri="{FF2B5EF4-FFF2-40B4-BE49-F238E27FC236}">
                <a16:creationId xmlns:a16="http://schemas.microsoft.com/office/drawing/2014/main" id="{BA0B41CE-3548-1F5A-F087-85005C76C54C}"/>
              </a:ext>
            </a:extLst>
          </p:cNvPr>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AFC45445-B456-D16C-09F4-9FCB391B3CDA}"/>
              </a:ext>
            </a:extLst>
          </p:cNvPr>
          <p:cNvSpPr txBox="1"/>
          <p:nvPr/>
        </p:nvSpPr>
        <p:spPr>
          <a:xfrm>
            <a:off x="1392228" y="2867798"/>
            <a:ext cx="9407545" cy="369332"/>
          </a:xfrm>
          <a:prstGeom prst="rect">
            <a:avLst/>
          </a:prstGeom>
          <a:noFill/>
        </p:spPr>
        <p:txBody>
          <a:bodyPr wrap="square" rtlCol="0">
            <a:spAutoFit/>
          </a:bodyPr>
          <a:lstStyle/>
          <a:p>
            <a:pPr lvl="0" algn="ctr">
              <a:defRPr/>
            </a:pP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sym typeface="Helvetica Light"/>
              </a:rPr>
              <a:t>运算器</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；控制器；寄存器；兼容性；</a:t>
            </a:r>
            <a:r>
              <a:rPr lang="zh-CN" altLang="en-US" b="1" dirty="0">
                <a:solidFill>
                  <a:prstClr val="black"/>
                </a:solidFill>
                <a:latin typeface="微软雅黑 Light" panose="020B0502040204020203" pitchFamily="34" charset="-122"/>
                <a:ea typeface="微软雅黑 Light" panose="020B0502040204020203" pitchFamily="34" charset="-122"/>
              </a:rPr>
              <a:t>字长；主频；内核数量</a:t>
            </a:r>
            <a:endPar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endParaRPr>
          </a:p>
        </p:txBody>
      </p:sp>
      <p:sp>
        <p:nvSpPr>
          <p:cNvPr id="8" name="标题 1">
            <a:extLst>
              <a:ext uri="{FF2B5EF4-FFF2-40B4-BE49-F238E27FC236}">
                <a16:creationId xmlns:a16="http://schemas.microsoft.com/office/drawing/2014/main" id="{0AACB8DB-C74A-85FF-41A4-67BB32E27C26}"/>
              </a:ext>
            </a:extLst>
          </p:cNvPr>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/02</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B3F3AB57-9B13-9F9B-18EE-85ED0EBB2593}"/>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723AE375-AB84-0EF0-D7F9-1E394F9E4D1F}"/>
              </a:ext>
            </a:extLst>
          </p:cNvPr>
          <p:cNvPicPr>
            <a:picLocks noChangeAspect="1"/>
          </p:cNvPicPr>
          <p:nvPr/>
        </p:nvPicPr>
        <p:blipFill>
          <a:blip r:embed="rId3"/>
          <a:stretch>
            <a:fillRect/>
          </a:stretch>
        </p:blipFill>
        <p:spPr>
          <a:xfrm>
            <a:off x="2633148" y="5478052"/>
            <a:ext cx="1079086" cy="1316850"/>
          </a:xfrm>
          <a:prstGeom prst="rect">
            <a:avLst/>
          </a:prstGeom>
        </p:spPr>
      </p:pic>
    </p:spTree>
    <p:extLst>
      <p:ext uri="{BB962C8B-B14F-4D97-AF65-F5344CB8AC3E}">
        <p14:creationId xmlns:p14="http://schemas.microsoft.com/office/powerpoint/2010/main" val="3143929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en-US" altLang="zh-CN" dirty="0"/>
              <a:t>CPU</a:t>
            </a:r>
            <a:r>
              <a:rPr lang="zh-CN" altLang="en-US" dirty="0"/>
              <a:t>的基本组成和功能</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7427245" cy="4688985"/>
          </a:xfrm>
        </p:spPr>
        <p:txBody>
          <a:bodyPr/>
          <a:lstStyle/>
          <a:p>
            <a:r>
              <a:rPr lang="zh-CN" altLang="en-US" dirty="0">
                <a:solidFill>
                  <a:srgbClr val="0070C0"/>
                </a:solidFill>
              </a:rPr>
              <a:t>中央处理器</a:t>
            </a:r>
            <a:r>
              <a:rPr lang="zh-CN" altLang="en-US" dirty="0"/>
              <a:t>：</a:t>
            </a:r>
            <a:r>
              <a:rPr lang="en-US" altLang="zh-CN" dirty="0">
                <a:solidFill>
                  <a:srgbClr val="C00000"/>
                </a:solidFill>
              </a:rPr>
              <a:t>C</a:t>
            </a:r>
            <a:r>
              <a:rPr lang="en-US" altLang="zh-CN" dirty="0"/>
              <a:t>entral </a:t>
            </a:r>
            <a:r>
              <a:rPr lang="en-US" altLang="zh-CN" dirty="0">
                <a:solidFill>
                  <a:srgbClr val="C00000"/>
                </a:solidFill>
              </a:rPr>
              <a:t>P</a:t>
            </a:r>
            <a:r>
              <a:rPr lang="en-US" altLang="zh-CN" dirty="0"/>
              <a:t>rocessing </a:t>
            </a:r>
            <a:r>
              <a:rPr lang="en-US" altLang="zh-CN" dirty="0">
                <a:solidFill>
                  <a:srgbClr val="C00000"/>
                </a:solidFill>
              </a:rPr>
              <a:t>U</a:t>
            </a:r>
            <a:r>
              <a:rPr lang="en-US" altLang="zh-CN" dirty="0"/>
              <a:t>nit</a:t>
            </a:r>
            <a:r>
              <a:rPr lang="zh-CN" altLang="en-US" dirty="0"/>
              <a:t>，</a:t>
            </a:r>
            <a:r>
              <a:rPr lang="en-US" altLang="zh-CN" dirty="0">
                <a:solidFill>
                  <a:srgbClr val="C00000"/>
                </a:solidFill>
              </a:rPr>
              <a:t>CPU</a:t>
            </a:r>
          </a:p>
          <a:p>
            <a:pPr lvl="1"/>
            <a:r>
              <a:rPr lang="zh-CN" altLang="en-US" dirty="0">
                <a:solidFill>
                  <a:srgbClr val="0070C0"/>
                </a:solidFill>
              </a:rPr>
              <a:t>运算器</a:t>
            </a:r>
            <a:r>
              <a:rPr lang="zh-CN" altLang="en-US" dirty="0"/>
              <a:t>（算术逻辑单元）：算术和逻辑运算。</a:t>
            </a:r>
          </a:p>
          <a:p>
            <a:pPr lvl="1"/>
            <a:r>
              <a:rPr lang="zh-CN" altLang="en-US" dirty="0">
                <a:solidFill>
                  <a:srgbClr val="0070C0"/>
                </a:solidFill>
              </a:rPr>
              <a:t>控制器</a:t>
            </a:r>
            <a:r>
              <a:rPr lang="zh-CN" altLang="en-US" dirty="0"/>
              <a:t>（控制单元）：协调和指挥各部件工作。</a:t>
            </a:r>
          </a:p>
          <a:p>
            <a:pPr lvl="1"/>
            <a:r>
              <a:rPr lang="zh-CN" altLang="en-US" dirty="0">
                <a:solidFill>
                  <a:srgbClr val="0070C0"/>
                </a:solidFill>
              </a:rPr>
              <a:t>寄存器：</a:t>
            </a:r>
            <a:r>
              <a:rPr lang="zh-CN" altLang="en-US" dirty="0"/>
              <a:t>临时寄存中间结果。</a:t>
            </a:r>
            <a:r>
              <a:rPr lang="zh-CN" altLang="en-US" dirty="0">
                <a:solidFill>
                  <a:srgbClr val="FF0000"/>
                </a:solidFill>
              </a:rPr>
              <a:t>容量很小</a:t>
            </a:r>
            <a:r>
              <a:rPr lang="zh-CN" altLang="en-US" dirty="0"/>
              <a:t>。</a:t>
            </a:r>
          </a:p>
          <a:p>
            <a:endParaRPr lang="zh-CN" altLang="en-US" dirty="0"/>
          </a:p>
        </p:txBody>
      </p:sp>
      <p:pic>
        <p:nvPicPr>
          <p:cNvPr id="9" name="Picture 3">
            <a:extLst>
              <a:ext uri="{FF2B5EF4-FFF2-40B4-BE49-F238E27FC236}">
                <a16:creationId xmlns:a16="http://schemas.microsoft.com/office/drawing/2014/main" id="{88E6DABF-2C0C-4E72-937C-623B44768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1851" y="709504"/>
            <a:ext cx="224790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EFF5CEAF-A1F1-41ED-BF3F-CF6E67B36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797" y="2731993"/>
            <a:ext cx="26098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307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C64A4-BE57-400E-96ED-F59343B013C1}"/>
              </a:ext>
            </a:extLst>
          </p:cNvPr>
          <p:cNvSpPr>
            <a:spLocks noGrp="1"/>
          </p:cNvSpPr>
          <p:nvPr>
            <p:ph type="title"/>
          </p:nvPr>
        </p:nvSpPr>
        <p:spPr/>
        <p:txBody>
          <a:bodyPr/>
          <a:lstStyle/>
          <a:p>
            <a:r>
              <a:rPr lang="en-US" altLang="zh-CN" dirty="0"/>
              <a:t>CPU</a:t>
            </a:r>
            <a:r>
              <a:rPr lang="zh-CN" altLang="en-US" dirty="0"/>
              <a:t>的工作过程</a:t>
            </a:r>
          </a:p>
        </p:txBody>
      </p:sp>
      <p:graphicFrame>
        <p:nvGraphicFramePr>
          <p:cNvPr id="4" name="图示 3">
            <a:extLst>
              <a:ext uri="{FF2B5EF4-FFF2-40B4-BE49-F238E27FC236}">
                <a16:creationId xmlns:a16="http://schemas.microsoft.com/office/drawing/2014/main" id="{3E9AE31D-68DC-4E31-B5CC-7023C2230A07}"/>
              </a:ext>
            </a:extLst>
          </p:cNvPr>
          <p:cNvGraphicFramePr/>
          <p:nvPr/>
        </p:nvGraphicFramePr>
        <p:xfrm>
          <a:off x="3111149" y="1517164"/>
          <a:ext cx="5220051" cy="2961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a:extLst>
              <a:ext uri="{FF2B5EF4-FFF2-40B4-BE49-F238E27FC236}">
                <a16:creationId xmlns:a16="http://schemas.microsoft.com/office/drawing/2014/main" id="{85E36C1C-1FC7-F0F4-752C-C3AF4C20EE51}"/>
              </a:ext>
            </a:extLst>
          </p:cNvPr>
          <p:cNvSpPr txBox="1"/>
          <p:nvPr/>
        </p:nvSpPr>
        <p:spPr>
          <a:xfrm>
            <a:off x="719667" y="4615867"/>
            <a:ext cx="11125200" cy="1754326"/>
          </a:xfrm>
          <a:prstGeom prst="rect">
            <a:avLst/>
          </a:prstGeom>
          <a:noFill/>
        </p:spPr>
        <p:txBody>
          <a:bodyPr wrap="square" rtlCol="0">
            <a:spAutoFit/>
          </a:bodyPr>
          <a:lstStyle/>
          <a:p>
            <a:r>
              <a:rPr lang="en-US" altLang="zh-CN" sz="3000" spc="100" dirty="0">
                <a:solidFill>
                  <a:srgbClr val="FF0000"/>
                </a:solidFill>
                <a:latin typeface="微软雅黑" panose="020B0503020204020204" pitchFamily="34" charset="-122"/>
                <a:ea typeface="微软雅黑" panose="020B0503020204020204" pitchFamily="34" charset="-122"/>
              </a:rPr>
              <a:t>      </a:t>
            </a:r>
            <a:r>
              <a:rPr lang="zh-CN" altLang="zh-CN" sz="3000" spc="100" dirty="0">
                <a:solidFill>
                  <a:srgbClr val="FF0000"/>
                </a:solidFill>
                <a:latin typeface="微软雅黑" panose="020B0503020204020204" pitchFamily="34" charset="-122"/>
                <a:ea typeface="微软雅黑" panose="020B0503020204020204" pitchFamily="34" charset="-122"/>
              </a:rPr>
              <a:t>指令</a:t>
            </a:r>
            <a:r>
              <a:rPr lang="zh-CN" altLang="zh-CN" sz="3000" spc="100" dirty="0">
                <a:solidFill>
                  <a:srgbClr val="002060"/>
                </a:solidFill>
                <a:latin typeface="微软雅黑" panose="020B0503020204020204" pitchFamily="34" charset="-122"/>
                <a:ea typeface="微软雅黑" panose="020B0503020204020204" pitchFamily="34" charset="-122"/>
              </a:rPr>
              <a:t>是告诉计算机进行某一操作的代码，包括运算操作和流程控制操作。一台计算机所能执行的所有指令的集合称为</a:t>
            </a:r>
            <a:r>
              <a:rPr lang="zh-CN" altLang="zh-CN" sz="3000" spc="100" dirty="0">
                <a:solidFill>
                  <a:srgbClr val="FF0000"/>
                </a:solidFill>
                <a:latin typeface="微软雅黑" panose="020B0503020204020204" pitchFamily="34" charset="-122"/>
                <a:ea typeface="微软雅黑" panose="020B0503020204020204" pitchFamily="34" charset="-122"/>
              </a:rPr>
              <a:t>指令集</a:t>
            </a:r>
            <a:r>
              <a:rPr lang="zh-CN" altLang="zh-CN" sz="3000" spc="100" dirty="0">
                <a:solidFill>
                  <a:srgbClr val="002060"/>
                </a:solidFill>
                <a:latin typeface="微软雅黑" panose="020B0503020204020204" pitchFamily="34" charset="-122"/>
                <a:ea typeface="微软雅黑" panose="020B0503020204020204" pitchFamily="34" charset="-122"/>
              </a:rPr>
              <a:t>或</a:t>
            </a:r>
            <a:r>
              <a:rPr lang="zh-CN" altLang="zh-CN" sz="3000" spc="100" dirty="0">
                <a:solidFill>
                  <a:srgbClr val="FF0000"/>
                </a:solidFill>
                <a:latin typeface="微软雅黑" panose="020B0503020204020204" pitchFamily="34" charset="-122"/>
                <a:ea typeface="微软雅黑" panose="020B0503020204020204" pitchFamily="34" charset="-122"/>
              </a:rPr>
              <a:t>指令系统</a:t>
            </a:r>
            <a:r>
              <a:rPr lang="zh-CN" altLang="zh-CN" sz="3000" spc="100" dirty="0">
                <a:solidFill>
                  <a:srgbClr val="002060"/>
                </a:solidFill>
                <a:latin typeface="微软雅黑" panose="020B0503020204020204" pitchFamily="34" charset="-122"/>
                <a:ea typeface="微软雅黑" panose="020B0503020204020204" pitchFamily="34" charset="-122"/>
              </a:rPr>
              <a:t>。</a:t>
            </a:r>
          </a:p>
          <a:p>
            <a:endParaRPr lang="zh-CN" altLang="en-US" dirty="0"/>
          </a:p>
        </p:txBody>
      </p:sp>
    </p:spTree>
    <p:extLst>
      <p:ext uri="{BB962C8B-B14F-4D97-AF65-F5344CB8AC3E}">
        <p14:creationId xmlns:p14="http://schemas.microsoft.com/office/powerpoint/2010/main" val="9224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en-US" altLang="zh-CN" dirty="0"/>
              <a:t>CPU</a:t>
            </a:r>
            <a:r>
              <a:rPr lang="zh-CN" altLang="en-US" dirty="0"/>
              <a:t>的主要技术指标</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6001816" cy="4688985"/>
          </a:xfrm>
        </p:spPr>
        <p:txBody>
          <a:bodyPr/>
          <a:lstStyle/>
          <a:p>
            <a:r>
              <a:rPr lang="zh-CN" altLang="en-US" dirty="0">
                <a:solidFill>
                  <a:srgbClr val="0070C0"/>
                </a:solidFill>
              </a:rPr>
              <a:t>兼容性：</a:t>
            </a:r>
            <a:endParaRPr lang="en-US" altLang="zh-CN" dirty="0">
              <a:solidFill>
                <a:srgbClr val="0070C0"/>
              </a:solidFill>
            </a:endParaRPr>
          </a:p>
          <a:p>
            <a:pPr marL="432000" lvl="1" indent="0">
              <a:buNone/>
            </a:pPr>
            <a:r>
              <a:rPr lang="zh-CN" altLang="en-US" dirty="0"/>
              <a:t>     不同的</a:t>
            </a:r>
            <a:r>
              <a:rPr lang="en-US" altLang="zh-CN" dirty="0"/>
              <a:t>CPU</a:t>
            </a:r>
            <a:r>
              <a:rPr lang="zh-CN" altLang="en-US" dirty="0"/>
              <a:t>都有其</a:t>
            </a:r>
            <a:r>
              <a:rPr lang="zh-CN" altLang="en-US" dirty="0">
                <a:solidFill>
                  <a:srgbClr val="FF0000"/>
                </a:solidFill>
              </a:rPr>
              <a:t>特定的指令集</a:t>
            </a:r>
            <a:r>
              <a:rPr lang="zh-CN" altLang="en-US" dirty="0"/>
              <a:t>，为使用某款</a:t>
            </a:r>
            <a:r>
              <a:rPr lang="en-US" altLang="zh-CN" dirty="0"/>
              <a:t>CPU</a:t>
            </a:r>
            <a:r>
              <a:rPr lang="zh-CN" altLang="en-US" dirty="0"/>
              <a:t>的计算机编写的程序在使用另一款</a:t>
            </a:r>
            <a:r>
              <a:rPr lang="en-US" altLang="zh-CN" dirty="0"/>
              <a:t>CPU</a:t>
            </a:r>
            <a:r>
              <a:rPr lang="zh-CN" altLang="en-US" dirty="0"/>
              <a:t>的计算机上可能无法运行。</a:t>
            </a:r>
          </a:p>
          <a:p>
            <a:endParaRPr lang="zh-CN" altLang="en-US" dirty="0"/>
          </a:p>
        </p:txBody>
      </p:sp>
      <p:pic>
        <p:nvPicPr>
          <p:cNvPr id="8" name="图片 7">
            <a:extLst>
              <a:ext uri="{FF2B5EF4-FFF2-40B4-BE49-F238E27FC236}">
                <a16:creationId xmlns:a16="http://schemas.microsoft.com/office/drawing/2014/main" id="{00E7811F-F03E-94E6-6619-BB07707BFD60}"/>
              </a:ext>
            </a:extLst>
          </p:cNvPr>
          <p:cNvPicPr>
            <a:picLocks noChangeAspect="1"/>
          </p:cNvPicPr>
          <p:nvPr/>
        </p:nvPicPr>
        <p:blipFill rotWithShape="1">
          <a:blip r:embed="rId2">
            <a:extLst>
              <a:ext uri="{28A0092B-C50C-407E-A947-70E740481C1C}">
                <a14:useLocalDpi xmlns:a14="http://schemas.microsoft.com/office/drawing/2010/main" val="0"/>
              </a:ext>
            </a:extLst>
          </a:blip>
          <a:srcRect l="1" r="278" b="23081"/>
          <a:stretch/>
        </p:blipFill>
        <p:spPr>
          <a:xfrm>
            <a:off x="7034833" y="1591733"/>
            <a:ext cx="4582014" cy="3534259"/>
          </a:xfrm>
          <a:prstGeom prst="rect">
            <a:avLst/>
          </a:prstGeom>
        </p:spPr>
      </p:pic>
    </p:spTree>
    <p:extLst>
      <p:ext uri="{BB962C8B-B14F-4D97-AF65-F5344CB8AC3E}">
        <p14:creationId xmlns:p14="http://schemas.microsoft.com/office/powerpoint/2010/main" val="18097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en-US" altLang="zh-CN" dirty="0"/>
              <a:t>CPU</a:t>
            </a:r>
            <a:r>
              <a:rPr lang="zh-CN" altLang="en-US" dirty="0"/>
              <a:t>的主要技术指标</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6001816" cy="4688985"/>
          </a:xfrm>
        </p:spPr>
        <p:txBody>
          <a:bodyPr/>
          <a:lstStyle/>
          <a:p>
            <a:r>
              <a:rPr lang="zh-CN" altLang="en-US" dirty="0">
                <a:solidFill>
                  <a:srgbClr val="0070C0"/>
                </a:solidFill>
              </a:rPr>
              <a:t>字长：</a:t>
            </a:r>
            <a:endParaRPr lang="en-US" altLang="zh-CN" dirty="0">
              <a:solidFill>
                <a:srgbClr val="0070C0"/>
              </a:solidFill>
            </a:endParaRPr>
          </a:p>
          <a:p>
            <a:pPr marL="432000" lvl="1" indent="0">
              <a:buNone/>
            </a:pPr>
            <a:r>
              <a:rPr lang="en-US" altLang="zh-CN" dirty="0"/>
              <a:t>      CPU</a:t>
            </a:r>
            <a:r>
              <a:rPr lang="zh-CN" altLang="en-US" dirty="0"/>
              <a:t>一次能够处理的二进制位数。主要由寄存器的位数确定。目前主流的</a:t>
            </a:r>
            <a:r>
              <a:rPr lang="en-US" altLang="zh-CN" dirty="0"/>
              <a:t>CPU</a:t>
            </a:r>
            <a:r>
              <a:rPr lang="zh-CN" altLang="en-US" dirty="0"/>
              <a:t>大多是</a:t>
            </a:r>
            <a:r>
              <a:rPr lang="en-US" altLang="zh-CN" dirty="0">
                <a:solidFill>
                  <a:srgbClr val="C00000"/>
                </a:solidFill>
              </a:rPr>
              <a:t>64</a:t>
            </a:r>
            <a:r>
              <a:rPr lang="zh-CN" altLang="en-US" dirty="0">
                <a:solidFill>
                  <a:srgbClr val="C00000"/>
                </a:solidFill>
              </a:rPr>
              <a:t>位</a:t>
            </a:r>
            <a:r>
              <a:rPr lang="zh-CN" altLang="en-US" dirty="0"/>
              <a:t>。</a:t>
            </a:r>
          </a:p>
          <a:p>
            <a:endParaRPr lang="zh-CN" altLang="en-US" dirty="0"/>
          </a:p>
        </p:txBody>
      </p:sp>
      <p:pic>
        <p:nvPicPr>
          <p:cNvPr id="5" name="Picture 2">
            <a:extLst>
              <a:ext uri="{FF2B5EF4-FFF2-40B4-BE49-F238E27FC236}">
                <a16:creationId xmlns:a16="http://schemas.microsoft.com/office/drawing/2014/main" id="{81FB1B7B-41FF-404C-B504-E8D5DCC03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119" y="1784756"/>
            <a:ext cx="3895672" cy="288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22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en-US" altLang="zh-CN" dirty="0"/>
              <a:t>CPU</a:t>
            </a:r>
            <a:r>
              <a:rPr lang="zh-CN" altLang="en-US" dirty="0"/>
              <a:t>的主要技术指标</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2" y="1391458"/>
            <a:ext cx="11062665" cy="4688985"/>
          </a:xfrm>
        </p:spPr>
        <p:txBody>
          <a:bodyPr/>
          <a:lstStyle/>
          <a:p>
            <a:r>
              <a:rPr lang="zh-CN" altLang="en-US" dirty="0">
                <a:solidFill>
                  <a:srgbClr val="0070C0"/>
                </a:solidFill>
              </a:rPr>
              <a:t>主频：</a:t>
            </a:r>
            <a:endParaRPr lang="en-US" altLang="zh-CN" dirty="0">
              <a:solidFill>
                <a:srgbClr val="0070C0"/>
              </a:solidFill>
            </a:endParaRPr>
          </a:p>
          <a:p>
            <a:pPr marL="432000" lvl="1" indent="0">
              <a:buNone/>
            </a:pPr>
            <a:r>
              <a:rPr lang="zh-CN" altLang="en-US" dirty="0"/>
              <a:t>      主频是指</a:t>
            </a:r>
            <a:r>
              <a:rPr lang="en-US" altLang="zh-CN" dirty="0"/>
              <a:t>CPU</a:t>
            </a:r>
            <a:r>
              <a:rPr lang="zh-CN" altLang="en-US" dirty="0"/>
              <a:t>的时钟频率（</a:t>
            </a:r>
            <a:r>
              <a:rPr lang="en-US" altLang="zh-CN" dirty="0"/>
              <a:t>clock speed</a:t>
            </a:r>
            <a:r>
              <a:rPr lang="zh-CN" altLang="en-US" dirty="0"/>
              <a:t>），它决定了每秒钟可以划分为多少个时钟周期，通常用</a:t>
            </a:r>
            <a:r>
              <a:rPr lang="en-US" altLang="zh-CN" dirty="0">
                <a:solidFill>
                  <a:srgbClr val="FF0000"/>
                </a:solidFill>
              </a:rPr>
              <a:t>MHz</a:t>
            </a:r>
            <a:r>
              <a:rPr lang="zh-CN" altLang="en-US" dirty="0"/>
              <a:t>（兆赫兹）或</a:t>
            </a:r>
            <a:r>
              <a:rPr lang="en-US" altLang="zh-CN" dirty="0">
                <a:solidFill>
                  <a:srgbClr val="FF0000"/>
                </a:solidFill>
              </a:rPr>
              <a:t>GHz</a:t>
            </a:r>
            <a:r>
              <a:rPr lang="zh-CN" altLang="en-US" dirty="0"/>
              <a:t>（吉赫兹）来度量。</a:t>
            </a:r>
            <a:endParaRPr lang="en-US" altLang="zh-CN" dirty="0"/>
          </a:p>
          <a:p>
            <a:pPr marL="1062900" lvl="2" indent="-342900"/>
            <a:r>
              <a:rPr lang="en-US" altLang="zh-CN" dirty="0"/>
              <a:t>1 MHz</a:t>
            </a:r>
            <a:r>
              <a:rPr lang="zh-CN" altLang="en-US" dirty="0"/>
              <a:t>：</a:t>
            </a:r>
            <a:r>
              <a:rPr lang="en-US" altLang="zh-CN" dirty="0"/>
              <a:t>1</a:t>
            </a:r>
            <a:r>
              <a:rPr lang="zh-CN" altLang="en-US" dirty="0"/>
              <a:t>秒可以划分为</a:t>
            </a:r>
            <a:r>
              <a:rPr lang="en-US" altLang="zh-CN" dirty="0"/>
              <a:t>100</a:t>
            </a:r>
            <a:r>
              <a:rPr lang="zh-CN" altLang="en-US" dirty="0"/>
              <a:t>万（</a:t>
            </a:r>
            <a:r>
              <a:rPr lang="en-US" altLang="zh-CN" dirty="0"/>
              <a:t>10</a:t>
            </a:r>
            <a:r>
              <a:rPr lang="en-US" altLang="zh-CN" baseline="30000" dirty="0"/>
              <a:t>6</a:t>
            </a:r>
            <a:r>
              <a:rPr lang="zh-CN" altLang="en-US" dirty="0"/>
              <a:t>）个时钟周期</a:t>
            </a:r>
            <a:endParaRPr lang="en-US" altLang="zh-CN" dirty="0"/>
          </a:p>
          <a:p>
            <a:pPr marL="1062900" lvl="2" indent="-342900"/>
            <a:r>
              <a:rPr lang="en-US" altLang="zh-CN" dirty="0"/>
              <a:t>1 GHz</a:t>
            </a:r>
            <a:r>
              <a:rPr lang="zh-CN" altLang="en-US" dirty="0"/>
              <a:t>：</a:t>
            </a:r>
            <a:r>
              <a:rPr lang="en-US" altLang="zh-CN" dirty="0"/>
              <a:t>1</a:t>
            </a:r>
            <a:r>
              <a:rPr lang="zh-CN" altLang="en-US" dirty="0"/>
              <a:t>秒可以划分为</a:t>
            </a:r>
            <a:r>
              <a:rPr lang="en-US" altLang="zh-CN" dirty="0"/>
              <a:t>10</a:t>
            </a:r>
            <a:r>
              <a:rPr lang="zh-CN" altLang="en-US" dirty="0"/>
              <a:t>亿（</a:t>
            </a:r>
            <a:r>
              <a:rPr lang="en-US" altLang="zh-CN" dirty="0"/>
              <a:t>10</a:t>
            </a:r>
            <a:r>
              <a:rPr lang="en-US" altLang="zh-CN" baseline="30000" dirty="0"/>
              <a:t>9</a:t>
            </a:r>
            <a:r>
              <a:rPr lang="zh-CN" altLang="en-US" dirty="0"/>
              <a:t>）个时钟周期</a:t>
            </a:r>
          </a:p>
          <a:p>
            <a:endParaRPr lang="zh-CN" altLang="en-US" dirty="0"/>
          </a:p>
        </p:txBody>
      </p:sp>
    </p:spTree>
    <p:extLst>
      <p:ext uri="{BB962C8B-B14F-4D97-AF65-F5344CB8AC3E}">
        <p14:creationId xmlns:p14="http://schemas.microsoft.com/office/powerpoint/2010/main" val="3012731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en-US" altLang="zh-CN" dirty="0"/>
              <a:t>CPU</a:t>
            </a:r>
            <a:r>
              <a:rPr lang="zh-CN" altLang="en-US" dirty="0"/>
              <a:t>的主要技术指标</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6001816" cy="4688985"/>
          </a:xfrm>
        </p:spPr>
        <p:txBody>
          <a:bodyPr/>
          <a:lstStyle/>
          <a:p>
            <a:r>
              <a:rPr lang="zh-CN" altLang="en-US" dirty="0">
                <a:solidFill>
                  <a:srgbClr val="0070C0"/>
                </a:solidFill>
              </a:rPr>
              <a:t>内核数量：</a:t>
            </a:r>
            <a:endParaRPr lang="en-US" altLang="zh-CN" dirty="0">
              <a:solidFill>
                <a:srgbClr val="0070C0"/>
              </a:solidFill>
            </a:endParaRPr>
          </a:p>
          <a:p>
            <a:pPr marL="432000" lvl="1" indent="0">
              <a:buNone/>
            </a:pPr>
            <a:r>
              <a:rPr lang="zh-CN" altLang="en-US" dirty="0"/>
              <a:t>      指在中央处理器芯片或封装中包含的</a:t>
            </a:r>
            <a:r>
              <a:rPr lang="en-US" altLang="zh-CN" dirty="0">
                <a:solidFill>
                  <a:srgbClr val="C00000"/>
                </a:solidFill>
              </a:rPr>
              <a:t>CPU</a:t>
            </a:r>
            <a:r>
              <a:rPr lang="zh-CN" altLang="en-US" dirty="0">
                <a:solidFill>
                  <a:srgbClr val="C00000"/>
                </a:solidFill>
              </a:rPr>
              <a:t>内核（运算单元）数量</a:t>
            </a:r>
            <a:r>
              <a:rPr lang="zh-CN" altLang="en-US" dirty="0"/>
              <a:t>，多核心</a:t>
            </a:r>
            <a:r>
              <a:rPr lang="en-US" altLang="zh-CN" dirty="0"/>
              <a:t>CPU</a:t>
            </a:r>
            <a:r>
              <a:rPr lang="zh-CN" altLang="en-US" dirty="0"/>
              <a:t>在多任务工作环境下有更好的性能表现。目前的主流型号</a:t>
            </a:r>
            <a:r>
              <a:rPr lang="en-US" altLang="zh-CN" dirty="0"/>
              <a:t>CPU</a:t>
            </a:r>
            <a:r>
              <a:rPr lang="zh-CN" altLang="en-US" dirty="0"/>
              <a:t>都包含</a:t>
            </a:r>
            <a:r>
              <a:rPr lang="en-US" altLang="zh-CN" dirty="0">
                <a:solidFill>
                  <a:srgbClr val="C00000"/>
                </a:solidFill>
              </a:rPr>
              <a:t>4</a:t>
            </a:r>
            <a:r>
              <a:rPr lang="zh-CN" altLang="en-US" dirty="0">
                <a:solidFill>
                  <a:srgbClr val="C00000"/>
                </a:solidFill>
              </a:rPr>
              <a:t>个或更多</a:t>
            </a:r>
            <a:r>
              <a:rPr lang="zh-CN" altLang="en-US" dirty="0"/>
              <a:t>的内核。</a:t>
            </a:r>
          </a:p>
          <a:p>
            <a:endParaRPr lang="zh-CN" altLang="en-US" dirty="0"/>
          </a:p>
        </p:txBody>
      </p:sp>
      <p:pic>
        <p:nvPicPr>
          <p:cNvPr id="5" name="图片 24">
            <a:extLst>
              <a:ext uri="{FF2B5EF4-FFF2-40B4-BE49-F238E27FC236}">
                <a16:creationId xmlns:a16="http://schemas.microsoft.com/office/drawing/2014/main" id="{2EED1E99-F864-4133-AB52-73FBE9959123}"/>
              </a:ext>
            </a:extLst>
          </p:cNvPr>
          <p:cNvPicPr>
            <a:picLocks noChangeAspect="1"/>
          </p:cNvPicPr>
          <p:nvPr/>
        </p:nvPicPr>
        <p:blipFill>
          <a:blip r:embed="rId2"/>
          <a:srcRect/>
          <a:stretch>
            <a:fillRect/>
          </a:stretch>
        </p:blipFill>
        <p:spPr bwMode="auto">
          <a:xfrm>
            <a:off x="7254612" y="1743592"/>
            <a:ext cx="4213225" cy="3524250"/>
          </a:xfrm>
          <a:prstGeom prst="rect">
            <a:avLst/>
          </a:prstGeom>
          <a:noFill/>
          <a:ln w="9525">
            <a:noFill/>
            <a:miter lim="800000"/>
            <a:headEnd/>
            <a:tailEnd/>
          </a:ln>
        </p:spPr>
      </p:pic>
    </p:spTree>
    <p:extLst>
      <p:ext uri="{BB962C8B-B14F-4D97-AF65-F5344CB8AC3E}">
        <p14:creationId xmlns:p14="http://schemas.microsoft.com/office/powerpoint/2010/main" val="736062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C065-ADDC-8D02-D59D-C41AF81D148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7C04735-ABA6-25A4-8206-1F025DF815C4}"/>
              </a:ext>
            </a:extLst>
          </p:cNvPr>
          <p:cNvSpPr>
            <a:spLocks noGrp="1"/>
          </p:cNvSpPr>
          <p:nvPr>
            <p:ph type="title"/>
          </p:nvPr>
        </p:nvSpPr>
        <p:spPr>
          <a:xfrm>
            <a:off x="17611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存储器</a:t>
            </a:r>
          </a:p>
        </p:txBody>
      </p:sp>
      <p:cxnSp>
        <p:nvCxnSpPr>
          <p:cNvPr id="6" name="直接连接符 5">
            <a:extLst>
              <a:ext uri="{FF2B5EF4-FFF2-40B4-BE49-F238E27FC236}">
                <a16:creationId xmlns:a16="http://schemas.microsoft.com/office/drawing/2014/main" id="{BF4071A1-7F25-6610-1FC0-8674D98EB7B1}"/>
              </a:ext>
            </a:extLst>
          </p:cNvPr>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ADB78E6B-9E9C-1687-4BB4-C0AADBE16EF9}"/>
              </a:ext>
            </a:extLst>
          </p:cNvPr>
          <p:cNvSpPr txBox="1"/>
          <p:nvPr/>
        </p:nvSpPr>
        <p:spPr>
          <a:xfrm>
            <a:off x="1392228" y="2867798"/>
            <a:ext cx="94075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prstClr val="black"/>
                </a:solidFill>
                <a:latin typeface="微软雅黑 Light" panose="020B0502040204020203" pitchFamily="34" charset="-122"/>
                <a:ea typeface="微软雅黑 Light" panose="020B0502040204020203" pitchFamily="34" charset="-122"/>
                <a:sym typeface="Helvetica Light"/>
              </a:rPr>
              <a:t>高速缓存</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；内存；外存；随机存取存储器；只读存储器；固态硬盘；光盘</a:t>
            </a:r>
          </a:p>
        </p:txBody>
      </p:sp>
      <p:sp>
        <p:nvSpPr>
          <p:cNvPr id="8" name="标题 1">
            <a:extLst>
              <a:ext uri="{FF2B5EF4-FFF2-40B4-BE49-F238E27FC236}">
                <a16:creationId xmlns:a16="http://schemas.microsoft.com/office/drawing/2014/main" id="{C995C1CA-65D3-6020-DFBA-3E4D24F847E9}"/>
              </a:ext>
            </a:extLst>
          </p:cNvPr>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/03</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B0413231-5C52-2414-38AB-C87D8249895C}"/>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8B553B98-3CD0-033D-6E23-E5D4E89927FC}"/>
              </a:ext>
            </a:extLst>
          </p:cNvPr>
          <p:cNvPicPr>
            <a:picLocks noChangeAspect="1"/>
          </p:cNvPicPr>
          <p:nvPr/>
        </p:nvPicPr>
        <p:blipFill>
          <a:blip r:embed="rId3"/>
          <a:stretch>
            <a:fillRect/>
          </a:stretch>
        </p:blipFill>
        <p:spPr>
          <a:xfrm>
            <a:off x="2633148" y="5478052"/>
            <a:ext cx="1079086" cy="1316850"/>
          </a:xfrm>
          <a:prstGeom prst="rect">
            <a:avLst/>
          </a:prstGeom>
        </p:spPr>
      </p:pic>
    </p:spTree>
    <p:extLst>
      <p:ext uri="{BB962C8B-B14F-4D97-AF65-F5344CB8AC3E}">
        <p14:creationId xmlns:p14="http://schemas.microsoft.com/office/powerpoint/2010/main" val="169901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a:spLocks noGrp="1"/>
          </p:cNvSpPr>
          <p:nvPr>
            <p:ph type="title" idx="4294967295"/>
          </p:nvPr>
        </p:nvSpPr>
        <p:spPr>
          <a:xfrm>
            <a:off x="3318216" y="775715"/>
            <a:ext cx="3030539" cy="677621"/>
          </a:xfrm>
          <a:prstGeom prst="rect">
            <a:avLst/>
          </a:prstGeom>
        </p:spPr>
        <p:txBody>
          <a:bodyPr vert="horz" wrap="square" lIns="0" tIns="12700" rIns="0" bIns="0" rtlCol="0">
            <a:spAutoFit/>
          </a:bodyPr>
          <a:lstStyle/>
          <a:p>
            <a:pPr marL="12700">
              <a:spcBef>
                <a:spcPts val="100"/>
              </a:spcBef>
            </a:pPr>
            <a:r>
              <a:rPr lang="zh-CN" altLang="en-US" sz="4800" b="1" spc="-5" dirty="0">
                <a:solidFill>
                  <a:srgbClr val="002060"/>
                </a:solidFill>
                <a:latin typeface="微软雅黑 Light" panose="020B0502040204020203" pitchFamily="34" charset="-122"/>
                <a:ea typeface="微软雅黑 Light" panose="020B0502040204020203" pitchFamily="34" charset="-122"/>
              </a:rPr>
              <a:t>回顾</a:t>
            </a:r>
            <a:endParaRPr sz="2400" b="1" dirty="0">
              <a:solidFill>
                <a:srgbClr val="002060"/>
              </a:solidFill>
              <a:latin typeface="微软雅黑 Light" panose="020B0502040204020203" pitchFamily="34" charset="-122"/>
              <a:ea typeface="微软雅黑 Light" panose="020B0502040204020203" pitchFamily="34" charset="-122"/>
            </a:endParaRPr>
          </a:p>
        </p:txBody>
      </p:sp>
      <p:cxnSp>
        <p:nvCxnSpPr>
          <p:cNvPr id="10" name="直接连接符 9"/>
          <p:cNvCxnSpPr/>
          <p:nvPr/>
        </p:nvCxnSpPr>
        <p:spPr>
          <a:xfrm>
            <a:off x="3894357" y="1719230"/>
            <a:ext cx="1922107" cy="0"/>
          </a:xfrm>
          <a:prstGeom prst="line">
            <a:avLst/>
          </a:prstGeom>
          <a:ln w="57150">
            <a:solidFill>
              <a:srgbClr val="57616F"/>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816465" y="1722341"/>
            <a:ext cx="1922107" cy="0"/>
          </a:xfrm>
          <a:prstGeom prst="line">
            <a:avLst/>
          </a:prstGeom>
          <a:ln w="57150">
            <a:solidFill>
              <a:srgbClr val="D1DBE4"/>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6004" y="1963596"/>
            <a:ext cx="12119992" cy="408704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3" name="object 23"/>
          <p:cNvSpPr/>
          <p:nvPr/>
        </p:nvSpPr>
        <p:spPr>
          <a:xfrm>
            <a:off x="1393824" y="2631335"/>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object 24"/>
          <p:cNvSpPr/>
          <p:nvPr/>
        </p:nvSpPr>
        <p:spPr>
          <a:xfrm>
            <a:off x="1455439" y="3345666"/>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20" name="组合 19">
            <a:extLst>
              <a:ext uri="{FF2B5EF4-FFF2-40B4-BE49-F238E27FC236}">
                <a16:creationId xmlns:a16="http://schemas.microsoft.com/office/drawing/2014/main" id="{9CBC6935-7FBB-4C64-89EE-929274B183AB}"/>
              </a:ext>
            </a:extLst>
          </p:cNvPr>
          <p:cNvGrpSpPr/>
          <p:nvPr/>
        </p:nvGrpSpPr>
        <p:grpSpPr>
          <a:xfrm>
            <a:off x="3331240" y="3445040"/>
            <a:ext cx="7009317" cy="584621"/>
            <a:chOff x="5288" y="3307"/>
            <a:chExt cx="9149" cy="1006"/>
          </a:xfrm>
        </p:grpSpPr>
        <p:sp>
          <p:nvSpPr>
            <p:cNvPr id="22" name="文本框 21">
              <a:extLst>
                <a:ext uri="{FF2B5EF4-FFF2-40B4-BE49-F238E27FC236}">
                  <a16:creationId xmlns:a16="http://schemas.microsoft.com/office/drawing/2014/main" id="{E200BAF1-D60D-4729-AB64-DDD0EB7159AC}"/>
                </a:ext>
              </a:extLst>
            </p:cNvPr>
            <p:cNvSpPr txBox="1"/>
            <p:nvPr/>
          </p:nvSpPr>
          <p:spPr>
            <a:xfrm>
              <a:off x="5288" y="3492"/>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03</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a:extLst>
                <a:ext uri="{FF2B5EF4-FFF2-40B4-BE49-F238E27FC236}">
                  <a16:creationId xmlns:a16="http://schemas.microsoft.com/office/drawing/2014/main" id="{A79CF911-582C-4226-AA03-8CBAA1F26FFA}"/>
                </a:ext>
              </a:extLst>
            </p:cNvPr>
            <p:cNvSpPr txBox="1"/>
            <p:nvPr/>
          </p:nvSpPr>
          <p:spPr>
            <a:xfrm>
              <a:off x="6610" y="3307"/>
              <a:ext cx="7827" cy="1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rPr>
                <a:t>数值型数据的表示</a:t>
              </a:r>
            </a:p>
          </p:txBody>
        </p:sp>
      </p:grpSp>
      <p:sp>
        <p:nvSpPr>
          <p:cNvPr id="28" name="object 24">
            <a:extLst>
              <a:ext uri="{FF2B5EF4-FFF2-40B4-BE49-F238E27FC236}">
                <a16:creationId xmlns:a16="http://schemas.microsoft.com/office/drawing/2014/main" id="{32D0F1C1-8611-43C7-A9E3-C8C65D82FC99}"/>
              </a:ext>
            </a:extLst>
          </p:cNvPr>
          <p:cNvSpPr/>
          <p:nvPr/>
        </p:nvSpPr>
        <p:spPr>
          <a:xfrm flipV="1">
            <a:off x="1455439" y="3825186"/>
            <a:ext cx="9404351" cy="276392"/>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6" name="组合 15">
            <a:extLst>
              <a:ext uri="{FF2B5EF4-FFF2-40B4-BE49-F238E27FC236}">
                <a16:creationId xmlns:a16="http://schemas.microsoft.com/office/drawing/2014/main" id="{9CBC6935-7FBB-4C64-89EE-929274B183AB}"/>
              </a:ext>
            </a:extLst>
          </p:cNvPr>
          <p:cNvGrpSpPr/>
          <p:nvPr/>
        </p:nvGrpSpPr>
        <p:grpSpPr>
          <a:xfrm>
            <a:off x="3318216" y="2045869"/>
            <a:ext cx="7022341" cy="584621"/>
            <a:chOff x="5271" y="3136"/>
            <a:chExt cx="9166" cy="1006"/>
          </a:xfrm>
        </p:grpSpPr>
        <p:sp>
          <p:nvSpPr>
            <p:cNvPr id="17" name="文本框 21">
              <a:extLst>
                <a:ext uri="{FF2B5EF4-FFF2-40B4-BE49-F238E27FC236}">
                  <a16:creationId xmlns:a16="http://schemas.microsoft.com/office/drawing/2014/main" id="{E200BAF1-D60D-4729-AB64-DDD0EB7159AC}"/>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01</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8" name="文本框 25">
              <a:extLst>
                <a:ext uri="{FF2B5EF4-FFF2-40B4-BE49-F238E27FC236}">
                  <a16:creationId xmlns:a16="http://schemas.microsoft.com/office/drawing/2014/main" id="{A79CF911-582C-4226-AA03-8CBAA1F26FFA}"/>
                </a:ext>
              </a:extLst>
            </p:cNvPr>
            <p:cNvSpPr txBox="1"/>
            <p:nvPr/>
          </p:nvSpPr>
          <p:spPr>
            <a:xfrm>
              <a:off x="6610" y="3136"/>
              <a:ext cx="7827" cy="1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计算机中的进制</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24" name="组合 23">
            <a:extLst>
              <a:ext uri="{FF2B5EF4-FFF2-40B4-BE49-F238E27FC236}">
                <a16:creationId xmlns:a16="http://schemas.microsoft.com/office/drawing/2014/main" id="{9CBC6935-7FBB-4C64-89EE-929274B183AB}"/>
              </a:ext>
            </a:extLst>
          </p:cNvPr>
          <p:cNvGrpSpPr/>
          <p:nvPr/>
        </p:nvGrpSpPr>
        <p:grpSpPr>
          <a:xfrm>
            <a:off x="3318216" y="2742913"/>
            <a:ext cx="7022341" cy="584621"/>
            <a:chOff x="5271" y="3129"/>
            <a:chExt cx="9166" cy="1006"/>
          </a:xfrm>
        </p:grpSpPr>
        <p:sp>
          <p:nvSpPr>
            <p:cNvPr id="29" name="文本框 21">
              <a:extLst>
                <a:ext uri="{FF2B5EF4-FFF2-40B4-BE49-F238E27FC236}">
                  <a16:creationId xmlns:a16="http://schemas.microsoft.com/office/drawing/2014/main" id="{E200BAF1-D60D-4729-AB64-DDD0EB7159AC}"/>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02</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0" name="文本框 25">
              <a:extLst>
                <a:ext uri="{FF2B5EF4-FFF2-40B4-BE49-F238E27FC236}">
                  <a16:creationId xmlns:a16="http://schemas.microsoft.com/office/drawing/2014/main" id="{A79CF911-582C-4226-AA03-8CBAA1F26FFA}"/>
                </a:ext>
              </a:extLst>
            </p:cNvPr>
            <p:cNvSpPr txBox="1"/>
            <p:nvPr/>
          </p:nvSpPr>
          <p:spPr>
            <a:xfrm>
              <a:off x="6610" y="3129"/>
              <a:ext cx="7827" cy="1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rPr>
                <a:t>不同进制数的互相转换</a:t>
              </a:r>
            </a:p>
          </p:txBody>
        </p:sp>
      </p:grpSp>
      <p:grpSp>
        <p:nvGrpSpPr>
          <p:cNvPr id="19" name="组合 18">
            <a:extLst>
              <a:ext uri="{FF2B5EF4-FFF2-40B4-BE49-F238E27FC236}">
                <a16:creationId xmlns:a16="http://schemas.microsoft.com/office/drawing/2014/main" id="{4AA159E4-CF54-493E-A349-96DBDC61093B}"/>
              </a:ext>
            </a:extLst>
          </p:cNvPr>
          <p:cNvGrpSpPr/>
          <p:nvPr/>
        </p:nvGrpSpPr>
        <p:grpSpPr>
          <a:xfrm>
            <a:off x="3318216" y="4170964"/>
            <a:ext cx="7009317" cy="584621"/>
            <a:chOff x="5288" y="3307"/>
            <a:chExt cx="9149" cy="1006"/>
          </a:xfrm>
        </p:grpSpPr>
        <p:sp>
          <p:nvSpPr>
            <p:cNvPr id="21" name="文本框 20">
              <a:extLst>
                <a:ext uri="{FF2B5EF4-FFF2-40B4-BE49-F238E27FC236}">
                  <a16:creationId xmlns:a16="http://schemas.microsoft.com/office/drawing/2014/main" id="{14C0BB0D-BE8C-4650-A6FC-E732B5081CE7}"/>
                </a:ext>
              </a:extLst>
            </p:cNvPr>
            <p:cNvSpPr txBox="1"/>
            <p:nvPr/>
          </p:nvSpPr>
          <p:spPr>
            <a:xfrm>
              <a:off x="5288" y="3492"/>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04</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a:extLst>
                <a:ext uri="{FF2B5EF4-FFF2-40B4-BE49-F238E27FC236}">
                  <a16:creationId xmlns:a16="http://schemas.microsoft.com/office/drawing/2014/main" id="{F0DC49DF-CB5D-4EEE-ADE8-41E9C854C9A9}"/>
                </a:ext>
              </a:extLst>
            </p:cNvPr>
            <p:cNvSpPr txBox="1"/>
            <p:nvPr/>
          </p:nvSpPr>
          <p:spPr>
            <a:xfrm>
              <a:off x="6610" y="3307"/>
              <a:ext cx="7827" cy="1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rPr>
                <a:t>字符型数据的编码表示</a:t>
              </a:r>
            </a:p>
          </p:txBody>
        </p:sp>
      </p:grpSp>
      <p:grpSp>
        <p:nvGrpSpPr>
          <p:cNvPr id="25" name="组合 24">
            <a:extLst>
              <a:ext uri="{FF2B5EF4-FFF2-40B4-BE49-F238E27FC236}">
                <a16:creationId xmlns:a16="http://schemas.microsoft.com/office/drawing/2014/main" id="{F00939A5-4CD6-420B-856C-474F11954545}"/>
              </a:ext>
            </a:extLst>
          </p:cNvPr>
          <p:cNvGrpSpPr/>
          <p:nvPr/>
        </p:nvGrpSpPr>
        <p:grpSpPr>
          <a:xfrm>
            <a:off x="3318216" y="4932481"/>
            <a:ext cx="7418430" cy="584621"/>
            <a:chOff x="5288" y="3307"/>
            <a:chExt cx="9683" cy="1006"/>
          </a:xfrm>
        </p:grpSpPr>
        <p:sp>
          <p:nvSpPr>
            <p:cNvPr id="27" name="文本框 26">
              <a:extLst>
                <a:ext uri="{FF2B5EF4-FFF2-40B4-BE49-F238E27FC236}">
                  <a16:creationId xmlns:a16="http://schemas.microsoft.com/office/drawing/2014/main" id="{C40F2BEC-9D4E-4346-BDA5-923D50A13833}"/>
                </a:ext>
              </a:extLst>
            </p:cNvPr>
            <p:cNvSpPr txBox="1"/>
            <p:nvPr/>
          </p:nvSpPr>
          <p:spPr>
            <a:xfrm>
              <a:off x="5288" y="3492"/>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05</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1" name="文本框 30">
              <a:extLst>
                <a:ext uri="{FF2B5EF4-FFF2-40B4-BE49-F238E27FC236}">
                  <a16:creationId xmlns:a16="http://schemas.microsoft.com/office/drawing/2014/main" id="{05C4B082-BEDE-4050-BCBC-4849B37A3F42}"/>
                </a:ext>
              </a:extLst>
            </p:cNvPr>
            <p:cNvSpPr txBox="1"/>
            <p:nvPr/>
          </p:nvSpPr>
          <p:spPr>
            <a:xfrm>
              <a:off x="6610" y="3307"/>
              <a:ext cx="8361" cy="1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rPr>
                <a:t>图像与声音数据的采集与表示</a:t>
              </a:r>
            </a:p>
          </p:txBody>
        </p:sp>
      </p:grpSp>
      <p:sp>
        <p:nvSpPr>
          <p:cNvPr id="32" name="object 23">
            <a:extLst>
              <a:ext uri="{FF2B5EF4-FFF2-40B4-BE49-F238E27FC236}">
                <a16:creationId xmlns:a16="http://schemas.microsoft.com/office/drawing/2014/main" id="{D0F0A17D-9E8E-4FD4-9B44-A7CF9B60B007}"/>
              </a:ext>
            </a:extLst>
          </p:cNvPr>
          <p:cNvSpPr/>
          <p:nvPr/>
        </p:nvSpPr>
        <p:spPr>
          <a:xfrm>
            <a:off x="1455439" y="4742332"/>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33" name="object 23">
            <a:extLst>
              <a:ext uri="{FF2B5EF4-FFF2-40B4-BE49-F238E27FC236}">
                <a16:creationId xmlns:a16="http://schemas.microsoft.com/office/drawing/2014/main" id="{40ABBA83-B192-437E-8007-B73A283C7581}"/>
              </a:ext>
            </a:extLst>
          </p:cNvPr>
          <p:cNvSpPr/>
          <p:nvPr/>
        </p:nvSpPr>
        <p:spPr>
          <a:xfrm>
            <a:off x="1455439" y="5517102"/>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910997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微型计算机的存储体系</a:t>
            </a:r>
          </a:p>
        </p:txBody>
      </p:sp>
      <p:grpSp>
        <p:nvGrpSpPr>
          <p:cNvPr id="7" name="组合 6">
            <a:extLst>
              <a:ext uri="{FF2B5EF4-FFF2-40B4-BE49-F238E27FC236}">
                <a16:creationId xmlns:a16="http://schemas.microsoft.com/office/drawing/2014/main" id="{1823555F-6414-45EE-8047-FAA4FA058F7A}"/>
              </a:ext>
            </a:extLst>
          </p:cNvPr>
          <p:cNvGrpSpPr/>
          <p:nvPr/>
        </p:nvGrpSpPr>
        <p:grpSpPr>
          <a:xfrm>
            <a:off x="1665848" y="1722798"/>
            <a:ext cx="5646692" cy="4187484"/>
            <a:chOff x="443567" y="1666430"/>
            <a:chExt cx="5646692" cy="4187484"/>
          </a:xfrm>
        </p:grpSpPr>
        <p:pic>
          <p:nvPicPr>
            <p:cNvPr id="8" name="Picture 4">
              <a:extLst>
                <a:ext uri="{FF2B5EF4-FFF2-40B4-BE49-F238E27FC236}">
                  <a16:creationId xmlns:a16="http://schemas.microsoft.com/office/drawing/2014/main" id="{22E0E251-3778-4B88-94BA-022BD267A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67" y="1666430"/>
              <a:ext cx="5646692" cy="418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a:extLst>
                <a:ext uri="{FF2B5EF4-FFF2-40B4-BE49-F238E27FC236}">
                  <a16:creationId xmlns:a16="http://schemas.microsoft.com/office/drawing/2014/main" id="{4F383893-1C19-49E9-BE38-3F5038A3578F}"/>
                </a:ext>
              </a:extLst>
            </p:cNvPr>
            <p:cNvSpPr txBox="1"/>
            <p:nvPr/>
          </p:nvSpPr>
          <p:spPr>
            <a:xfrm>
              <a:off x="2707163" y="2281726"/>
              <a:ext cx="1119499" cy="830997"/>
            </a:xfrm>
            <a:prstGeom prst="rect">
              <a:avLst/>
            </a:prstGeom>
            <a:noFill/>
          </p:spPr>
          <p:txBody>
            <a:bodyPr wrap="square" rtlCol="0">
              <a:spAutoFit/>
            </a:bodyPr>
            <a:lstStyle/>
            <a:p>
              <a:pPr algn="ctr">
                <a:lnSpc>
                  <a:spcPct val="120000"/>
                </a:lnSpc>
              </a:pPr>
              <a:r>
                <a:rPr lang="en-US" altLang="zh-CN" sz="2000" spc="100" dirty="0">
                  <a:latin typeface="微软雅黑" panose="020B0503020204020204" pitchFamily="34" charset="-122"/>
                  <a:ea typeface="微软雅黑" panose="020B0503020204020204" pitchFamily="34" charset="-122"/>
                </a:rPr>
                <a:t>CPU</a:t>
              </a:r>
            </a:p>
            <a:p>
              <a:pPr algn="ctr">
                <a:lnSpc>
                  <a:spcPct val="120000"/>
                </a:lnSpc>
              </a:pPr>
              <a:r>
                <a:rPr lang="zh-CN" altLang="en-US" sz="2000" spc="100" dirty="0">
                  <a:latin typeface="微软雅黑" panose="020B0503020204020204" pitchFamily="34" charset="-122"/>
                  <a:ea typeface="微软雅黑" panose="020B0503020204020204" pitchFamily="34" charset="-122"/>
                </a:rPr>
                <a:t>寄存器</a:t>
              </a:r>
            </a:p>
          </p:txBody>
        </p:sp>
        <p:sp>
          <p:nvSpPr>
            <p:cNvPr id="10" name="TextBox 7">
              <a:extLst>
                <a:ext uri="{FF2B5EF4-FFF2-40B4-BE49-F238E27FC236}">
                  <a16:creationId xmlns:a16="http://schemas.microsoft.com/office/drawing/2014/main" id="{C50B8A98-C393-473A-9B5A-5FABCE203D53}"/>
                </a:ext>
              </a:extLst>
            </p:cNvPr>
            <p:cNvSpPr txBox="1"/>
            <p:nvPr/>
          </p:nvSpPr>
          <p:spPr>
            <a:xfrm>
              <a:off x="2389544" y="3274206"/>
              <a:ext cx="1772258" cy="430374"/>
            </a:xfrm>
            <a:prstGeom prst="rect">
              <a:avLst/>
            </a:prstGeom>
            <a:noFill/>
          </p:spPr>
          <p:txBody>
            <a:bodyPr wrap="square" rtlCol="0">
              <a:spAutoFit/>
            </a:bodyPr>
            <a:lstStyle/>
            <a:p>
              <a:pPr algn="ctr">
                <a:lnSpc>
                  <a:spcPct val="120000"/>
                </a:lnSpc>
              </a:pPr>
              <a:r>
                <a:rPr lang="zh-CN" altLang="en-US" sz="2000" spc="100" dirty="0">
                  <a:latin typeface="微软雅黑" panose="020B0503020204020204" pitchFamily="34" charset="-122"/>
                  <a:ea typeface="微软雅黑" panose="020B0503020204020204" pitchFamily="34" charset="-122"/>
                </a:rPr>
                <a:t>高速缓存</a:t>
              </a:r>
            </a:p>
          </p:txBody>
        </p:sp>
        <p:sp>
          <p:nvSpPr>
            <p:cNvPr id="11" name="TextBox 8">
              <a:extLst>
                <a:ext uri="{FF2B5EF4-FFF2-40B4-BE49-F238E27FC236}">
                  <a16:creationId xmlns:a16="http://schemas.microsoft.com/office/drawing/2014/main" id="{73268D55-9E2C-4B98-BA12-870B458BDE90}"/>
                </a:ext>
              </a:extLst>
            </p:cNvPr>
            <p:cNvSpPr txBox="1"/>
            <p:nvPr/>
          </p:nvSpPr>
          <p:spPr>
            <a:xfrm>
              <a:off x="1726250" y="4144470"/>
              <a:ext cx="3110670" cy="430374"/>
            </a:xfrm>
            <a:prstGeom prst="rect">
              <a:avLst/>
            </a:prstGeom>
            <a:noFill/>
          </p:spPr>
          <p:txBody>
            <a:bodyPr wrap="square" rtlCol="0">
              <a:spAutoFit/>
            </a:bodyPr>
            <a:lstStyle/>
            <a:p>
              <a:pPr algn="ctr">
                <a:lnSpc>
                  <a:spcPct val="120000"/>
                </a:lnSpc>
              </a:pPr>
              <a:r>
                <a:rPr lang="zh-CN" altLang="en-US" sz="2000" spc="100" dirty="0">
                  <a:latin typeface="微软雅黑" panose="020B0503020204020204" pitchFamily="34" charset="-122"/>
                  <a:ea typeface="微软雅黑" panose="020B0503020204020204" pitchFamily="34" charset="-122"/>
                </a:rPr>
                <a:t>内存：</a:t>
              </a:r>
              <a:r>
                <a:rPr lang="en-US" altLang="zh-CN" sz="2000" spc="100" dirty="0">
                  <a:latin typeface="微软雅黑" panose="020B0503020204020204" pitchFamily="34" charset="-122"/>
                  <a:ea typeface="微软雅黑" panose="020B0503020204020204" pitchFamily="34" charset="-122"/>
                </a:rPr>
                <a:t>RAM</a:t>
              </a:r>
              <a:r>
                <a:rPr lang="zh-CN" altLang="en-US" sz="2000" spc="100" dirty="0">
                  <a:latin typeface="微软雅黑" panose="020B0503020204020204" pitchFamily="34" charset="-122"/>
                  <a:ea typeface="微软雅黑" panose="020B0503020204020204" pitchFamily="34" charset="-122"/>
                </a:rPr>
                <a:t>、</a:t>
              </a:r>
              <a:r>
                <a:rPr lang="en-US" altLang="zh-CN" sz="2000" spc="100" dirty="0">
                  <a:latin typeface="微软雅黑" panose="020B0503020204020204" pitchFamily="34" charset="-122"/>
                  <a:ea typeface="微软雅黑" panose="020B0503020204020204" pitchFamily="34" charset="-122"/>
                </a:rPr>
                <a:t>ROM</a:t>
              </a:r>
              <a:endParaRPr lang="zh-CN" altLang="en-US" sz="2000" spc="100" dirty="0">
                <a:latin typeface="微软雅黑" panose="020B0503020204020204" pitchFamily="34" charset="-122"/>
                <a:ea typeface="微软雅黑" panose="020B0503020204020204" pitchFamily="34" charset="-122"/>
              </a:endParaRPr>
            </a:p>
          </p:txBody>
        </p:sp>
        <p:sp>
          <p:nvSpPr>
            <p:cNvPr id="12" name="TextBox 9">
              <a:extLst>
                <a:ext uri="{FF2B5EF4-FFF2-40B4-BE49-F238E27FC236}">
                  <a16:creationId xmlns:a16="http://schemas.microsoft.com/office/drawing/2014/main" id="{755097AB-5E85-4784-B451-BF449AC92DB3}"/>
                </a:ext>
              </a:extLst>
            </p:cNvPr>
            <p:cNvSpPr txBox="1"/>
            <p:nvPr/>
          </p:nvSpPr>
          <p:spPr>
            <a:xfrm>
              <a:off x="1093861" y="4989096"/>
              <a:ext cx="4358355" cy="430374"/>
            </a:xfrm>
            <a:prstGeom prst="rect">
              <a:avLst/>
            </a:prstGeom>
            <a:noFill/>
          </p:spPr>
          <p:txBody>
            <a:bodyPr wrap="square" rtlCol="0">
              <a:spAutoFit/>
            </a:bodyPr>
            <a:lstStyle/>
            <a:p>
              <a:pPr algn="ctr">
                <a:lnSpc>
                  <a:spcPct val="120000"/>
                </a:lnSpc>
              </a:pPr>
              <a:r>
                <a:rPr lang="zh-CN" altLang="en-US" sz="2000" spc="100" dirty="0">
                  <a:latin typeface="微软雅黑" panose="020B0503020204020204" pitchFamily="34" charset="-122"/>
                  <a:ea typeface="微软雅黑" panose="020B0503020204020204" pitchFamily="34" charset="-122"/>
                </a:rPr>
                <a:t>外存：硬盘、光盘、</a:t>
              </a:r>
              <a:r>
                <a:rPr lang="en-US" altLang="zh-CN" sz="2000" spc="100" dirty="0">
                  <a:latin typeface="微软雅黑" panose="020B0503020204020204" pitchFamily="34" charset="-122"/>
                  <a:ea typeface="微软雅黑" panose="020B0503020204020204" pitchFamily="34" charset="-122"/>
                </a:rPr>
                <a:t>U</a:t>
              </a:r>
              <a:r>
                <a:rPr lang="zh-CN" altLang="en-US" sz="2000" spc="100" dirty="0">
                  <a:latin typeface="微软雅黑" panose="020B0503020204020204" pitchFamily="34" charset="-122"/>
                  <a:ea typeface="微软雅黑" panose="020B0503020204020204" pitchFamily="34" charset="-122"/>
                </a:rPr>
                <a:t>盘</a:t>
              </a:r>
            </a:p>
          </p:txBody>
        </p:sp>
      </p:grpSp>
      <p:grpSp>
        <p:nvGrpSpPr>
          <p:cNvPr id="13" name="组合 12">
            <a:extLst>
              <a:ext uri="{FF2B5EF4-FFF2-40B4-BE49-F238E27FC236}">
                <a16:creationId xmlns:a16="http://schemas.microsoft.com/office/drawing/2014/main" id="{3181B163-AB8A-47AF-BC6B-49F031398A61}"/>
              </a:ext>
            </a:extLst>
          </p:cNvPr>
          <p:cNvGrpSpPr/>
          <p:nvPr/>
        </p:nvGrpSpPr>
        <p:grpSpPr>
          <a:xfrm>
            <a:off x="10405113" y="1722798"/>
            <a:ext cx="666572" cy="3818737"/>
            <a:chOff x="6349525" y="1623701"/>
            <a:chExt cx="666572" cy="3818737"/>
          </a:xfrm>
        </p:grpSpPr>
        <p:sp>
          <p:nvSpPr>
            <p:cNvPr id="14" name="TextBox 4">
              <a:extLst>
                <a:ext uri="{FF2B5EF4-FFF2-40B4-BE49-F238E27FC236}">
                  <a16:creationId xmlns:a16="http://schemas.microsoft.com/office/drawing/2014/main" id="{22009A1B-FD88-4239-A5B0-031F129B4612}"/>
                </a:ext>
              </a:extLst>
            </p:cNvPr>
            <p:cNvSpPr txBox="1"/>
            <p:nvPr/>
          </p:nvSpPr>
          <p:spPr>
            <a:xfrm>
              <a:off x="6434983" y="1623701"/>
              <a:ext cx="49565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高</a:t>
              </a:r>
            </a:p>
          </p:txBody>
        </p:sp>
        <p:sp>
          <p:nvSpPr>
            <p:cNvPr id="15" name="下箭头 5">
              <a:extLst>
                <a:ext uri="{FF2B5EF4-FFF2-40B4-BE49-F238E27FC236}">
                  <a16:creationId xmlns:a16="http://schemas.microsoft.com/office/drawing/2014/main" id="{E6B933FE-930C-40C5-AA22-0B259A836525}"/>
                </a:ext>
              </a:extLst>
            </p:cNvPr>
            <p:cNvSpPr/>
            <p:nvPr/>
          </p:nvSpPr>
          <p:spPr>
            <a:xfrm>
              <a:off x="6349525" y="2213358"/>
              <a:ext cx="666572" cy="2615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t>单位价格</a:t>
              </a:r>
            </a:p>
          </p:txBody>
        </p:sp>
        <p:sp>
          <p:nvSpPr>
            <p:cNvPr id="16" name="TextBox 13">
              <a:extLst>
                <a:ext uri="{FF2B5EF4-FFF2-40B4-BE49-F238E27FC236}">
                  <a16:creationId xmlns:a16="http://schemas.microsoft.com/office/drawing/2014/main" id="{CAA7DD3D-6ED5-4515-BD5F-CDA9F87F28E9}"/>
                </a:ext>
              </a:extLst>
            </p:cNvPr>
            <p:cNvSpPr txBox="1"/>
            <p:nvPr/>
          </p:nvSpPr>
          <p:spPr>
            <a:xfrm>
              <a:off x="6434983" y="4980773"/>
              <a:ext cx="49565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低</a:t>
              </a:r>
            </a:p>
          </p:txBody>
        </p:sp>
      </p:grpSp>
      <p:grpSp>
        <p:nvGrpSpPr>
          <p:cNvPr id="17" name="组合 16">
            <a:extLst>
              <a:ext uri="{FF2B5EF4-FFF2-40B4-BE49-F238E27FC236}">
                <a16:creationId xmlns:a16="http://schemas.microsoft.com/office/drawing/2014/main" id="{F9A52E94-BB69-45DE-A441-B506D362E8CD}"/>
              </a:ext>
            </a:extLst>
          </p:cNvPr>
          <p:cNvGrpSpPr/>
          <p:nvPr/>
        </p:nvGrpSpPr>
        <p:grpSpPr>
          <a:xfrm>
            <a:off x="9258517" y="1722798"/>
            <a:ext cx="666572" cy="3818737"/>
            <a:chOff x="6349525" y="1623701"/>
            <a:chExt cx="666572" cy="3818737"/>
          </a:xfrm>
        </p:grpSpPr>
        <p:sp>
          <p:nvSpPr>
            <p:cNvPr id="18" name="TextBox 16">
              <a:extLst>
                <a:ext uri="{FF2B5EF4-FFF2-40B4-BE49-F238E27FC236}">
                  <a16:creationId xmlns:a16="http://schemas.microsoft.com/office/drawing/2014/main" id="{7361F535-2806-429A-9CBE-9613C9BD809B}"/>
                </a:ext>
              </a:extLst>
            </p:cNvPr>
            <p:cNvSpPr txBox="1"/>
            <p:nvPr/>
          </p:nvSpPr>
          <p:spPr>
            <a:xfrm>
              <a:off x="6434983" y="1623701"/>
              <a:ext cx="49565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快</a:t>
              </a:r>
            </a:p>
          </p:txBody>
        </p:sp>
        <p:sp>
          <p:nvSpPr>
            <p:cNvPr id="19" name="下箭头 17">
              <a:extLst>
                <a:ext uri="{FF2B5EF4-FFF2-40B4-BE49-F238E27FC236}">
                  <a16:creationId xmlns:a16="http://schemas.microsoft.com/office/drawing/2014/main" id="{A1DFD9E9-92AE-4959-B831-93018CCE04F6}"/>
                </a:ext>
              </a:extLst>
            </p:cNvPr>
            <p:cNvSpPr/>
            <p:nvPr/>
          </p:nvSpPr>
          <p:spPr>
            <a:xfrm>
              <a:off x="6349525" y="2213358"/>
              <a:ext cx="666572" cy="2615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t>存取速度</a:t>
              </a:r>
            </a:p>
          </p:txBody>
        </p:sp>
        <p:sp>
          <p:nvSpPr>
            <p:cNvPr id="20" name="TextBox 18">
              <a:extLst>
                <a:ext uri="{FF2B5EF4-FFF2-40B4-BE49-F238E27FC236}">
                  <a16:creationId xmlns:a16="http://schemas.microsoft.com/office/drawing/2014/main" id="{6B1742CF-5F16-4963-B990-F0DC2FE7F79B}"/>
                </a:ext>
              </a:extLst>
            </p:cNvPr>
            <p:cNvSpPr txBox="1"/>
            <p:nvPr/>
          </p:nvSpPr>
          <p:spPr>
            <a:xfrm>
              <a:off x="6434983" y="4980773"/>
              <a:ext cx="49565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慢</a:t>
              </a:r>
            </a:p>
          </p:txBody>
        </p:sp>
      </p:grpSp>
      <p:grpSp>
        <p:nvGrpSpPr>
          <p:cNvPr id="3" name="组合 2">
            <a:extLst>
              <a:ext uri="{FF2B5EF4-FFF2-40B4-BE49-F238E27FC236}">
                <a16:creationId xmlns:a16="http://schemas.microsoft.com/office/drawing/2014/main" id="{5470FE31-BACE-16EC-0A79-74DABE4B9A08}"/>
              </a:ext>
            </a:extLst>
          </p:cNvPr>
          <p:cNvGrpSpPr/>
          <p:nvPr/>
        </p:nvGrpSpPr>
        <p:grpSpPr>
          <a:xfrm>
            <a:off x="8197379" y="1722798"/>
            <a:ext cx="666572" cy="3818737"/>
            <a:chOff x="6349525" y="1623701"/>
            <a:chExt cx="666572" cy="3818737"/>
          </a:xfrm>
        </p:grpSpPr>
        <p:sp>
          <p:nvSpPr>
            <p:cNvPr id="4" name="TextBox 4">
              <a:extLst>
                <a:ext uri="{FF2B5EF4-FFF2-40B4-BE49-F238E27FC236}">
                  <a16:creationId xmlns:a16="http://schemas.microsoft.com/office/drawing/2014/main" id="{F247F000-C176-56AE-C9E2-A0C9D5B6867E}"/>
                </a:ext>
              </a:extLst>
            </p:cNvPr>
            <p:cNvSpPr txBox="1"/>
            <p:nvPr/>
          </p:nvSpPr>
          <p:spPr>
            <a:xfrm>
              <a:off x="6434983" y="1623701"/>
              <a:ext cx="49565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小</a:t>
              </a:r>
            </a:p>
          </p:txBody>
        </p:sp>
        <p:sp>
          <p:nvSpPr>
            <p:cNvPr id="5" name="下箭头 5">
              <a:extLst>
                <a:ext uri="{FF2B5EF4-FFF2-40B4-BE49-F238E27FC236}">
                  <a16:creationId xmlns:a16="http://schemas.microsoft.com/office/drawing/2014/main" id="{E8571D96-C30E-C55B-DAEC-F42167F0B519}"/>
                </a:ext>
              </a:extLst>
            </p:cNvPr>
            <p:cNvSpPr/>
            <p:nvPr/>
          </p:nvSpPr>
          <p:spPr>
            <a:xfrm>
              <a:off x="6349525" y="2213358"/>
              <a:ext cx="666572" cy="2615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t>存储容量</a:t>
              </a:r>
            </a:p>
          </p:txBody>
        </p:sp>
        <p:sp>
          <p:nvSpPr>
            <p:cNvPr id="6" name="TextBox 13">
              <a:extLst>
                <a:ext uri="{FF2B5EF4-FFF2-40B4-BE49-F238E27FC236}">
                  <a16:creationId xmlns:a16="http://schemas.microsoft.com/office/drawing/2014/main" id="{FA33AE7B-EB45-5BE9-0C20-F3C22CCB4944}"/>
                </a:ext>
              </a:extLst>
            </p:cNvPr>
            <p:cNvSpPr txBox="1"/>
            <p:nvPr/>
          </p:nvSpPr>
          <p:spPr>
            <a:xfrm>
              <a:off x="6434983" y="4980773"/>
              <a:ext cx="49565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大</a:t>
              </a:r>
            </a:p>
          </p:txBody>
        </p:sp>
      </p:grpSp>
    </p:spTree>
    <p:extLst>
      <p:ext uri="{BB962C8B-B14F-4D97-AF65-F5344CB8AC3E}">
        <p14:creationId xmlns:p14="http://schemas.microsoft.com/office/powerpoint/2010/main" val="400542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高速缓存</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7418856" cy="4688985"/>
          </a:xfrm>
        </p:spPr>
        <p:txBody>
          <a:bodyPr>
            <a:noAutofit/>
          </a:bodyPr>
          <a:lstStyle/>
          <a:p>
            <a:r>
              <a:rPr lang="zh-CN" altLang="en-US" sz="3000" dirty="0">
                <a:solidFill>
                  <a:srgbClr val="0070C0"/>
                </a:solidFill>
              </a:rPr>
              <a:t>问题</a:t>
            </a:r>
            <a:r>
              <a:rPr lang="zh-CN" altLang="en-US" sz="3000" dirty="0"/>
              <a:t>：内存速度</a:t>
            </a:r>
            <a:r>
              <a:rPr lang="zh-CN" altLang="en-US" sz="3000" dirty="0">
                <a:solidFill>
                  <a:srgbClr val="C00000"/>
                </a:solidFill>
              </a:rPr>
              <a:t>大大低于</a:t>
            </a:r>
            <a:r>
              <a:rPr lang="zh-CN" altLang="en-US" sz="3000" dirty="0"/>
              <a:t>微处理器速度，影响</a:t>
            </a:r>
            <a:r>
              <a:rPr lang="en-US" altLang="zh-CN" sz="3000" dirty="0"/>
              <a:t>CPU</a:t>
            </a:r>
            <a:r>
              <a:rPr lang="zh-CN" altLang="en-US" sz="3000" dirty="0"/>
              <a:t>性能的充分发挥。</a:t>
            </a:r>
          </a:p>
          <a:p>
            <a:r>
              <a:rPr lang="zh-CN" altLang="en-US" sz="3000" dirty="0">
                <a:solidFill>
                  <a:srgbClr val="0070C0"/>
                </a:solidFill>
              </a:rPr>
              <a:t>解决方案</a:t>
            </a:r>
            <a:r>
              <a:rPr lang="zh-CN" altLang="en-US" sz="3000" dirty="0"/>
              <a:t>：在</a:t>
            </a:r>
            <a:r>
              <a:rPr lang="en-US" altLang="zh-CN" sz="3000" dirty="0"/>
              <a:t>CPU</a:t>
            </a:r>
            <a:r>
              <a:rPr lang="zh-CN" altLang="en-US" sz="3000" dirty="0"/>
              <a:t>和内存之间增设了一级</a:t>
            </a:r>
            <a:r>
              <a:rPr lang="zh-CN" altLang="en-US" sz="3000" dirty="0">
                <a:solidFill>
                  <a:srgbClr val="C00000"/>
                </a:solidFill>
              </a:rPr>
              <a:t>高速缓存</a:t>
            </a:r>
            <a:r>
              <a:rPr lang="en-US" altLang="zh-CN" sz="3000" dirty="0">
                <a:solidFill>
                  <a:srgbClr val="C00000"/>
                </a:solidFill>
              </a:rPr>
              <a:t>(Cache</a:t>
            </a:r>
            <a:r>
              <a:rPr lang="zh-CN" altLang="en-US" sz="3000" dirty="0">
                <a:solidFill>
                  <a:srgbClr val="C00000"/>
                </a:solidFill>
              </a:rPr>
              <a:t>）</a:t>
            </a:r>
            <a:r>
              <a:rPr lang="en-US" altLang="zh-CN" sz="3000" dirty="0"/>
              <a:t>,</a:t>
            </a:r>
            <a:r>
              <a:rPr lang="zh-CN" altLang="en-US" sz="3000" dirty="0"/>
              <a:t>当</a:t>
            </a:r>
            <a:r>
              <a:rPr lang="en-US" altLang="zh-CN" sz="3000" dirty="0"/>
              <a:t>CPU</a:t>
            </a:r>
            <a:r>
              <a:rPr lang="zh-CN" altLang="en-US" sz="3000" dirty="0"/>
              <a:t>访问程序和数据时，首先从</a:t>
            </a:r>
            <a:r>
              <a:rPr lang="en-US" altLang="zh-CN" sz="3000" dirty="0"/>
              <a:t>Cache</a:t>
            </a:r>
            <a:r>
              <a:rPr lang="zh-CN" altLang="en-US" sz="3000" dirty="0"/>
              <a:t>中查找，找到则直接执行；如果所需程序和数据不在</a:t>
            </a:r>
            <a:r>
              <a:rPr lang="en-US" altLang="zh-CN" sz="3000" dirty="0"/>
              <a:t>Cache</a:t>
            </a:r>
            <a:r>
              <a:rPr lang="zh-CN" altLang="en-US" sz="3000" dirty="0"/>
              <a:t>中，则再到内存中读取，并同时写入</a:t>
            </a:r>
            <a:r>
              <a:rPr lang="en-US" altLang="zh-CN" sz="3000" dirty="0"/>
              <a:t>Cache</a:t>
            </a:r>
            <a:r>
              <a:rPr lang="zh-CN" altLang="en-US" sz="3000" dirty="0"/>
              <a:t>中。</a:t>
            </a:r>
          </a:p>
          <a:p>
            <a:endParaRPr lang="zh-CN" altLang="en-US" sz="3000" dirty="0"/>
          </a:p>
          <a:p>
            <a:endParaRPr lang="zh-CN" altLang="en-US" sz="3000" dirty="0"/>
          </a:p>
        </p:txBody>
      </p:sp>
      <p:pic>
        <p:nvPicPr>
          <p:cNvPr id="9" name="Picture 2">
            <a:extLst>
              <a:ext uri="{FF2B5EF4-FFF2-40B4-BE49-F238E27FC236}">
                <a16:creationId xmlns:a16="http://schemas.microsoft.com/office/drawing/2014/main" id="{BCD2938D-018F-4170-A36D-781BE83E1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9425" y="3564518"/>
            <a:ext cx="2645469" cy="248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a:extLst>
              <a:ext uri="{FF2B5EF4-FFF2-40B4-BE49-F238E27FC236}">
                <a16:creationId xmlns:a16="http://schemas.microsoft.com/office/drawing/2014/main" id="{98C4DE65-57FA-46A7-B799-BEDC8BB65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945"/>
          <a:stretch/>
        </p:blipFill>
        <p:spPr>
          <a:xfrm>
            <a:off x="8789425" y="1316267"/>
            <a:ext cx="2532032" cy="2129998"/>
          </a:xfrm>
          <a:prstGeom prst="rect">
            <a:avLst/>
          </a:prstGeom>
        </p:spPr>
      </p:pic>
    </p:spTree>
    <p:extLst>
      <p:ext uri="{BB962C8B-B14F-4D97-AF65-F5344CB8AC3E}">
        <p14:creationId xmlns:p14="http://schemas.microsoft.com/office/powerpoint/2010/main" val="115754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0FBE-28CF-8881-A98B-FC6E32BC3556}"/>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15F2B790-D201-FD7B-2354-A7DE88FA9278}"/>
              </a:ext>
            </a:extLst>
          </p:cNvPr>
          <p:cNvSpPr>
            <a:spLocks noGrp="1"/>
          </p:cNvSpPr>
          <p:nvPr>
            <p:ph type="title"/>
          </p:nvPr>
        </p:nvSpPr>
        <p:spPr/>
        <p:txBody>
          <a:bodyPr/>
          <a:lstStyle/>
          <a:p>
            <a:r>
              <a:rPr lang="zh-CN" altLang="en-US" dirty="0"/>
              <a:t>高速缓存</a:t>
            </a:r>
          </a:p>
        </p:txBody>
      </p:sp>
      <p:sp>
        <p:nvSpPr>
          <p:cNvPr id="6" name="内容占位符 5">
            <a:extLst>
              <a:ext uri="{FF2B5EF4-FFF2-40B4-BE49-F238E27FC236}">
                <a16:creationId xmlns:a16="http://schemas.microsoft.com/office/drawing/2014/main" id="{F26E0DEB-B767-8111-80B6-B1A1B4AE29A6}"/>
              </a:ext>
            </a:extLst>
          </p:cNvPr>
          <p:cNvSpPr>
            <a:spLocks noGrp="1"/>
          </p:cNvSpPr>
          <p:nvPr>
            <p:ph idx="1"/>
          </p:nvPr>
        </p:nvSpPr>
        <p:spPr>
          <a:xfrm>
            <a:off x="651353" y="1387175"/>
            <a:ext cx="10135180" cy="4688985"/>
          </a:xfrm>
        </p:spPr>
        <p:txBody>
          <a:bodyPr>
            <a:noAutofit/>
          </a:bodyPr>
          <a:lstStyle/>
          <a:p>
            <a:r>
              <a:rPr lang="zh-CN" altLang="en-US" sz="3000" dirty="0">
                <a:solidFill>
                  <a:schemeClr val="tx2"/>
                </a:solidFill>
              </a:rPr>
              <a:t>程序执行一般具有</a:t>
            </a:r>
            <a:r>
              <a:rPr lang="zh-CN" altLang="en-US" sz="3000" dirty="0">
                <a:solidFill>
                  <a:srgbClr val="0070C0"/>
                </a:solidFill>
              </a:rPr>
              <a:t>局部特征</a:t>
            </a:r>
            <a:endParaRPr lang="en-US" altLang="zh-CN" sz="3000" dirty="0">
              <a:solidFill>
                <a:srgbClr val="0070C0"/>
              </a:solidFill>
            </a:endParaRPr>
          </a:p>
          <a:p>
            <a:pPr lvl="1"/>
            <a:r>
              <a:rPr lang="zh-CN" altLang="en-US" sz="2800" dirty="0">
                <a:solidFill>
                  <a:srgbClr val="C00000"/>
                </a:solidFill>
              </a:rPr>
              <a:t>时间局部性：某条指令可能很快会再次执行。</a:t>
            </a:r>
            <a:endParaRPr lang="en-US" altLang="zh-CN" sz="2800" dirty="0">
              <a:solidFill>
                <a:srgbClr val="C00000"/>
              </a:solidFill>
            </a:endParaRPr>
          </a:p>
          <a:p>
            <a:pPr lvl="1"/>
            <a:r>
              <a:rPr lang="zh-CN" altLang="en-US" sz="2800" dirty="0">
                <a:solidFill>
                  <a:srgbClr val="C00000"/>
                </a:solidFill>
              </a:rPr>
              <a:t>空间局部性：可能很快执行相邻指令或相邻数据。</a:t>
            </a:r>
          </a:p>
          <a:p>
            <a:r>
              <a:rPr lang="zh-CN" altLang="en-US" sz="3000">
                <a:solidFill>
                  <a:schemeClr val="tx2"/>
                </a:solidFill>
              </a:rPr>
              <a:t>由于</a:t>
            </a:r>
            <a:r>
              <a:rPr lang="zh-CN" altLang="en-US" sz="3000" dirty="0">
                <a:solidFill>
                  <a:schemeClr val="tx2"/>
                </a:solidFill>
              </a:rPr>
              <a:t>程序执行具有</a:t>
            </a:r>
            <a:r>
              <a:rPr lang="zh-CN" altLang="en-US" sz="3000" dirty="0">
                <a:solidFill>
                  <a:schemeClr val="accent1"/>
                </a:solidFill>
              </a:rPr>
              <a:t>局部特性</a:t>
            </a:r>
            <a:r>
              <a:rPr lang="zh-CN" altLang="en-US" sz="3000" dirty="0">
                <a:solidFill>
                  <a:schemeClr val="tx2"/>
                </a:solidFill>
              </a:rPr>
              <a:t>，这些指令或数据</a:t>
            </a:r>
            <a:r>
              <a:rPr lang="zh-CN" altLang="en-US" sz="3000" dirty="0">
                <a:solidFill>
                  <a:srgbClr val="C00000"/>
                </a:solidFill>
              </a:rPr>
              <a:t>短时间内被再次取出执行</a:t>
            </a:r>
            <a:r>
              <a:rPr lang="zh-CN" altLang="en-US" sz="3000" dirty="0">
                <a:solidFill>
                  <a:schemeClr val="tx2"/>
                </a:solidFill>
              </a:rPr>
              <a:t>或使用的可能性很大，</a:t>
            </a:r>
            <a:r>
              <a:rPr lang="zh-CN" altLang="en-US" sz="3000" dirty="0">
                <a:solidFill>
                  <a:srgbClr val="C00000"/>
                </a:solidFill>
              </a:rPr>
              <a:t>直接从缓存中读取</a:t>
            </a:r>
            <a:r>
              <a:rPr lang="zh-CN" altLang="en-US" sz="3000" dirty="0">
                <a:solidFill>
                  <a:schemeClr val="tx2"/>
                </a:solidFill>
              </a:rPr>
              <a:t>将会大大</a:t>
            </a:r>
            <a:r>
              <a:rPr lang="zh-CN" altLang="en-US" sz="3000" dirty="0">
                <a:solidFill>
                  <a:srgbClr val="C00000"/>
                </a:solidFill>
              </a:rPr>
              <a:t>提高读取速度</a:t>
            </a:r>
            <a:r>
              <a:rPr lang="zh-CN" altLang="en-US" sz="3000" dirty="0">
                <a:solidFill>
                  <a:schemeClr val="tx2"/>
                </a:solidFill>
              </a:rPr>
              <a:t>，这样就会大幅</a:t>
            </a:r>
            <a:r>
              <a:rPr lang="zh-CN" altLang="en-US" sz="3000" dirty="0">
                <a:solidFill>
                  <a:srgbClr val="C00000"/>
                </a:solidFill>
              </a:rPr>
              <a:t>减少 </a:t>
            </a:r>
            <a:r>
              <a:rPr lang="en-US" altLang="zh-CN" sz="3000" dirty="0">
                <a:solidFill>
                  <a:srgbClr val="C00000"/>
                </a:solidFill>
              </a:rPr>
              <a:t>CPU </a:t>
            </a:r>
            <a:r>
              <a:rPr lang="zh-CN" altLang="en-US" sz="3000" dirty="0">
                <a:solidFill>
                  <a:srgbClr val="C00000"/>
                </a:solidFill>
              </a:rPr>
              <a:t>的等待</a:t>
            </a:r>
            <a:r>
              <a:rPr lang="zh-CN" altLang="en-US" sz="3000" dirty="0">
                <a:solidFill>
                  <a:schemeClr val="tx2"/>
                </a:solidFill>
              </a:rPr>
              <a:t>时间，从而</a:t>
            </a:r>
            <a:r>
              <a:rPr lang="zh-CN" altLang="en-US" sz="3000" dirty="0">
                <a:solidFill>
                  <a:srgbClr val="C00000"/>
                </a:solidFill>
              </a:rPr>
              <a:t>提升</a:t>
            </a:r>
            <a:r>
              <a:rPr lang="zh-CN" altLang="en-US" sz="3000" dirty="0">
                <a:solidFill>
                  <a:schemeClr val="tx2"/>
                </a:solidFill>
              </a:rPr>
              <a:t>了计算机系统的</a:t>
            </a:r>
            <a:r>
              <a:rPr lang="zh-CN" altLang="en-US" sz="3000" dirty="0">
                <a:solidFill>
                  <a:srgbClr val="C00000"/>
                </a:solidFill>
              </a:rPr>
              <a:t>性能</a:t>
            </a:r>
            <a:r>
              <a:rPr lang="zh-CN" altLang="en-US" sz="3000" dirty="0">
                <a:solidFill>
                  <a:schemeClr val="tx2"/>
                </a:solidFill>
              </a:rPr>
              <a:t>。</a:t>
            </a:r>
          </a:p>
          <a:p>
            <a:endParaRPr lang="zh-CN" altLang="en-US" sz="3000" dirty="0"/>
          </a:p>
          <a:p>
            <a:endParaRPr lang="zh-CN" altLang="en-US" sz="3000" dirty="0"/>
          </a:p>
        </p:txBody>
      </p:sp>
    </p:spTree>
    <p:extLst>
      <p:ext uri="{BB962C8B-B14F-4D97-AF65-F5344CB8AC3E}">
        <p14:creationId xmlns:p14="http://schemas.microsoft.com/office/powerpoint/2010/main" val="4263894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高速缓存</a:t>
            </a:r>
          </a:p>
        </p:txBody>
      </p:sp>
      <p:pic>
        <p:nvPicPr>
          <p:cNvPr id="8" name="图片 7">
            <a:extLst>
              <a:ext uri="{FF2B5EF4-FFF2-40B4-BE49-F238E27FC236}">
                <a16:creationId xmlns:a16="http://schemas.microsoft.com/office/drawing/2014/main" id="{8D2D03C7-E5A0-3DF9-911B-07B2570AC1F1}"/>
              </a:ext>
            </a:extLst>
          </p:cNvPr>
          <p:cNvPicPr>
            <a:picLocks noChangeAspect="1"/>
          </p:cNvPicPr>
          <p:nvPr/>
        </p:nvPicPr>
        <p:blipFill>
          <a:blip r:embed="rId2"/>
          <a:stretch>
            <a:fillRect/>
          </a:stretch>
        </p:blipFill>
        <p:spPr>
          <a:xfrm>
            <a:off x="2642658" y="1376491"/>
            <a:ext cx="6264275" cy="4839916"/>
          </a:xfrm>
          <a:prstGeom prst="rect">
            <a:avLst/>
          </a:prstGeom>
        </p:spPr>
      </p:pic>
    </p:spTree>
    <p:extLst>
      <p:ext uri="{BB962C8B-B14F-4D97-AF65-F5344CB8AC3E}">
        <p14:creationId xmlns:p14="http://schemas.microsoft.com/office/powerpoint/2010/main" val="3138166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内存</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2" y="1387175"/>
            <a:ext cx="10757675" cy="4688985"/>
          </a:xfrm>
        </p:spPr>
        <p:txBody>
          <a:bodyPr/>
          <a:lstStyle/>
          <a:p>
            <a:r>
              <a:rPr lang="zh-CN" altLang="en-US" dirty="0">
                <a:solidFill>
                  <a:srgbClr val="0070C0"/>
                </a:solidFill>
              </a:rPr>
              <a:t>内存</a:t>
            </a:r>
            <a:r>
              <a:rPr lang="zh-CN" altLang="en-US" dirty="0"/>
              <a:t>：是内存储器的简称，也称为</a:t>
            </a:r>
            <a:r>
              <a:rPr lang="zh-CN" altLang="en-US" dirty="0">
                <a:solidFill>
                  <a:srgbClr val="C00000"/>
                </a:solidFill>
              </a:rPr>
              <a:t>主存</a:t>
            </a:r>
            <a:r>
              <a:rPr lang="zh-CN" altLang="en-US" dirty="0"/>
              <a:t>，由半导体器件制成。内存用于存储要执行的</a:t>
            </a:r>
            <a:r>
              <a:rPr lang="zh-CN" altLang="en-US" dirty="0">
                <a:solidFill>
                  <a:srgbClr val="C00000"/>
                </a:solidFill>
              </a:rPr>
              <a:t>程序</a:t>
            </a:r>
            <a:r>
              <a:rPr lang="zh-CN" altLang="en-US" dirty="0"/>
              <a:t>和相应的</a:t>
            </a:r>
            <a:r>
              <a:rPr lang="zh-CN" altLang="en-US" dirty="0">
                <a:solidFill>
                  <a:srgbClr val="C00000"/>
                </a:solidFill>
              </a:rPr>
              <a:t>数据</a:t>
            </a:r>
            <a:r>
              <a:rPr lang="zh-CN" altLang="en-US" dirty="0">
                <a:solidFill>
                  <a:srgbClr val="0070C0"/>
                </a:solidFill>
              </a:rPr>
              <a:t>。</a:t>
            </a:r>
          </a:p>
          <a:p>
            <a:r>
              <a:rPr lang="zh-CN" altLang="en-US" dirty="0">
                <a:solidFill>
                  <a:srgbClr val="0070C0"/>
                </a:solidFill>
              </a:rPr>
              <a:t>分类</a:t>
            </a:r>
            <a:endParaRPr lang="en-US" altLang="zh-CN" dirty="0">
              <a:solidFill>
                <a:srgbClr val="0070C0"/>
              </a:solidFill>
            </a:endParaRPr>
          </a:p>
          <a:p>
            <a:pPr lvl="1"/>
            <a:r>
              <a:rPr lang="zh-CN" altLang="en-US" dirty="0">
                <a:solidFill>
                  <a:srgbClr val="C00000"/>
                </a:solidFill>
              </a:rPr>
              <a:t>随机存取存储器（</a:t>
            </a:r>
            <a:r>
              <a:rPr lang="en-US" altLang="zh-CN" dirty="0">
                <a:solidFill>
                  <a:srgbClr val="C00000"/>
                </a:solidFill>
              </a:rPr>
              <a:t>RAM</a:t>
            </a:r>
            <a:r>
              <a:rPr lang="zh-CN" altLang="en-US" dirty="0">
                <a:solidFill>
                  <a:srgbClr val="C00000"/>
                </a:solidFill>
              </a:rPr>
              <a:t>）</a:t>
            </a:r>
          </a:p>
          <a:p>
            <a:pPr lvl="1"/>
            <a:r>
              <a:rPr lang="zh-CN" altLang="en-US" dirty="0">
                <a:solidFill>
                  <a:srgbClr val="C00000"/>
                </a:solidFill>
              </a:rPr>
              <a:t>只读存储器（</a:t>
            </a:r>
            <a:r>
              <a:rPr lang="en-US" altLang="zh-CN" dirty="0">
                <a:solidFill>
                  <a:srgbClr val="C00000"/>
                </a:solidFill>
              </a:rPr>
              <a:t>ROM</a:t>
            </a:r>
            <a:r>
              <a:rPr lang="zh-CN" altLang="en-US" dirty="0">
                <a:solidFill>
                  <a:srgbClr val="C00000"/>
                </a:solidFill>
              </a:rPr>
              <a:t>）</a:t>
            </a:r>
          </a:p>
          <a:p>
            <a:endParaRPr lang="zh-CN" altLang="en-US" dirty="0"/>
          </a:p>
          <a:p>
            <a:endParaRPr lang="zh-CN" altLang="en-US" dirty="0"/>
          </a:p>
        </p:txBody>
      </p:sp>
      <p:pic>
        <p:nvPicPr>
          <p:cNvPr id="7" name="图片 6">
            <a:extLst>
              <a:ext uri="{FF2B5EF4-FFF2-40B4-BE49-F238E27FC236}">
                <a16:creationId xmlns:a16="http://schemas.microsoft.com/office/drawing/2014/main" id="{4C5CD2C3-C636-4F37-BF76-CA40BED27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639" y="3049397"/>
            <a:ext cx="3340109" cy="2713839"/>
          </a:xfrm>
          <a:prstGeom prst="rect">
            <a:avLst/>
          </a:prstGeom>
        </p:spPr>
      </p:pic>
    </p:spTree>
    <p:extLst>
      <p:ext uri="{BB962C8B-B14F-4D97-AF65-F5344CB8AC3E}">
        <p14:creationId xmlns:p14="http://schemas.microsoft.com/office/powerpoint/2010/main" val="812752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随机存取存储器（</a:t>
            </a:r>
            <a:r>
              <a:rPr lang="en-US" altLang="zh-CN" dirty="0"/>
              <a:t>RAM</a:t>
            </a:r>
            <a:r>
              <a:rPr lang="zh-CN" altLang="en-US" dirty="0"/>
              <a:t>）</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2" y="1387175"/>
            <a:ext cx="10757675" cy="4688985"/>
          </a:xfrm>
        </p:spPr>
        <p:txBody>
          <a:bodyPr/>
          <a:lstStyle/>
          <a:p>
            <a:r>
              <a:rPr lang="zh-CN" altLang="en-US" dirty="0">
                <a:solidFill>
                  <a:srgbClr val="0070C0"/>
                </a:solidFill>
              </a:rPr>
              <a:t>特点</a:t>
            </a:r>
          </a:p>
          <a:p>
            <a:pPr lvl="1"/>
            <a:r>
              <a:rPr lang="zh-CN" altLang="en-US" dirty="0">
                <a:solidFill>
                  <a:srgbClr val="C00000"/>
                </a:solidFill>
              </a:rPr>
              <a:t>随机读写</a:t>
            </a:r>
            <a:r>
              <a:rPr lang="zh-CN" altLang="en-US" dirty="0"/>
              <a:t>：可以随机读写存储器中任意地址的数据。与顺序设备（磁带）有别，不必按顺序读写。</a:t>
            </a:r>
          </a:p>
          <a:p>
            <a:pPr lvl="1"/>
            <a:r>
              <a:rPr lang="zh-CN" altLang="en-US" dirty="0">
                <a:solidFill>
                  <a:srgbClr val="C00000"/>
                </a:solidFill>
              </a:rPr>
              <a:t>易失性</a:t>
            </a:r>
            <a:r>
              <a:rPr lang="zh-CN" altLang="en-US" dirty="0"/>
              <a:t>：断电后</a:t>
            </a:r>
            <a:r>
              <a:rPr lang="en-US" altLang="zh-CN" dirty="0"/>
              <a:t>RAM</a:t>
            </a:r>
            <a:r>
              <a:rPr lang="zh-CN" altLang="en-US" dirty="0"/>
              <a:t>中的信息全部丢失</a:t>
            </a:r>
          </a:p>
          <a:p>
            <a:r>
              <a:rPr lang="zh-CN" altLang="en-US" dirty="0">
                <a:solidFill>
                  <a:srgbClr val="0070C0"/>
                </a:solidFill>
              </a:rPr>
              <a:t>分类</a:t>
            </a:r>
            <a:endParaRPr lang="en-US" altLang="zh-CN" dirty="0">
              <a:solidFill>
                <a:srgbClr val="0070C0"/>
              </a:solidFill>
            </a:endParaRPr>
          </a:p>
          <a:p>
            <a:pPr lvl="1"/>
            <a:r>
              <a:rPr lang="zh-CN" altLang="en-US" dirty="0">
                <a:solidFill>
                  <a:srgbClr val="C00000"/>
                </a:solidFill>
              </a:rPr>
              <a:t>静态随机存储器（</a:t>
            </a:r>
            <a:r>
              <a:rPr lang="en-US" altLang="zh-CN" dirty="0">
                <a:solidFill>
                  <a:srgbClr val="C00000"/>
                </a:solidFill>
              </a:rPr>
              <a:t>SRAM</a:t>
            </a:r>
            <a:r>
              <a:rPr lang="zh-CN" altLang="en-US" dirty="0">
                <a:solidFill>
                  <a:srgbClr val="C00000"/>
                </a:solidFill>
              </a:rPr>
              <a:t>）</a:t>
            </a:r>
            <a:endParaRPr lang="en-US" altLang="zh-CN" dirty="0">
              <a:solidFill>
                <a:srgbClr val="C00000"/>
              </a:solidFill>
            </a:endParaRPr>
          </a:p>
          <a:p>
            <a:pPr lvl="1"/>
            <a:r>
              <a:rPr lang="zh-CN" altLang="en-US" dirty="0">
                <a:solidFill>
                  <a:srgbClr val="C00000"/>
                </a:solidFill>
              </a:rPr>
              <a:t>动态随机存储器（</a:t>
            </a:r>
            <a:r>
              <a:rPr lang="en-US" altLang="zh-CN" dirty="0">
                <a:solidFill>
                  <a:srgbClr val="C00000"/>
                </a:solidFill>
              </a:rPr>
              <a:t>DRAM</a:t>
            </a:r>
            <a:r>
              <a:rPr lang="zh-CN" altLang="en-US" dirty="0">
                <a:solidFill>
                  <a:srgbClr val="C00000"/>
                </a:solidFill>
              </a:rPr>
              <a:t>） </a:t>
            </a:r>
            <a:endParaRPr lang="zh-CN" altLang="en-US" dirty="0"/>
          </a:p>
        </p:txBody>
      </p:sp>
      <p:pic>
        <p:nvPicPr>
          <p:cNvPr id="8" name="Picture 2" descr="timg9DE9H5CW">
            <a:extLst>
              <a:ext uri="{FF2B5EF4-FFF2-40B4-BE49-F238E27FC236}">
                <a16:creationId xmlns:a16="http://schemas.microsoft.com/office/drawing/2014/main" id="{7F0A53EF-384E-459C-B577-DC01B1671B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6024" b="32976"/>
          <a:stretch>
            <a:fillRect/>
          </a:stretch>
        </p:blipFill>
        <p:spPr bwMode="auto">
          <a:xfrm>
            <a:off x="6706336" y="4286775"/>
            <a:ext cx="4702691" cy="11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581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Grp="1" noChangeArrowheads="1"/>
          </p:cNvSpPr>
          <p:nvPr>
            <p:ph type="body" sz="half" idx="1"/>
          </p:nvPr>
        </p:nvSpPr>
        <p:spPr>
          <a:xfrm>
            <a:off x="627352" y="545669"/>
            <a:ext cx="7956550" cy="752475"/>
          </a:xfrm>
        </p:spPr>
        <p:txBody>
          <a:bodyPr>
            <a:normAutofit fontScale="92500"/>
          </a:bodyPr>
          <a:lstStyle/>
          <a:p>
            <a:pPr marL="0" indent="0">
              <a:lnSpc>
                <a:spcPct val="110000"/>
              </a:lnSpc>
              <a:spcBef>
                <a:spcPct val="0"/>
              </a:spcBef>
              <a:buNone/>
            </a:pPr>
            <a:r>
              <a:rPr lang="zh-CN" altLang="en-US" sz="4400" b="1" spc="300" dirty="0">
                <a:solidFill>
                  <a:schemeClr val="tx2">
                    <a:lumMod val="75000"/>
                  </a:schemeClr>
                </a:solidFill>
                <a:latin typeface="微软雅黑" panose="020B0503020204020204" pitchFamily="34" charset="-122"/>
                <a:ea typeface="微软雅黑" panose="020B0503020204020204" pitchFamily="34" charset="-122"/>
                <a:cs typeface="+mj-cs"/>
              </a:rPr>
              <a:t>随机存取存储器（</a:t>
            </a:r>
            <a:r>
              <a:rPr lang="en-US" altLang="zh-CN" sz="4400" b="1" spc="300" dirty="0">
                <a:solidFill>
                  <a:schemeClr val="tx2">
                    <a:lumMod val="75000"/>
                  </a:schemeClr>
                </a:solidFill>
                <a:latin typeface="微软雅黑" panose="020B0503020204020204" pitchFamily="34" charset="-122"/>
                <a:ea typeface="微软雅黑" panose="020B0503020204020204" pitchFamily="34" charset="-122"/>
                <a:cs typeface="+mj-cs"/>
              </a:rPr>
              <a:t>RAM</a:t>
            </a:r>
            <a:r>
              <a:rPr lang="zh-CN" altLang="en-US" sz="4400" b="1" spc="300" dirty="0">
                <a:solidFill>
                  <a:schemeClr val="tx2">
                    <a:lumMod val="75000"/>
                  </a:schemeClr>
                </a:solidFill>
                <a:latin typeface="微软雅黑" panose="020B0503020204020204" pitchFamily="34" charset="-122"/>
                <a:ea typeface="微软雅黑" panose="020B0503020204020204" pitchFamily="34" charset="-122"/>
                <a:cs typeface="+mj-cs"/>
              </a:rPr>
              <a:t>）</a:t>
            </a:r>
          </a:p>
        </p:txBody>
      </p:sp>
      <p:sp>
        <p:nvSpPr>
          <p:cNvPr id="4" name="Text Box 5"/>
          <p:cNvSpPr txBox="1">
            <a:spLocks noChangeArrowheads="1"/>
          </p:cNvSpPr>
          <p:nvPr/>
        </p:nvSpPr>
        <p:spPr bwMode="auto">
          <a:xfrm>
            <a:off x="756660" y="1397577"/>
            <a:ext cx="11105140" cy="211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0000"/>
                </a:solidFill>
                <a:miter lim="800000"/>
                <a:headEnd/>
                <a:tailEnd/>
              </a14:hiddenLine>
            </a:ext>
          </a:extLst>
        </p:spPr>
        <p:txBody>
          <a:bodyPr lIns="0" tIns="0" rIns="0" bIns="0"/>
          <a:lstStyle>
            <a:lvl1pPr indent="93663">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120000"/>
              </a:lnSpc>
              <a:spcBef>
                <a:spcPts val="1000"/>
              </a:spcBef>
              <a:buFont typeface="Wingdings" panose="05000000000000000000" pitchFamily="2" charset="2"/>
              <a:buChar char="Ø"/>
            </a:pPr>
            <a:r>
              <a:rPr lang="en-US" altLang="zh-CN" sz="4000" spc="100" dirty="0">
                <a:solidFill>
                  <a:srgbClr val="404040"/>
                </a:solidFill>
                <a:latin typeface="微软雅黑" pitchFamily="34" charset="-122"/>
                <a:ea typeface="微软雅黑" pitchFamily="34" charset="-122"/>
              </a:rPr>
              <a:t>DRAM</a:t>
            </a:r>
            <a:r>
              <a:rPr lang="zh-CN" altLang="en-US" sz="4000" spc="100" dirty="0">
                <a:solidFill>
                  <a:srgbClr val="404040"/>
                </a:solidFill>
                <a:latin typeface="微软雅黑" pitchFamily="34" charset="-122"/>
                <a:ea typeface="微软雅黑" pitchFamily="34" charset="-122"/>
              </a:rPr>
              <a:t>的类型发展</a:t>
            </a:r>
          </a:p>
          <a:p>
            <a:pPr lvl="1">
              <a:lnSpc>
                <a:spcPct val="120000"/>
              </a:lnSpc>
              <a:spcBef>
                <a:spcPts val="1000"/>
              </a:spcBef>
              <a:buFont typeface="Wingdings" panose="05000000000000000000" pitchFamily="2" charset="2"/>
              <a:buChar char="ü"/>
            </a:pPr>
            <a:r>
              <a:rPr lang="en-US" altLang="zh-CN" sz="3600" spc="100" dirty="0">
                <a:solidFill>
                  <a:srgbClr val="404040"/>
                </a:solidFill>
                <a:latin typeface="微软雅黑" pitchFamily="34" charset="-122"/>
                <a:ea typeface="微软雅黑" pitchFamily="34" charset="-122"/>
              </a:rPr>
              <a:t>SDR</a:t>
            </a:r>
            <a:r>
              <a:rPr lang="zh-CN" altLang="en-US" sz="3600" spc="100" dirty="0">
                <a:solidFill>
                  <a:srgbClr val="404040"/>
                </a:solidFill>
                <a:latin typeface="微软雅黑" pitchFamily="34" charset="-122"/>
                <a:ea typeface="微软雅黑" pitchFamily="34" charset="-122"/>
              </a:rPr>
              <a:t>：</a:t>
            </a:r>
            <a:r>
              <a:rPr lang="en-US" altLang="zh-CN" sz="3600" spc="100" dirty="0">
                <a:solidFill>
                  <a:srgbClr val="404040"/>
                </a:solidFill>
                <a:latin typeface="微软雅黑" pitchFamily="34" charset="-122"/>
                <a:ea typeface="微软雅黑" pitchFamily="34" charset="-122"/>
              </a:rPr>
              <a:t>SDRAM</a:t>
            </a:r>
            <a:r>
              <a:rPr lang="zh-CN" altLang="en-US" sz="3600" spc="100" dirty="0">
                <a:solidFill>
                  <a:srgbClr val="404040"/>
                </a:solidFill>
                <a:latin typeface="微软雅黑" pitchFamily="34" charset="-122"/>
                <a:ea typeface="微软雅黑" pitchFamily="34" charset="-122"/>
              </a:rPr>
              <a:t>，同步动态随机存储器</a:t>
            </a:r>
          </a:p>
          <a:p>
            <a:pPr lvl="1">
              <a:lnSpc>
                <a:spcPct val="120000"/>
              </a:lnSpc>
              <a:spcBef>
                <a:spcPts val="1000"/>
              </a:spcBef>
              <a:buFont typeface="Wingdings" panose="05000000000000000000" pitchFamily="2" charset="2"/>
              <a:buChar char="ü"/>
            </a:pPr>
            <a:r>
              <a:rPr lang="en-US" altLang="zh-CN" sz="3600" spc="100" dirty="0">
                <a:solidFill>
                  <a:srgbClr val="404040"/>
                </a:solidFill>
                <a:latin typeface="微软雅黑" pitchFamily="34" charset="-122"/>
                <a:ea typeface="微软雅黑" pitchFamily="34" charset="-122"/>
              </a:rPr>
              <a:t>DDR-SDRAM</a:t>
            </a:r>
            <a:r>
              <a:rPr lang="zh-CN" altLang="en-US" sz="3600" spc="100" dirty="0">
                <a:solidFill>
                  <a:srgbClr val="404040"/>
                </a:solidFill>
                <a:latin typeface="微软雅黑" pitchFamily="34" charset="-122"/>
                <a:ea typeface="微软雅黑" pitchFamily="34" charset="-122"/>
              </a:rPr>
              <a:t>（</a:t>
            </a:r>
            <a:r>
              <a:rPr lang="en-US" altLang="zh-CN" sz="3600" spc="100" dirty="0">
                <a:solidFill>
                  <a:srgbClr val="404040"/>
                </a:solidFill>
                <a:latin typeface="微软雅黑" pitchFamily="34" charset="-122"/>
                <a:ea typeface="微软雅黑" pitchFamily="34" charset="-122"/>
              </a:rPr>
              <a:t>DDR</a:t>
            </a:r>
            <a:r>
              <a:rPr lang="zh-CN" altLang="en-US" sz="3600" spc="100" dirty="0">
                <a:solidFill>
                  <a:srgbClr val="404040"/>
                </a:solidFill>
                <a:latin typeface="微软雅黑" pitchFamily="34" charset="-122"/>
                <a:ea typeface="微软雅黑" pitchFamily="34" charset="-122"/>
              </a:rPr>
              <a:t>：</a:t>
            </a:r>
            <a:r>
              <a:rPr lang="en-US" altLang="zh-CN" sz="2800" spc="100" dirty="0">
                <a:solidFill>
                  <a:srgbClr val="404040"/>
                </a:solidFill>
                <a:latin typeface="微软雅黑" pitchFamily="34" charset="-122"/>
                <a:ea typeface="微软雅黑" pitchFamily="34" charset="-122"/>
              </a:rPr>
              <a:t>Double Data Rate</a:t>
            </a:r>
            <a:r>
              <a:rPr lang="zh-CN" altLang="en-US" sz="2800" spc="100" dirty="0">
                <a:solidFill>
                  <a:srgbClr val="404040"/>
                </a:solidFill>
                <a:latin typeface="微软雅黑" pitchFamily="34" charset="-122"/>
                <a:ea typeface="微软雅黑" pitchFamily="34" charset="-122"/>
              </a:rPr>
              <a:t>，双倍速率</a:t>
            </a:r>
            <a:r>
              <a:rPr lang="zh-CN" altLang="en-US" sz="3600" spc="100" dirty="0">
                <a:solidFill>
                  <a:srgbClr val="404040"/>
                </a:solidFill>
                <a:latin typeface="微软雅黑" pitchFamily="34" charset="-122"/>
                <a:ea typeface="微软雅黑" pitchFamily="34" charset="-122"/>
              </a:rPr>
              <a:t>）</a:t>
            </a:r>
            <a:endParaRPr lang="en-US" altLang="zh-CN" sz="3600" spc="100" dirty="0">
              <a:solidFill>
                <a:srgbClr val="404040"/>
              </a:solidFill>
              <a:latin typeface="微软雅黑" pitchFamily="34" charset="-122"/>
              <a:ea typeface="微软雅黑" pitchFamily="34" charset="-122"/>
            </a:endParaRPr>
          </a:p>
          <a:p>
            <a:pPr lvl="1">
              <a:lnSpc>
                <a:spcPct val="120000"/>
              </a:lnSpc>
              <a:spcBef>
                <a:spcPts val="1000"/>
              </a:spcBef>
              <a:buFont typeface="Wingdings" panose="05000000000000000000" pitchFamily="2" charset="2"/>
              <a:buChar char="ü"/>
            </a:pPr>
            <a:r>
              <a:rPr lang="en-US" altLang="zh-CN" sz="3600" spc="100" dirty="0">
                <a:solidFill>
                  <a:srgbClr val="404040"/>
                </a:solidFill>
                <a:latin typeface="微软雅黑" pitchFamily="34" charset="-122"/>
                <a:ea typeface="微软雅黑" pitchFamily="34" charset="-122"/>
              </a:rPr>
              <a:t>DDR2</a:t>
            </a:r>
          </a:p>
          <a:p>
            <a:pPr lvl="1">
              <a:lnSpc>
                <a:spcPct val="120000"/>
              </a:lnSpc>
              <a:spcBef>
                <a:spcPts val="1000"/>
              </a:spcBef>
              <a:buFont typeface="Wingdings" panose="05000000000000000000" pitchFamily="2" charset="2"/>
              <a:buChar char="ü"/>
            </a:pPr>
            <a:r>
              <a:rPr lang="en-US" altLang="zh-CN" sz="3600" spc="100" dirty="0">
                <a:solidFill>
                  <a:srgbClr val="404040"/>
                </a:solidFill>
                <a:latin typeface="微软雅黑" pitchFamily="34" charset="-122"/>
                <a:ea typeface="微软雅黑" pitchFamily="34" charset="-122"/>
              </a:rPr>
              <a:t>DDR3</a:t>
            </a:r>
          </a:p>
          <a:p>
            <a:pPr lvl="1">
              <a:lnSpc>
                <a:spcPct val="120000"/>
              </a:lnSpc>
              <a:spcBef>
                <a:spcPts val="1000"/>
              </a:spcBef>
              <a:buFont typeface="Wingdings" panose="05000000000000000000" pitchFamily="2" charset="2"/>
              <a:buChar char="ü"/>
            </a:pPr>
            <a:r>
              <a:rPr lang="en-US" altLang="zh-CN" sz="3600" spc="100" dirty="0">
                <a:solidFill>
                  <a:srgbClr val="FF0000"/>
                </a:solidFill>
                <a:latin typeface="微软雅黑" pitchFamily="34" charset="-122"/>
                <a:ea typeface="微软雅黑" pitchFamily="34" charset="-122"/>
              </a:rPr>
              <a:t>DDR4</a:t>
            </a:r>
          </a:p>
          <a:p>
            <a:pPr indent="720000">
              <a:lnSpc>
                <a:spcPct val="120000"/>
              </a:lnSpc>
              <a:spcBef>
                <a:spcPts val="1000"/>
              </a:spcBef>
              <a:buNone/>
            </a:pPr>
            <a:endParaRPr lang="en-US" altLang="zh-CN" sz="4000" spc="100" dirty="0">
              <a:solidFill>
                <a:srgbClr val="404040"/>
              </a:solidFill>
              <a:latin typeface="微软雅黑" pitchFamily="34" charset="-122"/>
              <a:ea typeface="微软雅黑" pitchFamily="34" charset="-122"/>
            </a:endParaRPr>
          </a:p>
          <a:p>
            <a:pPr indent="720000">
              <a:lnSpc>
                <a:spcPct val="120000"/>
              </a:lnSpc>
              <a:spcBef>
                <a:spcPts val="1000"/>
              </a:spcBef>
              <a:buNone/>
            </a:pPr>
            <a:endParaRPr lang="zh-CN" altLang="en-US" sz="4000" spc="100" dirty="0">
              <a:solidFill>
                <a:srgbClr val="404040"/>
              </a:solidFill>
              <a:latin typeface="微软雅黑" pitchFamily="34" charset="-122"/>
              <a:ea typeface="微软雅黑" pitchFamily="34" charset="-122"/>
            </a:endParaRPr>
          </a:p>
        </p:txBody>
      </p:sp>
      <p:pic>
        <p:nvPicPr>
          <p:cNvPr id="2" name="图片 1">
            <a:extLst>
              <a:ext uri="{FF2B5EF4-FFF2-40B4-BE49-F238E27FC236}">
                <a16:creationId xmlns:a16="http://schemas.microsoft.com/office/drawing/2014/main" id="{E553E2B3-748E-43CC-B805-0BEBE75469F3}"/>
              </a:ext>
            </a:extLst>
          </p:cNvPr>
          <p:cNvPicPr>
            <a:picLocks noChangeAspect="1"/>
          </p:cNvPicPr>
          <p:nvPr/>
        </p:nvPicPr>
        <p:blipFill>
          <a:blip r:embed="rId2"/>
          <a:stretch>
            <a:fillRect/>
          </a:stretch>
        </p:blipFill>
        <p:spPr>
          <a:xfrm>
            <a:off x="4019551" y="3879113"/>
            <a:ext cx="7334249" cy="2483616"/>
          </a:xfrm>
          <a:prstGeom prst="rect">
            <a:avLst/>
          </a:prstGeom>
        </p:spPr>
      </p:pic>
      <p:sp>
        <p:nvSpPr>
          <p:cNvPr id="3" name="文本框 2">
            <a:extLst>
              <a:ext uri="{FF2B5EF4-FFF2-40B4-BE49-F238E27FC236}">
                <a16:creationId xmlns:a16="http://schemas.microsoft.com/office/drawing/2014/main" id="{F45BB279-4873-8FBC-2E37-CA0E5E740AF6}"/>
              </a:ext>
            </a:extLst>
          </p:cNvPr>
          <p:cNvSpPr txBox="1"/>
          <p:nvPr/>
        </p:nvSpPr>
        <p:spPr>
          <a:xfrm>
            <a:off x="9238874" y="6257305"/>
            <a:ext cx="2743199" cy="400110"/>
          </a:xfrm>
          <a:prstGeom prst="rect">
            <a:avLst/>
          </a:prstGeom>
          <a:noFill/>
        </p:spPr>
        <p:txBody>
          <a:bodyPr wrap="square" rtlCol="0">
            <a:spAutoFit/>
          </a:bodyPr>
          <a:lstStyle/>
          <a:p>
            <a:pPr algn="r"/>
            <a:r>
              <a:rPr lang="zh-CN" altLang="en-US" sz="2000" b="0" strike="noStrike" dirty="0">
                <a:solidFill>
                  <a:schemeClr val="tx1"/>
                </a:solidFill>
                <a:effectLst/>
                <a:latin typeface="等线" pitchFamily="2" charset="-122"/>
                <a:ea typeface="等线" pitchFamily="2" charset="-122"/>
              </a:rPr>
              <a:t>大学计算机与人工智能</a:t>
            </a:r>
          </a:p>
        </p:txBody>
      </p:sp>
    </p:spTree>
    <p:extLst>
      <p:ext uri="{BB962C8B-B14F-4D97-AF65-F5344CB8AC3E}">
        <p14:creationId xmlns:p14="http://schemas.microsoft.com/office/powerpoint/2010/main" val="32877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只读存储器（</a:t>
            </a:r>
            <a:r>
              <a:rPr lang="en-US" altLang="zh-CN" dirty="0"/>
              <a:t>ROM</a:t>
            </a:r>
            <a:r>
              <a:rPr lang="zh-CN" altLang="en-US" dirty="0"/>
              <a:t>）</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2" y="1387175"/>
            <a:ext cx="10757675" cy="4688985"/>
          </a:xfrm>
        </p:spPr>
        <p:txBody>
          <a:bodyPr>
            <a:normAutofit/>
          </a:bodyPr>
          <a:lstStyle/>
          <a:p>
            <a:r>
              <a:rPr lang="zh-CN" altLang="en-US" sz="2800" dirty="0"/>
              <a:t>只读存储器中的数据是由计算机的设计者和制造商事先编制好并固化在其中的一些程序（例如：</a:t>
            </a:r>
            <a:r>
              <a:rPr lang="en-US" altLang="zh-CN" sz="2800" dirty="0">
                <a:solidFill>
                  <a:srgbClr val="C00000"/>
                </a:solidFill>
              </a:rPr>
              <a:t>BIOS</a:t>
            </a:r>
            <a:r>
              <a:rPr lang="zh-CN" altLang="en-US" sz="2800" dirty="0"/>
              <a:t>），使用者不能更改。计算机断电后</a:t>
            </a:r>
            <a:r>
              <a:rPr lang="en-US" altLang="zh-CN" sz="2800" dirty="0"/>
              <a:t>ROM</a:t>
            </a:r>
            <a:r>
              <a:rPr lang="zh-CN" altLang="en-US" sz="2800" dirty="0"/>
              <a:t>中的信息仍然存在。</a:t>
            </a:r>
          </a:p>
          <a:p>
            <a:r>
              <a:rPr lang="zh-CN" altLang="en-US" sz="2800" dirty="0">
                <a:solidFill>
                  <a:srgbClr val="0070C0"/>
                </a:solidFill>
              </a:rPr>
              <a:t>类型</a:t>
            </a:r>
            <a:r>
              <a:rPr lang="zh-CN" altLang="en-US" sz="2800" dirty="0"/>
              <a:t>：可擦除可编程的</a:t>
            </a:r>
            <a:r>
              <a:rPr lang="en-US" altLang="zh-CN" sz="2800" dirty="0"/>
              <a:t>ROM</a:t>
            </a:r>
            <a:r>
              <a:rPr lang="zh-CN" altLang="en-US" sz="2800" dirty="0"/>
              <a:t>（</a:t>
            </a:r>
            <a:r>
              <a:rPr lang="en-US" altLang="zh-CN" sz="2800" dirty="0"/>
              <a:t>EPROM</a:t>
            </a:r>
            <a:r>
              <a:rPr lang="zh-CN" altLang="en-US" sz="2800" dirty="0"/>
              <a:t>）、可电擦除电改写的</a:t>
            </a:r>
            <a:r>
              <a:rPr lang="en-US" altLang="zh-CN" sz="2800" dirty="0"/>
              <a:t>ROM</a:t>
            </a:r>
            <a:r>
              <a:rPr lang="zh-CN" altLang="en-US" sz="2800" dirty="0"/>
              <a:t>（</a:t>
            </a:r>
            <a:r>
              <a:rPr lang="en-US" altLang="zh-CN" sz="2800" dirty="0"/>
              <a:t>EEPROM</a:t>
            </a:r>
            <a:r>
              <a:rPr lang="zh-CN" altLang="en-US" sz="2800" dirty="0"/>
              <a:t>）和快闪存储器（</a:t>
            </a:r>
            <a:r>
              <a:rPr lang="en-US" altLang="zh-CN" sz="2800" dirty="0"/>
              <a:t>Flash Memory</a:t>
            </a:r>
            <a:r>
              <a:rPr lang="zh-CN" altLang="en-US" sz="2800" dirty="0"/>
              <a:t>）等类型。</a:t>
            </a:r>
          </a:p>
        </p:txBody>
      </p:sp>
      <p:pic>
        <p:nvPicPr>
          <p:cNvPr id="7" name="图片 6">
            <a:extLst>
              <a:ext uri="{FF2B5EF4-FFF2-40B4-BE49-F238E27FC236}">
                <a16:creationId xmlns:a16="http://schemas.microsoft.com/office/drawing/2014/main" id="{67578A12-E020-48CA-A09D-173F9A29C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236" y="4475086"/>
            <a:ext cx="1957169" cy="1671982"/>
          </a:xfrm>
          <a:prstGeom prst="rect">
            <a:avLst/>
          </a:prstGeom>
        </p:spPr>
      </p:pic>
      <p:sp>
        <p:nvSpPr>
          <p:cNvPr id="9" name="TextBox 1">
            <a:extLst>
              <a:ext uri="{FF2B5EF4-FFF2-40B4-BE49-F238E27FC236}">
                <a16:creationId xmlns:a16="http://schemas.microsoft.com/office/drawing/2014/main" id="{8B775320-0D5F-46F4-89E6-9617368244AE}"/>
              </a:ext>
            </a:extLst>
          </p:cNvPr>
          <p:cNvSpPr txBox="1"/>
          <p:nvPr/>
        </p:nvSpPr>
        <p:spPr>
          <a:xfrm>
            <a:off x="1191237" y="4598832"/>
            <a:ext cx="4731391" cy="1477328"/>
          </a:xfrm>
          <a:prstGeom prst="rect">
            <a:avLst/>
          </a:prstGeom>
          <a:solidFill>
            <a:schemeClr val="accent1">
              <a:lumMod val="40000"/>
              <a:lumOff val="60000"/>
            </a:schemeClr>
          </a:solidFill>
        </p:spPr>
        <p:txBody>
          <a:bodyPr wrap="square" rtlCol="0">
            <a:spAutoFit/>
          </a:bodyPr>
          <a:lstStyle/>
          <a:p>
            <a:r>
              <a:rPr lang="en-US" altLang="zh-CN" b="1" spc="100" dirty="0">
                <a:solidFill>
                  <a:srgbClr val="404040"/>
                </a:solidFill>
                <a:latin typeface="微软雅黑" pitchFamily="34" charset="-122"/>
                <a:ea typeface="微软雅黑" pitchFamily="34" charset="-122"/>
              </a:rPr>
              <a:t>BIOS</a:t>
            </a:r>
            <a:r>
              <a:rPr lang="zh-CN" altLang="en-US" b="1" spc="100" dirty="0">
                <a:solidFill>
                  <a:srgbClr val="404040"/>
                </a:solidFill>
                <a:latin typeface="微软雅黑" pitchFamily="34" charset="-122"/>
                <a:ea typeface="微软雅黑" pitchFamily="34" charset="-122"/>
              </a:rPr>
              <a:t>：</a:t>
            </a:r>
            <a:r>
              <a:rPr lang="en-US" altLang="zh-CN" spc="100" dirty="0">
                <a:solidFill>
                  <a:srgbClr val="404040"/>
                </a:solidFill>
                <a:latin typeface="微软雅黑" pitchFamily="34" charset="-122"/>
                <a:ea typeface="微软雅黑" pitchFamily="34" charset="-122"/>
              </a:rPr>
              <a:t>Basic </a:t>
            </a:r>
            <a:r>
              <a:rPr lang="en-US" altLang="zh-CN" spc="100" dirty="0" err="1">
                <a:solidFill>
                  <a:srgbClr val="404040"/>
                </a:solidFill>
                <a:latin typeface="微软雅黑" pitchFamily="34" charset="-122"/>
                <a:ea typeface="微软雅黑" pitchFamily="34" charset="-122"/>
              </a:rPr>
              <a:t>Input/Output</a:t>
            </a:r>
            <a:r>
              <a:rPr lang="en-US" altLang="zh-CN" spc="100" dirty="0">
                <a:solidFill>
                  <a:srgbClr val="404040"/>
                </a:solidFill>
                <a:latin typeface="微软雅黑" pitchFamily="34" charset="-122"/>
                <a:ea typeface="微软雅黑" pitchFamily="34" charset="-122"/>
              </a:rPr>
              <a:t> System</a:t>
            </a:r>
            <a:r>
              <a:rPr lang="zh-CN" altLang="en-US" spc="100" dirty="0">
                <a:solidFill>
                  <a:srgbClr val="404040"/>
                </a:solidFill>
                <a:latin typeface="微软雅黑" pitchFamily="34" charset="-122"/>
                <a:ea typeface="微软雅黑" pitchFamily="34" charset="-122"/>
              </a:rPr>
              <a:t>（基本输入</a:t>
            </a:r>
            <a:r>
              <a:rPr lang="en-US" altLang="zh-CN" spc="100" dirty="0">
                <a:solidFill>
                  <a:srgbClr val="404040"/>
                </a:solidFill>
                <a:latin typeface="微软雅黑" pitchFamily="34" charset="-122"/>
                <a:ea typeface="微软雅黑" pitchFamily="34" charset="-122"/>
              </a:rPr>
              <a:t>/</a:t>
            </a:r>
            <a:r>
              <a:rPr lang="zh-CN" altLang="en-US" spc="100" dirty="0">
                <a:solidFill>
                  <a:srgbClr val="404040"/>
                </a:solidFill>
                <a:latin typeface="微软雅黑" pitchFamily="34" charset="-122"/>
                <a:ea typeface="微软雅黑" pitchFamily="34" charset="-122"/>
              </a:rPr>
              <a:t>输出系统），用于引导计算机访问硬盘、搜索操作系统并把它加载到</a:t>
            </a:r>
            <a:r>
              <a:rPr lang="en-US" altLang="zh-CN" spc="100" dirty="0">
                <a:solidFill>
                  <a:srgbClr val="404040"/>
                </a:solidFill>
                <a:latin typeface="微软雅黑" pitchFamily="34" charset="-122"/>
                <a:ea typeface="微软雅黑" pitchFamily="34" charset="-122"/>
              </a:rPr>
              <a:t>RAM</a:t>
            </a:r>
            <a:r>
              <a:rPr lang="zh-CN" altLang="en-US" spc="100" dirty="0">
                <a:solidFill>
                  <a:srgbClr val="404040"/>
                </a:solidFill>
                <a:latin typeface="微软雅黑" pitchFamily="34" charset="-122"/>
                <a:ea typeface="微软雅黑" pitchFamily="34" charset="-122"/>
              </a:rPr>
              <a:t>中。只有当操作系统被加载后，我们才能使用计算机完成相应的工作。</a:t>
            </a:r>
            <a:endParaRPr lang="zh-CN" altLang="en-US" dirty="0"/>
          </a:p>
        </p:txBody>
      </p:sp>
    </p:spTree>
    <p:extLst>
      <p:ext uri="{BB962C8B-B14F-4D97-AF65-F5344CB8AC3E}">
        <p14:creationId xmlns:p14="http://schemas.microsoft.com/office/powerpoint/2010/main" val="59348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内存的主要性能指标</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2" y="1387175"/>
            <a:ext cx="10757675" cy="4688985"/>
          </a:xfrm>
        </p:spPr>
        <p:txBody>
          <a:bodyPr>
            <a:normAutofit/>
          </a:bodyPr>
          <a:lstStyle/>
          <a:p>
            <a:pPr>
              <a:lnSpc>
                <a:spcPct val="120000"/>
              </a:lnSpc>
              <a:spcBef>
                <a:spcPts val="1000"/>
              </a:spcBef>
              <a:buFont typeface="Wingdings" panose="05000000000000000000" pitchFamily="2" charset="2"/>
              <a:buChar char="Ø"/>
            </a:pPr>
            <a:r>
              <a:rPr lang="zh-CN" altLang="en-US" sz="4000" spc="100" dirty="0">
                <a:solidFill>
                  <a:srgbClr val="404040"/>
                </a:solidFill>
                <a:latin typeface="微软雅黑" pitchFamily="34" charset="-122"/>
                <a:ea typeface="微软雅黑" pitchFamily="34" charset="-122"/>
              </a:rPr>
              <a:t>容量：</a:t>
            </a:r>
            <a:r>
              <a:rPr lang="en-US" altLang="zh-CN" sz="4000" spc="100" dirty="0">
                <a:solidFill>
                  <a:srgbClr val="404040"/>
                </a:solidFill>
                <a:latin typeface="微软雅黑" pitchFamily="34" charset="-122"/>
                <a:ea typeface="微软雅黑" pitchFamily="34" charset="-122"/>
              </a:rPr>
              <a:t>8GB</a:t>
            </a:r>
            <a:r>
              <a:rPr lang="zh-CN" altLang="en-US" sz="4000" spc="100" dirty="0">
                <a:solidFill>
                  <a:srgbClr val="404040"/>
                </a:solidFill>
                <a:latin typeface="微软雅黑" pitchFamily="34" charset="-122"/>
                <a:ea typeface="微软雅黑" pitchFamily="34" charset="-122"/>
              </a:rPr>
              <a:t>、</a:t>
            </a:r>
            <a:r>
              <a:rPr lang="en-US" altLang="zh-CN" sz="4000" spc="100" dirty="0">
                <a:solidFill>
                  <a:srgbClr val="404040"/>
                </a:solidFill>
                <a:latin typeface="微软雅黑" pitchFamily="34" charset="-122"/>
                <a:ea typeface="微软雅黑" pitchFamily="34" charset="-122"/>
              </a:rPr>
              <a:t>16GB</a:t>
            </a:r>
            <a:r>
              <a:rPr lang="zh-CN" altLang="en-US" sz="4000" spc="100" dirty="0">
                <a:solidFill>
                  <a:srgbClr val="404040"/>
                </a:solidFill>
                <a:latin typeface="微软雅黑" pitchFamily="34" charset="-122"/>
                <a:ea typeface="微软雅黑" pitchFamily="34" charset="-122"/>
              </a:rPr>
              <a:t>、</a:t>
            </a:r>
            <a:r>
              <a:rPr lang="en-US" altLang="zh-CN" sz="4000" spc="100" dirty="0">
                <a:solidFill>
                  <a:srgbClr val="FF0000"/>
                </a:solidFill>
                <a:latin typeface="微软雅黑" pitchFamily="34" charset="-122"/>
                <a:ea typeface="微软雅黑" pitchFamily="34" charset="-122"/>
              </a:rPr>
              <a:t>32GB</a:t>
            </a:r>
            <a:r>
              <a:rPr lang="en-US" altLang="zh-CN" sz="4000" spc="100" dirty="0">
                <a:solidFill>
                  <a:srgbClr val="404040"/>
                </a:solidFill>
                <a:latin typeface="微软雅黑" pitchFamily="34" charset="-122"/>
                <a:ea typeface="微软雅黑" pitchFamily="34" charset="-122"/>
              </a:rPr>
              <a:t>…… </a:t>
            </a:r>
          </a:p>
          <a:p>
            <a:pPr>
              <a:lnSpc>
                <a:spcPct val="120000"/>
              </a:lnSpc>
              <a:spcBef>
                <a:spcPts val="1000"/>
              </a:spcBef>
              <a:buFont typeface="Wingdings" panose="05000000000000000000" pitchFamily="2" charset="2"/>
              <a:buChar char="Ø"/>
            </a:pPr>
            <a:r>
              <a:rPr lang="zh-CN" altLang="en-US" sz="4000" spc="100" dirty="0">
                <a:solidFill>
                  <a:srgbClr val="404040"/>
                </a:solidFill>
                <a:latin typeface="微软雅黑" pitchFamily="34" charset="-122"/>
                <a:ea typeface="微软雅黑" pitchFamily="34" charset="-122"/>
              </a:rPr>
              <a:t>速度：</a:t>
            </a:r>
            <a:r>
              <a:rPr lang="en-US" altLang="zh-CN" sz="4000" spc="100" dirty="0">
                <a:solidFill>
                  <a:srgbClr val="FF0000"/>
                </a:solidFill>
                <a:latin typeface="微软雅黑" pitchFamily="34" charset="-122"/>
                <a:ea typeface="微软雅黑" pitchFamily="34" charset="-122"/>
              </a:rPr>
              <a:t>DDR5-5200</a:t>
            </a:r>
            <a:r>
              <a:rPr lang="zh-CN" altLang="en-US" sz="4000" spc="100" dirty="0">
                <a:solidFill>
                  <a:srgbClr val="404040"/>
                </a:solidFill>
                <a:latin typeface="微软雅黑" pitchFamily="34" charset="-122"/>
                <a:ea typeface="微软雅黑" pitchFamily="34" charset="-122"/>
              </a:rPr>
              <a:t>、</a:t>
            </a:r>
            <a:r>
              <a:rPr lang="en-US" altLang="zh-CN" sz="4000" spc="100" dirty="0">
                <a:solidFill>
                  <a:srgbClr val="404040"/>
                </a:solidFill>
                <a:latin typeface="微软雅黑" pitchFamily="34" charset="-122"/>
                <a:ea typeface="微软雅黑" pitchFamily="34" charset="-122"/>
              </a:rPr>
              <a:t>DDR4-3200……</a:t>
            </a:r>
          </a:p>
          <a:p>
            <a:pPr>
              <a:lnSpc>
                <a:spcPct val="120000"/>
              </a:lnSpc>
              <a:spcBef>
                <a:spcPts val="1000"/>
              </a:spcBef>
              <a:buFont typeface="Wingdings" panose="05000000000000000000" pitchFamily="2" charset="2"/>
              <a:buChar char="Ø"/>
            </a:pPr>
            <a:r>
              <a:rPr lang="zh-CN" altLang="en-US" sz="4000" spc="100" dirty="0">
                <a:solidFill>
                  <a:srgbClr val="404040"/>
                </a:solidFill>
                <a:latin typeface="微软雅黑" pitchFamily="34" charset="-122"/>
                <a:ea typeface="微软雅黑" pitchFamily="34" charset="-122"/>
              </a:rPr>
              <a:t>外观尺寸</a:t>
            </a:r>
            <a:endParaRPr lang="en-US" altLang="zh-CN" sz="4000" spc="100" dirty="0">
              <a:solidFill>
                <a:srgbClr val="404040"/>
              </a:solidFill>
              <a:latin typeface="微软雅黑" pitchFamily="34" charset="-122"/>
              <a:ea typeface="微软雅黑" pitchFamily="34" charset="-122"/>
            </a:endParaRPr>
          </a:p>
          <a:p>
            <a:pPr lvl="1" indent="0">
              <a:lnSpc>
                <a:spcPct val="120000"/>
              </a:lnSpc>
              <a:spcBef>
                <a:spcPts val="1000"/>
              </a:spcBef>
              <a:buNone/>
            </a:pPr>
            <a:r>
              <a:rPr lang="zh-CN" altLang="en-US" sz="3800" spc="100" dirty="0">
                <a:solidFill>
                  <a:srgbClr val="404040"/>
                </a:solidFill>
                <a:latin typeface="微软雅黑" pitchFamily="34" charset="-122"/>
                <a:ea typeface="微软雅黑" pitchFamily="34" charset="-122"/>
              </a:rPr>
              <a:t>台式机内存条、笔记本内存条</a:t>
            </a:r>
          </a:p>
        </p:txBody>
      </p:sp>
      <p:pic>
        <p:nvPicPr>
          <p:cNvPr id="2" name="图片 1">
            <a:extLst>
              <a:ext uri="{FF2B5EF4-FFF2-40B4-BE49-F238E27FC236}">
                <a16:creationId xmlns:a16="http://schemas.microsoft.com/office/drawing/2014/main" id="{0357480D-99E7-4275-AE62-EDDA92F41EFD}"/>
              </a:ext>
            </a:extLst>
          </p:cNvPr>
          <p:cNvPicPr>
            <a:picLocks noChangeAspect="1"/>
          </p:cNvPicPr>
          <p:nvPr/>
        </p:nvPicPr>
        <p:blipFill>
          <a:blip r:embed="rId2"/>
          <a:stretch>
            <a:fillRect/>
          </a:stretch>
        </p:blipFill>
        <p:spPr>
          <a:xfrm>
            <a:off x="8314568" y="4177241"/>
            <a:ext cx="3540124" cy="1619250"/>
          </a:xfrm>
          <a:prstGeom prst="rect">
            <a:avLst/>
          </a:prstGeom>
        </p:spPr>
      </p:pic>
      <p:pic>
        <p:nvPicPr>
          <p:cNvPr id="3" name="图片 2">
            <a:extLst>
              <a:ext uri="{FF2B5EF4-FFF2-40B4-BE49-F238E27FC236}">
                <a16:creationId xmlns:a16="http://schemas.microsoft.com/office/drawing/2014/main" id="{B020567D-0416-4D40-9FD0-69066138B248}"/>
              </a:ext>
            </a:extLst>
          </p:cNvPr>
          <p:cNvPicPr>
            <a:picLocks noChangeAspect="1"/>
          </p:cNvPicPr>
          <p:nvPr/>
        </p:nvPicPr>
        <p:blipFill>
          <a:blip r:embed="rId3"/>
          <a:stretch>
            <a:fillRect/>
          </a:stretch>
        </p:blipFill>
        <p:spPr>
          <a:xfrm>
            <a:off x="980774" y="4711543"/>
            <a:ext cx="6177540" cy="1018125"/>
          </a:xfrm>
          <a:prstGeom prst="rect">
            <a:avLst/>
          </a:prstGeom>
        </p:spPr>
      </p:pic>
    </p:spTree>
    <p:extLst>
      <p:ext uri="{BB962C8B-B14F-4D97-AF65-F5344CB8AC3E}">
        <p14:creationId xmlns:p14="http://schemas.microsoft.com/office/powerpoint/2010/main" val="26484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外存</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391980" cy="4688985"/>
          </a:xfrm>
        </p:spPr>
        <p:txBody>
          <a:bodyPr>
            <a:normAutofit/>
          </a:bodyPr>
          <a:lstStyle/>
          <a:p>
            <a:r>
              <a:rPr lang="zh-CN" altLang="en-US" sz="3600" dirty="0">
                <a:solidFill>
                  <a:srgbClr val="C00000"/>
                </a:solidFill>
              </a:rPr>
              <a:t>外存</a:t>
            </a:r>
            <a:r>
              <a:rPr lang="zh-CN" altLang="en-US" sz="3600" dirty="0"/>
              <a:t>是外部存储器的简称，也称为辅助存储器或简称辅存。</a:t>
            </a:r>
            <a:endParaRPr lang="en-US" altLang="zh-CN" sz="3600" dirty="0"/>
          </a:p>
          <a:p>
            <a:r>
              <a:rPr lang="zh-CN" altLang="en-US" sz="3600" dirty="0">
                <a:solidFill>
                  <a:srgbClr val="0070C0"/>
                </a:solidFill>
              </a:rPr>
              <a:t>分类</a:t>
            </a:r>
            <a:endParaRPr lang="en-US" altLang="zh-CN" sz="3600" dirty="0">
              <a:solidFill>
                <a:srgbClr val="0070C0"/>
              </a:solidFill>
            </a:endParaRPr>
          </a:p>
          <a:p>
            <a:pPr lvl="1"/>
            <a:r>
              <a:rPr lang="zh-CN" altLang="en-US" sz="3400" dirty="0">
                <a:solidFill>
                  <a:srgbClr val="C00000"/>
                </a:solidFill>
              </a:rPr>
              <a:t>磁技术外存（机械硬盘）</a:t>
            </a:r>
            <a:endParaRPr lang="en-US" altLang="zh-CN" sz="3400" dirty="0">
              <a:solidFill>
                <a:srgbClr val="C00000"/>
              </a:solidFill>
            </a:endParaRPr>
          </a:p>
          <a:p>
            <a:pPr lvl="1"/>
            <a:r>
              <a:rPr lang="zh-CN" altLang="en-US" sz="3400" dirty="0">
                <a:solidFill>
                  <a:srgbClr val="C00000"/>
                </a:solidFill>
              </a:rPr>
              <a:t>半导体技术外存（固态硬盘）</a:t>
            </a:r>
            <a:endParaRPr lang="en-US" altLang="zh-CN" sz="3400" dirty="0">
              <a:solidFill>
                <a:srgbClr val="C00000"/>
              </a:solidFill>
            </a:endParaRPr>
          </a:p>
          <a:p>
            <a:pPr lvl="1"/>
            <a:r>
              <a:rPr lang="zh-CN" altLang="en-US" sz="3400" dirty="0">
                <a:solidFill>
                  <a:srgbClr val="C00000"/>
                </a:solidFill>
              </a:rPr>
              <a:t>光存储技术外存（光盘）</a:t>
            </a:r>
          </a:p>
        </p:txBody>
      </p:sp>
      <p:pic>
        <p:nvPicPr>
          <p:cNvPr id="10" name="图片 9">
            <a:extLst>
              <a:ext uri="{FF2B5EF4-FFF2-40B4-BE49-F238E27FC236}">
                <a16:creationId xmlns:a16="http://schemas.microsoft.com/office/drawing/2014/main" id="{C64ED9B1-9E66-4707-9D77-39D7923EBFB6}"/>
              </a:ext>
            </a:extLst>
          </p:cNvPr>
          <p:cNvPicPr>
            <a:picLocks noChangeAspect="1"/>
          </p:cNvPicPr>
          <p:nvPr/>
        </p:nvPicPr>
        <p:blipFill rotWithShape="1">
          <a:blip r:embed="rId2">
            <a:extLst>
              <a:ext uri="{28A0092B-C50C-407E-A947-70E740481C1C}">
                <a14:useLocalDpi xmlns:a14="http://schemas.microsoft.com/office/drawing/2010/main" val="0"/>
              </a:ext>
            </a:extLst>
          </a:blip>
          <a:srcRect l="16092" r="13890"/>
          <a:stretch/>
        </p:blipFill>
        <p:spPr>
          <a:xfrm>
            <a:off x="9135101" y="487807"/>
            <a:ext cx="2129997" cy="3042055"/>
          </a:xfrm>
          <a:prstGeom prst="rect">
            <a:avLst/>
          </a:prstGeom>
        </p:spPr>
      </p:pic>
      <p:pic>
        <p:nvPicPr>
          <p:cNvPr id="11" name="图片 10">
            <a:extLst>
              <a:ext uri="{FF2B5EF4-FFF2-40B4-BE49-F238E27FC236}">
                <a16:creationId xmlns:a16="http://schemas.microsoft.com/office/drawing/2014/main" id="{549A7569-FFF2-4758-8C2F-BE4F8E588C0D}"/>
              </a:ext>
            </a:extLst>
          </p:cNvPr>
          <p:cNvPicPr>
            <a:picLocks noChangeAspect="1"/>
          </p:cNvPicPr>
          <p:nvPr/>
        </p:nvPicPr>
        <p:blipFill>
          <a:blip r:embed="rId3"/>
          <a:stretch>
            <a:fillRect/>
          </a:stretch>
        </p:blipFill>
        <p:spPr>
          <a:xfrm>
            <a:off x="7785345" y="3864461"/>
            <a:ext cx="2531044" cy="841705"/>
          </a:xfrm>
          <a:prstGeom prst="rect">
            <a:avLst/>
          </a:prstGeom>
        </p:spPr>
      </p:pic>
      <p:pic>
        <p:nvPicPr>
          <p:cNvPr id="12" name="图片 11">
            <a:extLst>
              <a:ext uri="{FF2B5EF4-FFF2-40B4-BE49-F238E27FC236}">
                <a16:creationId xmlns:a16="http://schemas.microsoft.com/office/drawing/2014/main" id="{B0E3F485-7695-442B-A37E-53D5231E16BE}"/>
              </a:ext>
            </a:extLst>
          </p:cNvPr>
          <p:cNvPicPr>
            <a:picLocks noChangeAspect="1"/>
          </p:cNvPicPr>
          <p:nvPr/>
        </p:nvPicPr>
        <p:blipFill rotWithShape="1">
          <a:blip r:embed="rId4">
            <a:extLst>
              <a:ext uri="{28A0092B-C50C-407E-A947-70E740481C1C}">
                <a14:useLocalDpi xmlns:a14="http://schemas.microsoft.com/office/drawing/2010/main" val="0"/>
              </a:ext>
            </a:extLst>
          </a:blip>
          <a:srcRect l="1340" t="2023" r="2729" b="2220"/>
          <a:stretch/>
        </p:blipFill>
        <p:spPr>
          <a:xfrm>
            <a:off x="6587558" y="4954333"/>
            <a:ext cx="2463309" cy="1706426"/>
          </a:xfrm>
          <a:prstGeom prst="rect">
            <a:avLst/>
          </a:prstGeom>
        </p:spPr>
      </p:pic>
    </p:spTree>
    <p:extLst>
      <p:ext uri="{BB962C8B-B14F-4D97-AF65-F5344CB8AC3E}">
        <p14:creationId xmlns:p14="http://schemas.microsoft.com/office/powerpoint/2010/main" val="383404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7D348ED-E052-F0BA-493B-4FC24B4025C7}"/>
              </a:ext>
            </a:extLst>
          </p:cNvPr>
          <p:cNvPicPr>
            <a:picLocks noChangeAspect="1"/>
          </p:cNvPicPr>
          <p:nvPr/>
        </p:nvPicPr>
        <p:blipFill>
          <a:blip r:embed="rId2"/>
          <a:stretch>
            <a:fillRect/>
          </a:stretch>
        </p:blipFill>
        <p:spPr>
          <a:xfrm>
            <a:off x="1482918" y="1497137"/>
            <a:ext cx="9226163" cy="4876245"/>
          </a:xfrm>
          <a:prstGeom prst="rect">
            <a:avLst/>
          </a:prstGeom>
        </p:spPr>
      </p:pic>
      <p:sp>
        <p:nvSpPr>
          <p:cNvPr id="7" name="object 2">
            <a:extLst>
              <a:ext uri="{FF2B5EF4-FFF2-40B4-BE49-F238E27FC236}">
                <a16:creationId xmlns:a16="http://schemas.microsoft.com/office/drawing/2014/main" id="{87FBA212-3925-0D69-ABD1-B95BE95D0CC1}"/>
              </a:ext>
            </a:extLst>
          </p:cNvPr>
          <p:cNvSpPr txBox="1">
            <a:spLocks/>
          </p:cNvSpPr>
          <p:nvPr/>
        </p:nvSpPr>
        <p:spPr>
          <a:xfrm>
            <a:off x="1482918" y="321653"/>
            <a:ext cx="6950529"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lang="zh-CN" altLang="en-US" sz="4400" b="1" kern="1200" spc="800" dirty="0">
                <a:solidFill>
                  <a:schemeClr val="tx2">
                    <a:lumMod val="75000"/>
                  </a:schemeClr>
                </a:solidFill>
                <a:latin typeface="微软雅黑" panose="020B0503020204020204" pitchFamily="34" charset="-122"/>
                <a:ea typeface="微软雅黑" panose="020B0503020204020204" pitchFamily="34" charset="-122"/>
                <a:cs typeface="+mj-cs"/>
              </a:defRPr>
            </a:lvl1pPr>
          </a:lstStyle>
          <a:p>
            <a:pPr marL="12700">
              <a:spcBef>
                <a:spcPts val="100"/>
              </a:spcBef>
            </a:pPr>
            <a:r>
              <a:rPr lang="zh-CN" altLang="en-US" sz="4800" spc="-5" dirty="0">
                <a:solidFill>
                  <a:srgbClr val="002060"/>
                </a:solidFill>
                <a:latin typeface="微软雅黑 Light" panose="020B0502040204020203" pitchFamily="34" charset="-122"/>
                <a:ea typeface="微软雅黑 Light" panose="020B0502040204020203" pitchFamily="34" charset="-122"/>
              </a:rPr>
              <a:t>引入</a:t>
            </a:r>
            <a:r>
              <a:rPr lang="en-US" altLang="zh-CN" sz="4800" spc="-5" dirty="0">
                <a:solidFill>
                  <a:srgbClr val="002060"/>
                </a:solidFill>
                <a:latin typeface="微软雅黑 Light" panose="020B0502040204020203" pitchFamily="34" charset="-122"/>
                <a:ea typeface="微软雅黑 Light" panose="020B0502040204020203" pitchFamily="34" charset="-122"/>
              </a:rPr>
              <a:t>-</a:t>
            </a:r>
            <a:r>
              <a:rPr lang="en-US" altLang="zh-CN" sz="2800" spc="-5" dirty="0">
                <a:solidFill>
                  <a:srgbClr val="002060"/>
                </a:solidFill>
                <a:latin typeface="微软雅黑 Light" panose="020B0502040204020203" pitchFamily="34" charset="-122"/>
                <a:ea typeface="微软雅黑 Light" panose="020B0502040204020203" pitchFamily="34" charset="-122"/>
              </a:rPr>
              <a:t>Word vs ANSYS </a:t>
            </a:r>
            <a:endParaRPr lang="en-US" sz="2800" dirty="0">
              <a:solidFill>
                <a:srgbClr val="002060"/>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37926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磁技术外存</a:t>
            </a:r>
          </a:p>
        </p:txBody>
      </p:sp>
      <p:pic>
        <p:nvPicPr>
          <p:cNvPr id="8" name="图片 7">
            <a:extLst>
              <a:ext uri="{FF2B5EF4-FFF2-40B4-BE49-F238E27FC236}">
                <a16:creationId xmlns:a16="http://schemas.microsoft.com/office/drawing/2014/main" id="{769EDE76-5D2B-48E0-B7E3-A9619924866E}"/>
              </a:ext>
            </a:extLst>
          </p:cNvPr>
          <p:cNvPicPr>
            <a:picLocks noChangeAspect="1"/>
          </p:cNvPicPr>
          <p:nvPr/>
        </p:nvPicPr>
        <p:blipFill>
          <a:blip r:embed="rId2"/>
          <a:stretch>
            <a:fillRect/>
          </a:stretch>
        </p:blipFill>
        <p:spPr>
          <a:xfrm>
            <a:off x="6096000" y="2237409"/>
            <a:ext cx="2856936" cy="1704136"/>
          </a:xfrm>
          <a:prstGeom prst="rect">
            <a:avLst/>
          </a:prstGeom>
        </p:spPr>
      </p:pic>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8087584" cy="4688985"/>
          </a:xfrm>
        </p:spPr>
        <p:txBody>
          <a:bodyPr>
            <a:normAutofit/>
          </a:bodyPr>
          <a:lstStyle/>
          <a:p>
            <a:r>
              <a:rPr lang="zh-CN" altLang="en-US" sz="3600" dirty="0"/>
              <a:t>使用磁性记录材料来存储数据</a:t>
            </a:r>
            <a:r>
              <a:rPr lang="en-US" altLang="zh-CN" sz="3600" dirty="0"/>
              <a:t>,</a:t>
            </a:r>
            <a:r>
              <a:rPr lang="zh-CN" altLang="en-US" sz="3600" dirty="0"/>
              <a:t>包括</a:t>
            </a:r>
            <a:r>
              <a:rPr lang="zh-CN" altLang="en-US" sz="3600" dirty="0">
                <a:solidFill>
                  <a:srgbClr val="00B0F0"/>
                </a:solidFill>
              </a:rPr>
              <a:t>磁带</a:t>
            </a:r>
            <a:r>
              <a:rPr lang="zh-CN" altLang="en-US" sz="3600" dirty="0"/>
              <a:t>、软盘、</a:t>
            </a:r>
            <a:r>
              <a:rPr lang="zh-CN" altLang="en-US" sz="3600" dirty="0">
                <a:solidFill>
                  <a:srgbClr val="C00000"/>
                </a:solidFill>
              </a:rPr>
              <a:t>硬盘</a:t>
            </a:r>
            <a:r>
              <a:rPr lang="zh-CN" altLang="en-US" sz="3600" dirty="0"/>
              <a:t>等。</a:t>
            </a:r>
          </a:p>
          <a:p>
            <a:endParaRPr lang="zh-CN" altLang="en-US" sz="3600" dirty="0"/>
          </a:p>
        </p:txBody>
      </p:sp>
      <p:graphicFrame>
        <p:nvGraphicFramePr>
          <p:cNvPr id="6" name="表格 5">
            <a:extLst>
              <a:ext uri="{FF2B5EF4-FFF2-40B4-BE49-F238E27FC236}">
                <a16:creationId xmlns:a16="http://schemas.microsoft.com/office/drawing/2014/main" id="{932158AD-CFE8-40DB-80DA-2695A4DF9525}"/>
              </a:ext>
            </a:extLst>
          </p:cNvPr>
          <p:cNvGraphicFramePr>
            <a:graphicFrameLocks noGrp="1"/>
          </p:cNvGraphicFramePr>
          <p:nvPr/>
        </p:nvGraphicFramePr>
        <p:xfrm>
          <a:off x="823672" y="3834482"/>
          <a:ext cx="6173064" cy="2247147"/>
        </p:xfrm>
        <a:graphic>
          <a:graphicData uri="http://schemas.openxmlformats.org/drawingml/2006/table">
            <a:tbl>
              <a:tblPr firstRow="1" bandRow="1">
                <a:tableStyleId>{5C22544A-7EE6-4342-B048-85BDC9FD1C3A}</a:tableStyleId>
              </a:tblPr>
              <a:tblGrid>
                <a:gridCol w="963855">
                  <a:extLst>
                    <a:ext uri="{9D8B030D-6E8A-4147-A177-3AD203B41FA5}">
                      <a16:colId xmlns:a16="http://schemas.microsoft.com/office/drawing/2014/main" val="94345295"/>
                    </a:ext>
                  </a:extLst>
                </a:gridCol>
                <a:gridCol w="1383631">
                  <a:extLst>
                    <a:ext uri="{9D8B030D-6E8A-4147-A177-3AD203B41FA5}">
                      <a16:colId xmlns:a16="http://schemas.microsoft.com/office/drawing/2014/main" val="2051941780"/>
                    </a:ext>
                  </a:extLst>
                </a:gridCol>
                <a:gridCol w="1636295">
                  <a:extLst>
                    <a:ext uri="{9D8B030D-6E8A-4147-A177-3AD203B41FA5}">
                      <a16:colId xmlns:a16="http://schemas.microsoft.com/office/drawing/2014/main" val="625053971"/>
                    </a:ext>
                  </a:extLst>
                </a:gridCol>
                <a:gridCol w="2189283">
                  <a:extLst>
                    <a:ext uri="{9D8B030D-6E8A-4147-A177-3AD203B41FA5}">
                      <a16:colId xmlns:a16="http://schemas.microsoft.com/office/drawing/2014/main" val="4023737396"/>
                    </a:ext>
                  </a:extLst>
                </a:gridCol>
              </a:tblGrid>
              <a:tr h="474729">
                <a:tc>
                  <a:txBody>
                    <a:bodyPr/>
                    <a:lstStyle/>
                    <a:p>
                      <a:endParaRPr lang="zh-CN" altLang="en-US" sz="2400" dirty="0"/>
                    </a:p>
                  </a:txBody>
                  <a:tcPr/>
                </a:tc>
                <a:tc>
                  <a:txBody>
                    <a:bodyPr/>
                    <a:lstStyle/>
                    <a:p>
                      <a:r>
                        <a:rPr lang="zh-CN" altLang="en-US" sz="2400" dirty="0"/>
                        <a:t>容量</a:t>
                      </a:r>
                    </a:p>
                  </a:txBody>
                  <a:tcPr/>
                </a:tc>
                <a:tc>
                  <a:txBody>
                    <a:bodyPr/>
                    <a:lstStyle/>
                    <a:p>
                      <a:r>
                        <a:rPr lang="zh-CN" altLang="en-US" sz="2400" dirty="0"/>
                        <a:t>速度</a:t>
                      </a:r>
                    </a:p>
                  </a:txBody>
                  <a:tcPr/>
                </a:tc>
                <a:tc>
                  <a:txBody>
                    <a:bodyPr/>
                    <a:lstStyle/>
                    <a:p>
                      <a:r>
                        <a:rPr lang="zh-CN" altLang="en-US" sz="2400" dirty="0"/>
                        <a:t>用途</a:t>
                      </a:r>
                    </a:p>
                  </a:txBody>
                  <a:tcPr/>
                </a:tc>
                <a:extLst>
                  <a:ext uri="{0D108BD9-81ED-4DB2-BD59-A6C34878D82A}">
                    <a16:rowId xmlns:a16="http://schemas.microsoft.com/office/drawing/2014/main" val="1558493187"/>
                  </a:ext>
                </a:extLst>
              </a:tr>
              <a:tr h="474729">
                <a:tc>
                  <a:txBody>
                    <a:bodyPr/>
                    <a:lstStyle/>
                    <a:p>
                      <a:r>
                        <a:rPr lang="zh-CN" altLang="en-US" sz="2400" dirty="0"/>
                        <a:t>磁带</a:t>
                      </a:r>
                    </a:p>
                  </a:txBody>
                  <a:tcPr/>
                </a:tc>
                <a:tc>
                  <a:txBody>
                    <a:bodyPr/>
                    <a:lstStyle/>
                    <a:p>
                      <a:r>
                        <a:rPr lang="en-US" altLang="zh-CN" sz="2400" dirty="0"/>
                        <a:t>10-30TB</a:t>
                      </a:r>
                      <a:endParaRPr lang="zh-CN" altLang="en-US" sz="2400" dirty="0"/>
                    </a:p>
                  </a:txBody>
                  <a:tcPr/>
                </a:tc>
                <a:tc>
                  <a:txBody>
                    <a:bodyPr/>
                    <a:lstStyle/>
                    <a:p>
                      <a:r>
                        <a:rPr lang="en-US" altLang="zh-CN" sz="2400" dirty="0"/>
                        <a:t>2TB/</a:t>
                      </a:r>
                      <a:r>
                        <a:rPr lang="zh-CN" altLang="en-US" sz="2400" dirty="0"/>
                        <a:t>小时</a:t>
                      </a:r>
                    </a:p>
                  </a:txBody>
                  <a:tcPr/>
                </a:tc>
                <a:tc>
                  <a:txBody>
                    <a:bodyPr/>
                    <a:lstStyle/>
                    <a:p>
                      <a:r>
                        <a:rPr lang="zh-CN" altLang="en-US" sz="2400" dirty="0"/>
                        <a:t>数据备份</a:t>
                      </a:r>
                    </a:p>
                  </a:txBody>
                  <a:tcPr/>
                </a:tc>
                <a:extLst>
                  <a:ext uri="{0D108BD9-81ED-4DB2-BD59-A6C34878D82A}">
                    <a16:rowId xmlns:a16="http://schemas.microsoft.com/office/drawing/2014/main" val="3810560344"/>
                  </a:ext>
                </a:extLst>
              </a:tr>
              <a:tr h="474729">
                <a:tc>
                  <a:txBody>
                    <a:bodyPr/>
                    <a:lstStyle/>
                    <a:p>
                      <a:r>
                        <a:rPr lang="zh-CN" altLang="en-US" sz="2400" dirty="0"/>
                        <a:t>软盘</a:t>
                      </a:r>
                    </a:p>
                  </a:txBody>
                  <a:tcPr/>
                </a:tc>
                <a:tc>
                  <a:txBody>
                    <a:bodyPr/>
                    <a:lstStyle/>
                    <a:p>
                      <a:r>
                        <a:rPr lang="en-US" altLang="zh-CN" sz="2400" dirty="0"/>
                        <a:t>1.44MB</a:t>
                      </a:r>
                      <a:endParaRPr lang="zh-CN" altLang="en-US" sz="2400" dirty="0"/>
                    </a:p>
                  </a:txBody>
                  <a:tcPr/>
                </a:tc>
                <a:tc>
                  <a:txBody>
                    <a:bodyPr/>
                    <a:lstStyle/>
                    <a:p>
                      <a:r>
                        <a:rPr lang="en-US" altLang="zh-CN" sz="2400" dirty="0"/>
                        <a:t>10KB/</a:t>
                      </a:r>
                      <a:r>
                        <a:rPr lang="zh-CN" altLang="en-US" sz="2400" dirty="0"/>
                        <a:t>秒</a:t>
                      </a:r>
                    </a:p>
                  </a:txBody>
                  <a:tcPr/>
                </a:tc>
                <a:tc>
                  <a:txBody>
                    <a:bodyPr/>
                    <a:lstStyle/>
                    <a:p>
                      <a:r>
                        <a:rPr lang="zh-CN" altLang="en-US" sz="2400" dirty="0">
                          <a:solidFill>
                            <a:srgbClr val="FF0000"/>
                          </a:solidFill>
                        </a:rPr>
                        <a:t>淘汰</a:t>
                      </a:r>
                    </a:p>
                  </a:txBody>
                  <a:tcPr/>
                </a:tc>
                <a:extLst>
                  <a:ext uri="{0D108BD9-81ED-4DB2-BD59-A6C34878D82A}">
                    <a16:rowId xmlns:a16="http://schemas.microsoft.com/office/drawing/2014/main" val="2461776604"/>
                  </a:ext>
                </a:extLst>
              </a:tr>
              <a:tr h="819394">
                <a:tc>
                  <a:txBody>
                    <a:bodyPr/>
                    <a:lstStyle/>
                    <a:p>
                      <a:r>
                        <a:rPr lang="zh-CN" altLang="en-US" sz="2400" dirty="0"/>
                        <a:t>硬盘</a:t>
                      </a:r>
                    </a:p>
                  </a:txBody>
                  <a:tcPr/>
                </a:tc>
                <a:tc>
                  <a:txBody>
                    <a:bodyPr/>
                    <a:lstStyle/>
                    <a:p>
                      <a:r>
                        <a:rPr lang="en-US" altLang="zh-CN" sz="2400" dirty="0"/>
                        <a:t>1-10TB</a:t>
                      </a:r>
                      <a:endParaRPr lang="zh-CN" altLang="en-US" sz="2400" dirty="0"/>
                    </a:p>
                  </a:txBody>
                  <a:tcPr/>
                </a:tc>
                <a:tc>
                  <a:txBody>
                    <a:bodyPr/>
                    <a:lstStyle/>
                    <a:p>
                      <a:r>
                        <a:rPr lang="en-US" altLang="zh-CN" sz="2400" dirty="0"/>
                        <a:t>100-200MB/</a:t>
                      </a:r>
                      <a:r>
                        <a:rPr lang="zh-CN" altLang="en-US" sz="2400" dirty="0"/>
                        <a:t>秒</a:t>
                      </a:r>
                    </a:p>
                  </a:txBody>
                  <a:tcPr/>
                </a:tc>
                <a:tc>
                  <a:txBody>
                    <a:bodyPr/>
                    <a:lstStyle/>
                    <a:p>
                      <a:r>
                        <a:rPr lang="zh-CN" altLang="en-US" sz="2400" dirty="0"/>
                        <a:t>日常数据存储</a:t>
                      </a:r>
                    </a:p>
                  </a:txBody>
                  <a:tcPr/>
                </a:tc>
                <a:extLst>
                  <a:ext uri="{0D108BD9-81ED-4DB2-BD59-A6C34878D82A}">
                    <a16:rowId xmlns:a16="http://schemas.microsoft.com/office/drawing/2014/main" val="1921529710"/>
                  </a:ext>
                </a:extLst>
              </a:tr>
            </a:tbl>
          </a:graphicData>
        </a:graphic>
      </p:graphicFrame>
      <p:pic>
        <p:nvPicPr>
          <p:cNvPr id="7" name="Picture 2">
            <a:extLst>
              <a:ext uri="{FF2B5EF4-FFF2-40B4-BE49-F238E27FC236}">
                <a16:creationId xmlns:a16="http://schemas.microsoft.com/office/drawing/2014/main" id="{7A6CFB31-14F3-4877-A937-3191900B7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682" y="372414"/>
            <a:ext cx="2442099" cy="2341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a:extLst>
              <a:ext uri="{FF2B5EF4-FFF2-40B4-BE49-F238E27FC236}">
                <a16:creationId xmlns:a16="http://schemas.microsoft.com/office/drawing/2014/main" id="{BE19195B-8A8D-473A-9447-55C0E06E0558}"/>
              </a:ext>
            </a:extLst>
          </p:cNvPr>
          <p:cNvPicPr>
            <a:picLocks noChangeAspect="1"/>
          </p:cNvPicPr>
          <p:nvPr/>
        </p:nvPicPr>
        <p:blipFill>
          <a:blip r:embed="rId4"/>
          <a:stretch>
            <a:fillRect/>
          </a:stretch>
        </p:blipFill>
        <p:spPr>
          <a:xfrm>
            <a:off x="7360504" y="4466054"/>
            <a:ext cx="1548706" cy="1543561"/>
          </a:xfrm>
          <a:prstGeom prst="rect">
            <a:avLst/>
          </a:prstGeom>
        </p:spPr>
      </p:pic>
      <p:pic>
        <p:nvPicPr>
          <p:cNvPr id="10" name="图片 9">
            <a:extLst>
              <a:ext uri="{FF2B5EF4-FFF2-40B4-BE49-F238E27FC236}">
                <a16:creationId xmlns:a16="http://schemas.microsoft.com/office/drawing/2014/main" id="{C64ED9B1-9E66-4707-9D77-39D7923EBFB6}"/>
              </a:ext>
            </a:extLst>
          </p:cNvPr>
          <p:cNvPicPr>
            <a:picLocks noChangeAspect="1"/>
          </p:cNvPicPr>
          <p:nvPr/>
        </p:nvPicPr>
        <p:blipFill rotWithShape="1">
          <a:blip r:embed="rId5">
            <a:extLst>
              <a:ext uri="{28A0092B-C50C-407E-A947-70E740481C1C}">
                <a14:useLocalDpi xmlns:a14="http://schemas.microsoft.com/office/drawing/2010/main" val="0"/>
              </a:ext>
            </a:extLst>
          </a:blip>
          <a:srcRect l="16092" r="13890"/>
          <a:stretch/>
        </p:blipFill>
        <p:spPr>
          <a:xfrm>
            <a:off x="9316704" y="3038388"/>
            <a:ext cx="2129997" cy="3042055"/>
          </a:xfrm>
          <a:prstGeom prst="rect">
            <a:avLst/>
          </a:prstGeom>
        </p:spPr>
      </p:pic>
    </p:spTree>
    <p:extLst>
      <p:ext uri="{BB962C8B-B14F-4D97-AF65-F5344CB8AC3E}">
        <p14:creationId xmlns:p14="http://schemas.microsoft.com/office/powerpoint/2010/main" val="28654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机械硬盘的结构</a:t>
            </a:r>
          </a:p>
        </p:txBody>
      </p:sp>
      <p:pic>
        <p:nvPicPr>
          <p:cNvPr id="11" name="图片 10">
            <a:extLst>
              <a:ext uri="{FF2B5EF4-FFF2-40B4-BE49-F238E27FC236}">
                <a16:creationId xmlns:a16="http://schemas.microsoft.com/office/drawing/2014/main" id="{EBAE8C61-917C-43CE-BA99-4EDE63D5E12D}"/>
              </a:ext>
            </a:extLst>
          </p:cNvPr>
          <p:cNvPicPr>
            <a:picLocks noChangeAspect="1"/>
          </p:cNvPicPr>
          <p:nvPr/>
        </p:nvPicPr>
        <p:blipFill rotWithShape="1">
          <a:blip r:embed="rId2">
            <a:extLst>
              <a:ext uri="{28A0092B-C50C-407E-A947-70E740481C1C}">
                <a14:useLocalDpi xmlns:a14="http://schemas.microsoft.com/office/drawing/2010/main" val="0"/>
              </a:ext>
            </a:extLst>
          </a:blip>
          <a:srcRect l="16092" r="13890"/>
          <a:stretch/>
        </p:blipFill>
        <p:spPr>
          <a:xfrm>
            <a:off x="2370853" y="2163558"/>
            <a:ext cx="2555448" cy="3649683"/>
          </a:xfrm>
          <a:prstGeom prst="rect">
            <a:avLst/>
          </a:prstGeom>
        </p:spPr>
      </p:pic>
      <p:grpSp>
        <p:nvGrpSpPr>
          <p:cNvPr id="12" name="组合 11">
            <a:extLst>
              <a:ext uri="{FF2B5EF4-FFF2-40B4-BE49-F238E27FC236}">
                <a16:creationId xmlns:a16="http://schemas.microsoft.com/office/drawing/2014/main" id="{4A852656-C108-4731-BB18-58A062C3F009}"/>
              </a:ext>
            </a:extLst>
          </p:cNvPr>
          <p:cNvGrpSpPr/>
          <p:nvPr/>
        </p:nvGrpSpPr>
        <p:grpSpPr>
          <a:xfrm>
            <a:off x="5287250" y="2057403"/>
            <a:ext cx="5553205" cy="3803966"/>
            <a:chOff x="5900859" y="2009275"/>
            <a:chExt cx="5553205" cy="3803966"/>
          </a:xfrm>
        </p:grpSpPr>
        <p:pic>
          <p:nvPicPr>
            <p:cNvPr id="13" name="Picture 3">
              <a:extLst>
                <a:ext uri="{FF2B5EF4-FFF2-40B4-BE49-F238E27FC236}">
                  <a16:creationId xmlns:a16="http://schemas.microsoft.com/office/drawing/2014/main" id="{35C7A5B3-CB01-4F78-B9F3-3DE1D2B72E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26" r="11301"/>
            <a:stretch/>
          </p:blipFill>
          <p:spPr bwMode="auto">
            <a:xfrm>
              <a:off x="7067923" y="2009275"/>
              <a:ext cx="3031957" cy="380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本框 13">
              <a:extLst>
                <a:ext uri="{FF2B5EF4-FFF2-40B4-BE49-F238E27FC236}">
                  <a16:creationId xmlns:a16="http://schemas.microsoft.com/office/drawing/2014/main" id="{7B1209E9-F7C5-4F43-A0D2-5D2FBC4388B0}"/>
                </a:ext>
              </a:extLst>
            </p:cNvPr>
            <p:cNvSpPr txBox="1"/>
            <p:nvPr/>
          </p:nvSpPr>
          <p:spPr>
            <a:xfrm>
              <a:off x="5900859" y="3110044"/>
              <a:ext cx="1167064" cy="400110"/>
            </a:xfrm>
            <a:prstGeom prst="rect">
              <a:avLst/>
            </a:prstGeom>
            <a:noFill/>
          </p:spPr>
          <p:txBody>
            <a:bodyPr wrap="square" rtlCol="0">
              <a:spAutoFit/>
            </a:bodyPr>
            <a:lstStyle/>
            <a:p>
              <a:pPr algn="r"/>
              <a:r>
                <a:rPr lang="zh-CN" altLang="en-US" sz="2000" dirty="0">
                  <a:latin typeface="微软雅黑" panose="020B0503020204020204" pitchFamily="34" charset="-122"/>
                  <a:ea typeface="微软雅黑" panose="020B0503020204020204" pitchFamily="34" charset="-122"/>
                </a:rPr>
                <a:t>磁头臂</a:t>
              </a:r>
            </a:p>
          </p:txBody>
        </p:sp>
        <p:sp>
          <p:nvSpPr>
            <p:cNvPr id="15" name="文本框 14">
              <a:extLst>
                <a:ext uri="{FF2B5EF4-FFF2-40B4-BE49-F238E27FC236}">
                  <a16:creationId xmlns:a16="http://schemas.microsoft.com/office/drawing/2014/main" id="{20048264-C2AA-4289-B907-6449209A584E}"/>
                </a:ext>
              </a:extLst>
            </p:cNvPr>
            <p:cNvSpPr txBox="1"/>
            <p:nvPr/>
          </p:nvSpPr>
          <p:spPr>
            <a:xfrm>
              <a:off x="5900859" y="3623690"/>
              <a:ext cx="1167064" cy="400110"/>
            </a:xfrm>
            <a:prstGeom prst="rect">
              <a:avLst/>
            </a:prstGeom>
            <a:noFill/>
          </p:spPr>
          <p:txBody>
            <a:bodyPr wrap="square" rtlCol="0">
              <a:spAutoFit/>
            </a:bodyPr>
            <a:lstStyle/>
            <a:p>
              <a:pPr algn="r"/>
              <a:r>
                <a:rPr lang="zh-CN" altLang="en-US" sz="2000" dirty="0">
                  <a:latin typeface="微软雅黑" panose="020B0503020204020204" pitchFamily="34" charset="-122"/>
                  <a:ea typeface="微软雅黑" panose="020B0503020204020204" pitchFamily="34" charset="-122"/>
                </a:rPr>
                <a:t>磁头</a:t>
              </a:r>
            </a:p>
          </p:txBody>
        </p:sp>
        <p:sp>
          <p:nvSpPr>
            <p:cNvPr id="16" name="文本框 15">
              <a:extLst>
                <a:ext uri="{FF2B5EF4-FFF2-40B4-BE49-F238E27FC236}">
                  <a16:creationId xmlns:a16="http://schemas.microsoft.com/office/drawing/2014/main" id="{D648C3F5-7AB0-430F-9850-BA12A6C2D440}"/>
                </a:ext>
              </a:extLst>
            </p:cNvPr>
            <p:cNvSpPr txBox="1"/>
            <p:nvPr/>
          </p:nvSpPr>
          <p:spPr>
            <a:xfrm>
              <a:off x="5900859" y="4294291"/>
              <a:ext cx="1167064" cy="400110"/>
            </a:xfrm>
            <a:prstGeom prst="rect">
              <a:avLst/>
            </a:prstGeom>
            <a:noFill/>
          </p:spPr>
          <p:txBody>
            <a:bodyPr wrap="square" rtlCol="0">
              <a:spAutoFit/>
            </a:bodyPr>
            <a:lstStyle/>
            <a:p>
              <a:pPr algn="r"/>
              <a:r>
                <a:rPr lang="zh-CN" altLang="en-US" sz="2000" dirty="0">
                  <a:latin typeface="微软雅黑" panose="020B0503020204020204" pitchFamily="34" charset="-122"/>
                  <a:ea typeface="微软雅黑" panose="020B0503020204020204" pitchFamily="34" charset="-122"/>
                </a:rPr>
                <a:t>磁盘</a:t>
              </a:r>
            </a:p>
          </p:txBody>
        </p:sp>
        <p:sp>
          <p:nvSpPr>
            <p:cNvPr id="17" name="文本框 16">
              <a:extLst>
                <a:ext uri="{FF2B5EF4-FFF2-40B4-BE49-F238E27FC236}">
                  <a16:creationId xmlns:a16="http://schemas.microsoft.com/office/drawing/2014/main" id="{B74CF5BD-974E-474E-9886-B4399E22E269}"/>
                </a:ext>
              </a:extLst>
            </p:cNvPr>
            <p:cNvSpPr txBox="1"/>
            <p:nvPr/>
          </p:nvSpPr>
          <p:spPr>
            <a:xfrm>
              <a:off x="10099880" y="3879416"/>
              <a:ext cx="1342152" cy="707886"/>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磁盘主轴和电机</a:t>
              </a:r>
            </a:p>
          </p:txBody>
        </p:sp>
        <p:sp>
          <p:nvSpPr>
            <p:cNvPr id="18" name="文本框 17">
              <a:extLst>
                <a:ext uri="{FF2B5EF4-FFF2-40B4-BE49-F238E27FC236}">
                  <a16:creationId xmlns:a16="http://schemas.microsoft.com/office/drawing/2014/main" id="{98E53913-37FF-43BC-AF56-BCB624697744}"/>
                </a:ext>
              </a:extLst>
            </p:cNvPr>
            <p:cNvSpPr txBox="1"/>
            <p:nvPr/>
          </p:nvSpPr>
          <p:spPr>
            <a:xfrm>
              <a:off x="10111912" y="2502773"/>
              <a:ext cx="1342152" cy="707886"/>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磁头臂轴和电机</a:t>
              </a:r>
            </a:p>
          </p:txBody>
        </p:sp>
      </p:grpSp>
    </p:spTree>
    <p:extLst>
      <p:ext uri="{BB962C8B-B14F-4D97-AF65-F5344CB8AC3E}">
        <p14:creationId xmlns:p14="http://schemas.microsoft.com/office/powerpoint/2010/main" val="190847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机械硬盘的技术指标</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719024" cy="4688985"/>
          </a:xfrm>
        </p:spPr>
        <p:txBody>
          <a:bodyPr>
            <a:normAutofit/>
          </a:bodyPr>
          <a:lstStyle/>
          <a:p>
            <a:r>
              <a:rPr lang="zh-CN" altLang="en-US" sz="2800" dirty="0">
                <a:solidFill>
                  <a:srgbClr val="0070C0"/>
                </a:solidFill>
              </a:rPr>
              <a:t>容量</a:t>
            </a:r>
            <a:r>
              <a:rPr lang="zh-CN" altLang="en-US" sz="2800" dirty="0"/>
              <a:t>：</a:t>
            </a:r>
            <a:r>
              <a:rPr lang="en-US" altLang="zh-CN" sz="2800" dirty="0"/>
              <a:t>1TB</a:t>
            </a:r>
            <a:r>
              <a:rPr lang="zh-CN" altLang="en-US" sz="2800" dirty="0"/>
              <a:t>、</a:t>
            </a:r>
            <a:r>
              <a:rPr lang="en-US" altLang="zh-CN" sz="2800" dirty="0"/>
              <a:t>2TB</a:t>
            </a:r>
            <a:r>
              <a:rPr lang="zh-CN" altLang="en-US" sz="2800" dirty="0"/>
              <a:t>、</a:t>
            </a:r>
            <a:r>
              <a:rPr lang="en-US" altLang="zh-CN" sz="2800" dirty="0">
                <a:solidFill>
                  <a:srgbClr val="C00000"/>
                </a:solidFill>
              </a:rPr>
              <a:t>4TB</a:t>
            </a:r>
            <a:r>
              <a:rPr lang="zh-CN" altLang="en-US" sz="2800" dirty="0"/>
              <a:t>、</a:t>
            </a:r>
            <a:r>
              <a:rPr lang="en-US" altLang="zh-CN" sz="2800" dirty="0"/>
              <a:t>6TB</a:t>
            </a:r>
            <a:r>
              <a:rPr lang="zh-CN" altLang="en-US" sz="2800" dirty="0"/>
              <a:t>、</a:t>
            </a:r>
            <a:r>
              <a:rPr lang="en-US" altLang="zh-CN" sz="2800" dirty="0">
                <a:solidFill>
                  <a:srgbClr val="C00000"/>
                </a:solidFill>
              </a:rPr>
              <a:t>10TB</a:t>
            </a:r>
            <a:r>
              <a:rPr lang="zh-CN" altLang="en-US" sz="2800" dirty="0"/>
              <a:t>、</a:t>
            </a:r>
            <a:r>
              <a:rPr lang="en-US" altLang="zh-CN" sz="2800" dirty="0"/>
              <a:t>20TB</a:t>
            </a:r>
          </a:p>
          <a:p>
            <a:r>
              <a:rPr lang="zh-CN" altLang="en-US" sz="2800" dirty="0">
                <a:solidFill>
                  <a:srgbClr val="0070C0"/>
                </a:solidFill>
              </a:rPr>
              <a:t>尺寸</a:t>
            </a:r>
            <a:r>
              <a:rPr lang="zh-CN" altLang="en-US" sz="2800" dirty="0"/>
              <a:t>：</a:t>
            </a:r>
            <a:r>
              <a:rPr lang="en-US" altLang="zh-CN" sz="2800" dirty="0"/>
              <a:t>3.5</a:t>
            </a:r>
            <a:r>
              <a:rPr lang="zh-CN" altLang="en-US" sz="2800" dirty="0"/>
              <a:t>寸（台式机）、</a:t>
            </a:r>
            <a:r>
              <a:rPr lang="en-US" altLang="zh-CN" sz="2800" dirty="0"/>
              <a:t>2.5</a:t>
            </a:r>
            <a:r>
              <a:rPr lang="zh-CN" altLang="en-US" sz="2800" dirty="0"/>
              <a:t>寸（笔记本）</a:t>
            </a:r>
          </a:p>
          <a:p>
            <a:r>
              <a:rPr lang="zh-CN" altLang="en-US" sz="2800" dirty="0">
                <a:solidFill>
                  <a:srgbClr val="0070C0"/>
                </a:solidFill>
              </a:rPr>
              <a:t>接口</a:t>
            </a:r>
            <a:r>
              <a:rPr lang="zh-CN" altLang="en-US" sz="2800" dirty="0"/>
              <a:t>：</a:t>
            </a:r>
            <a:r>
              <a:rPr lang="en-US" altLang="zh-CN" sz="2800" dirty="0"/>
              <a:t>IDE</a:t>
            </a:r>
            <a:r>
              <a:rPr lang="zh-CN" altLang="en-US" sz="2800" dirty="0"/>
              <a:t>（淘汰）</a:t>
            </a:r>
            <a:r>
              <a:rPr lang="en-US" altLang="zh-CN" sz="2800" dirty="0"/>
              <a:t>/ </a:t>
            </a:r>
            <a:r>
              <a:rPr lang="en-US" altLang="zh-CN" sz="2800" dirty="0">
                <a:solidFill>
                  <a:srgbClr val="C00000"/>
                </a:solidFill>
              </a:rPr>
              <a:t>SATA</a:t>
            </a:r>
            <a:r>
              <a:rPr lang="zh-CN" altLang="en-US" sz="2800" dirty="0">
                <a:solidFill>
                  <a:srgbClr val="C00000"/>
                </a:solidFill>
              </a:rPr>
              <a:t>（常规）</a:t>
            </a:r>
            <a:r>
              <a:rPr lang="en-US" altLang="zh-CN" sz="2800" dirty="0"/>
              <a:t>/ SAS</a:t>
            </a:r>
            <a:r>
              <a:rPr lang="zh-CN" altLang="en-US" sz="2800" dirty="0"/>
              <a:t>（服务器）</a:t>
            </a:r>
          </a:p>
          <a:p>
            <a:r>
              <a:rPr lang="zh-CN" altLang="en-US" sz="2800" dirty="0">
                <a:solidFill>
                  <a:srgbClr val="0070C0"/>
                </a:solidFill>
              </a:rPr>
              <a:t>转速</a:t>
            </a:r>
            <a:r>
              <a:rPr lang="zh-CN" altLang="en-US" sz="2800" dirty="0"/>
              <a:t>：</a:t>
            </a:r>
            <a:r>
              <a:rPr lang="en-US" altLang="zh-CN" sz="2800" dirty="0"/>
              <a:t>5400rpm</a:t>
            </a:r>
            <a:r>
              <a:rPr lang="zh-CN" altLang="en-US" sz="2800" dirty="0"/>
              <a:t>、</a:t>
            </a:r>
            <a:r>
              <a:rPr lang="en-US" altLang="zh-CN" sz="2800" dirty="0">
                <a:solidFill>
                  <a:srgbClr val="C00000"/>
                </a:solidFill>
              </a:rPr>
              <a:t>7200rpm</a:t>
            </a:r>
          </a:p>
          <a:p>
            <a:r>
              <a:rPr lang="zh-CN" altLang="en-US" sz="2800" dirty="0">
                <a:solidFill>
                  <a:srgbClr val="0070C0"/>
                </a:solidFill>
              </a:rPr>
              <a:t>缓存容量</a:t>
            </a:r>
            <a:r>
              <a:rPr lang="zh-CN" altLang="en-US" sz="2800" dirty="0"/>
              <a:t>：</a:t>
            </a:r>
            <a:r>
              <a:rPr lang="en-US" altLang="zh-CN" sz="2800" dirty="0"/>
              <a:t>16MB</a:t>
            </a:r>
            <a:r>
              <a:rPr lang="zh-CN" altLang="en-US" sz="2800" dirty="0"/>
              <a:t>、</a:t>
            </a:r>
            <a:r>
              <a:rPr lang="en-US" altLang="zh-CN" sz="2800" dirty="0"/>
              <a:t>32MB</a:t>
            </a:r>
            <a:r>
              <a:rPr lang="zh-CN" altLang="en-US" sz="2800" dirty="0"/>
              <a:t>、</a:t>
            </a:r>
            <a:r>
              <a:rPr lang="en-US" altLang="zh-CN" sz="2800" dirty="0"/>
              <a:t>64MB</a:t>
            </a:r>
            <a:r>
              <a:rPr lang="zh-CN" altLang="en-US" sz="2800" dirty="0"/>
              <a:t>、</a:t>
            </a:r>
            <a:r>
              <a:rPr lang="en-US" altLang="zh-CN" sz="2800" dirty="0"/>
              <a:t>256MB</a:t>
            </a:r>
            <a:endParaRPr lang="zh-CN" altLang="en-US" sz="2800" dirty="0"/>
          </a:p>
        </p:txBody>
      </p:sp>
      <p:grpSp>
        <p:nvGrpSpPr>
          <p:cNvPr id="3" name="组合 2">
            <a:extLst>
              <a:ext uri="{FF2B5EF4-FFF2-40B4-BE49-F238E27FC236}">
                <a16:creationId xmlns:a16="http://schemas.microsoft.com/office/drawing/2014/main" id="{81B3DA8D-70ED-41A1-8A39-9283662902F0}"/>
              </a:ext>
            </a:extLst>
          </p:cNvPr>
          <p:cNvGrpSpPr/>
          <p:nvPr/>
        </p:nvGrpSpPr>
        <p:grpSpPr>
          <a:xfrm>
            <a:off x="1621676" y="4590959"/>
            <a:ext cx="3505838" cy="1503218"/>
            <a:chOff x="1621676" y="4590959"/>
            <a:chExt cx="3505838" cy="1503218"/>
          </a:xfrm>
        </p:grpSpPr>
        <p:pic>
          <p:nvPicPr>
            <p:cNvPr id="8" name="Picture 814" descr="ide">
              <a:extLst>
                <a:ext uri="{FF2B5EF4-FFF2-40B4-BE49-F238E27FC236}">
                  <a16:creationId xmlns:a16="http://schemas.microsoft.com/office/drawing/2014/main" id="{2A482FEE-7EA9-46A9-BBA1-93FFCD9C022C}"/>
                </a:ext>
              </a:extLst>
            </p:cNvPr>
            <p:cNvPicPr>
              <a:picLocks noChangeAspect="1" noChangeArrowheads="1"/>
            </p:cNvPicPr>
            <p:nvPr/>
          </p:nvPicPr>
          <p:blipFill>
            <a:blip r:embed="rId2"/>
            <a:srcRect/>
            <a:stretch>
              <a:fillRect/>
            </a:stretch>
          </p:blipFill>
          <p:spPr bwMode="auto">
            <a:xfrm>
              <a:off x="1621676" y="4590959"/>
              <a:ext cx="3229457" cy="1503218"/>
            </a:xfrm>
            <a:prstGeom prst="rect">
              <a:avLst/>
            </a:prstGeom>
            <a:noFill/>
            <a:ln w="9525">
              <a:noFill/>
              <a:miter lim="800000"/>
              <a:headEnd/>
              <a:tailEnd/>
            </a:ln>
          </p:spPr>
        </p:pic>
        <p:sp>
          <p:nvSpPr>
            <p:cNvPr id="9" name="文本框 8">
              <a:extLst>
                <a:ext uri="{FF2B5EF4-FFF2-40B4-BE49-F238E27FC236}">
                  <a16:creationId xmlns:a16="http://schemas.microsoft.com/office/drawing/2014/main" id="{51171977-C37A-4010-A187-DF06907677BF}"/>
                </a:ext>
              </a:extLst>
            </p:cNvPr>
            <p:cNvSpPr txBox="1"/>
            <p:nvPr/>
          </p:nvSpPr>
          <p:spPr>
            <a:xfrm>
              <a:off x="3602797" y="5625722"/>
              <a:ext cx="1524717" cy="461665"/>
            </a:xfrm>
            <a:prstGeom prst="rect">
              <a:avLst/>
            </a:prstGeom>
            <a:noFill/>
          </p:spPr>
          <p:txBody>
            <a:bodyPr wrap="square" rtlCol="0">
              <a:spAutoFit/>
            </a:bodyPr>
            <a:lstStyle/>
            <a:p>
              <a:r>
                <a:rPr lang="en-US" altLang="zh-CN" sz="2400" dirty="0">
                  <a:solidFill>
                    <a:srgbClr val="FF0000"/>
                  </a:solidFill>
                  <a:latin typeface="微软雅黑" panose="020B0503020204020204" pitchFamily="34" charset="-122"/>
                  <a:ea typeface="微软雅黑" panose="020B0503020204020204" pitchFamily="34" charset="-122"/>
                </a:rPr>
                <a:t>IDE</a:t>
              </a:r>
              <a:r>
                <a:rPr lang="zh-CN" altLang="en-US" sz="2400" dirty="0">
                  <a:solidFill>
                    <a:srgbClr val="FF0000"/>
                  </a:solidFill>
                  <a:latin typeface="微软雅黑" panose="020B0503020204020204" pitchFamily="34" charset="-122"/>
                  <a:ea typeface="微软雅黑" panose="020B0503020204020204" pitchFamily="34" charset="-122"/>
                </a:rPr>
                <a:t>接口</a:t>
              </a:r>
            </a:p>
          </p:txBody>
        </p:sp>
      </p:grpSp>
      <p:grpSp>
        <p:nvGrpSpPr>
          <p:cNvPr id="11" name="组合 10">
            <a:extLst>
              <a:ext uri="{FF2B5EF4-FFF2-40B4-BE49-F238E27FC236}">
                <a16:creationId xmlns:a16="http://schemas.microsoft.com/office/drawing/2014/main" id="{4EA784DB-626D-4C8D-AD16-0C941FAA6772}"/>
              </a:ext>
            </a:extLst>
          </p:cNvPr>
          <p:cNvGrpSpPr/>
          <p:nvPr/>
        </p:nvGrpSpPr>
        <p:grpSpPr>
          <a:xfrm>
            <a:off x="6886239" y="4498176"/>
            <a:ext cx="2652398" cy="1688784"/>
            <a:chOff x="6886239" y="4498176"/>
            <a:chExt cx="2652398" cy="1688784"/>
          </a:xfrm>
        </p:grpSpPr>
        <p:pic>
          <p:nvPicPr>
            <p:cNvPr id="7" name="Picture 818" descr="sata">
              <a:extLst>
                <a:ext uri="{FF2B5EF4-FFF2-40B4-BE49-F238E27FC236}">
                  <a16:creationId xmlns:a16="http://schemas.microsoft.com/office/drawing/2014/main" id="{936332F5-6F3D-49DC-82F4-6B3F45A3FE44}"/>
                </a:ext>
              </a:extLst>
            </p:cNvPr>
            <p:cNvPicPr>
              <a:picLocks noChangeAspect="1" noChangeArrowheads="1"/>
            </p:cNvPicPr>
            <p:nvPr/>
          </p:nvPicPr>
          <p:blipFill>
            <a:blip r:embed="rId3"/>
            <a:srcRect/>
            <a:stretch>
              <a:fillRect/>
            </a:stretch>
          </p:blipFill>
          <p:spPr bwMode="auto">
            <a:xfrm>
              <a:off x="6886239" y="4498176"/>
              <a:ext cx="2652398" cy="1688784"/>
            </a:xfrm>
            <a:prstGeom prst="rect">
              <a:avLst/>
            </a:prstGeom>
            <a:noFill/>
            <a:ln w="9525">
              <a:noFill/>
              <a:miter lim="800000"/>
              <a:headEnd/>
              <a:tailEnd/>
            </a:ln>
          </p:spPr>
        </p:pic>
        <p:sp>
          <p:nvSpPr>
            <p:cNvPr id="10" name="文本框 9">
              <a:extLst>
                <a:ext uri="{FF2B5EF4-FFF2-40B4-BE49-F238E27FC236}">
                  <a16:creationId xmlns:a16="http://schemas.microsoft.com/office/drawing/2014/main" id="{7BF91DEB-0558-4649-9A6E-9822962E237F}"/>
                </a:ext>
              </a:extLst>
            </p:cNvPr>
            <p:cNvSpPr txBox="1"/>
            <p:nvPr/>
          </p:nvSpPr>
          <p:spPr>
            <a:xfrm>
              <a:off x="6886239" y="5725295"/>
              <a:ext cx="2237798" cy="461665"/>
            </a:xfrm>
            <a:prstGeom prst="rect">
              <a:avLst/>
            </a:prstGeom>
            <a:noFill/>
          </p:spPr>
          <p:txBody>
            <a:bodyPr wrap="square" rtlCol="0">
              <a:spAutoFit/>
            </a:bodyPr>
            <a:lstStyle/>
            <a:p>
              <a:r>
                <a:rPr lang="en-US" altLang="zh-CN" sz="2400" dirty="0">
                  <a:solidFill>
                    <a:srgbClr val="FF0000"/>
                  </a:solidFill>
                  <a:latin typeface="微软雅黑" panose="020B0503020204020204" pitchFamily="34" charset="-122"/>
                  <a:ea typeface="微软雅黑" panose="020B0503020204020204" pitchFamily="34" charset="-122"/>
                </a:rPr>
                <a:t>SATA</a:t>
              </a:r>
              <a:r>
                <a:rPr lang="zh-CN" altLang="en-US" sz="2400" dirty="0">
                  <a:solidFill>
                    <a:srgbClr val="FF0000"/>
                  </a:solidFill>
                  <a:latin typeface="微软雅黑" panose="020B0503020204020204" pitchFamily="34" charset="-122"/>
                  <a:ea typeface="微软雅黑" panose="020B0503020204020204" pitchFamily="34" charset="-122"/>
                </a:rPr>
                <a:t>接口</a:t>
              </a:r>
            </a:p>
          </p:txBody>
        </p:sp>
      </p:grpSp>
    </p:spTree>
    <p:extLst>
      <p:ext uri="{BB962C8B-B14F-4D97-AF65-F5344CB8AC3E}">
        <p14:creationId xmlns:p14="http://schemas.microsoft.com/office/powerpoint/2010/main" val="419777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9B38B9-A3C0-4651-AEB1-F9F2ECD117D2}"/>
              </a:ext>
            </a:extLst>
          </p:cNvPr>
          <p:cNvSpPr>
            <a:spLocks noGrp="1"/>
          </p:cNvSpPr>
          <p:nvPr>
            <p:ph type="title"/>
          </p:nvPr>
        </p:nvSpPr>
        <p:spPr/>
        <p:txBody>
          <a:bodyPr/>
          <a:lstStyle/>
          <a:p>
            <a:r>
              <a:rPr lang="zh-CN" altLang="en-US" dirty="0"/>
              <a:t>固态硬盘</a:t>
            </a:r>
          </a:p>
        </p:txBody>
      </p:sp>
      <p:sp>
        <p:nvSpPr>
          <p:cNvPr id="3" name="内容占位符 2">
            <a:extLst>
              <a:ext uri="{FF2B5EF4-FFF2-40B4-BE49-F238E27FC236}">
                <a16:creationId xmlns:a16="http://schemas.microsoft.com/office/drawing/2014/main" id="{63FCC935-BBB0-49A9-9F3B-7E60445F4E01}"/>
              </a:ext>
            </a:extLst>
          </p:cNvPr>
          <p:cNvSpPr>
            <a:spLocks noGrp="1"/>
          </p:cNvSpPr>
          <p:nvPr>
            <p:ph idx="1"/>
          </p:nvPr>
        </p:nvSpPr>
        <p:spPr>
          <a:xfrm>
            <a:off x="652161" y="1355898"/>
            <a:ext cx="10506906" cy="4688985"/>
          </a:xfrm>
        </p:spPr>
        <p:txBody>
          <a:bodyPr>
            <a:normAutofit/>
          </a:bodyPr>
          <a:lstStyle/>
          <a:p>
            <a:r>
              <a:rPr lang="zh-CN" altLang="en-US" dirty="0">
                <a:solidFill>
                  <a:srgbClr val="0070C0"/>
                </a:solidFill>
              </a:rPr>
              <a:t>固态硬盘（</a:t>
            </a:r>
            <a:r>
              <a:rPr lang="en-US" altLang="zh-CN" dirty="0">
                <a:solidFill>
                  <a:srgbClr val="0070C0"/>
                </a:solidFill>
              </a:rPr>
              <a:t>solid state disk</a:t>
            </a:r>
            <a:r>
              <a:rPr lang="zh-CN" altLang="en-US" dirty="0">
                <a:solidFill>
                  <a:srgbClr val="0070C0"/>
                </a:solidFill>
              </a:rPr>
              <a:t>，</a:t>
            </a:r>
            <a:r>
              <a:rPr lang="en-US" altLang="zh-CN" dirty="0">
                <a:solidFill>
                  <a:srgbClr val="0070C0"/>
                </a:solidFill>
              </a:rPr>
              <a:t>SSD</a:t>
            </a:r>
            <a:r>
              <a:rPr lang="zh-CN" altLang="en-US" dirty="0">
                <a:solidFill>
                  <a:srgbClr val="0070C0"/>
                </a:solidFill>
              </a:rPr>
              <a:t>），</a:t>
            </a:r>
            <a:endParaRPr lang="en-US" altLang="zh-CN" dirty="0">
              <a:solidFill>
                <a:srgbClr val="0070C0"/>
              </a:solidFill>
            </a:endParaRPr>
          </a:p>
          <a:p>
            <a:pPr marL="0" indent="0">
              <a:buNone/>
            </a:pPr>
            <a:r>
              <a:rPr lang="en-US" altLang="zh-CN" dirty="0">
                <a:solidFill>
                  <a:srgbClr val="0070C0"/>
                </a:solidFill>
              </a:rPr>
              <a:t>   </a:t>
            </a:r>
            <a:r>
              <a:rPr lang="zh-CN" altLang="en-US" dirty="0"/>
              <a:t>是用固态电子存储芯片阵列制成的硬盘。</a:t>
            </a:r>
            <a:endParaRPr lang="en-US" altLang="zh-CN" dirty="0"/>
          </a:p>
          <a:p>
            <a:pPr lvl="1"/>
            <a:r>
              <a:rPr lang="zh-CN" altLang="en-US" dirty="0"/>
              <a:t>存储介质：</a:t>
            </a:r>
            <a:r>
              <a:rPr lang="zh-CN" altLang="en-US" dirty="0">
                <a:solidFill>
                  <a:srgbClr val="C00000"/>
                </a:solidFill>
              </a:rPr>
              <a:t>闪存（主流）</a:t>
            </a:r>
            <a:r>
              <a:rPr lang="zh-CN" altLang="en-US" dirty="0"/>
              <a:t>、</a:t>
            </a:r>
            <a:r>
              <a:rPr lang="en-US" altLang="zh-CN" dirty="0"/>
              <a:t>DRAM</a:t>
            </a:r>
          </a:p>
          <a:p>
            <a:pPr lvl="1"/>
            <a:r>
              <a:rPr lang="zh-CN" altLang="en-US" dirty="0"/>
              <a:t>组成：</a:t>
            </a:r>
            <a:r>
              <a:rPr lang="zh-CN" altLang="en-US" dirty="0">
                <a:solidFill>
                  <a:srgbClr val="C00000"/>
                </a:solidFill>
              </a:rPr>
              <a:t>控制单元</a:t>
            </a:r>
            <a:r>
              <a:rPr lang="zh-CN" altLang="en-US" dirty="0"/>
              <a:t>、缓存芯片（低端产品无）、</a:t>
            </a:r>
            <a:r>
              <a:rPr lang="zh-CN" altLang="en-US" dirty="0">
                <a:solidFill>
                  <a:srgbClr val="C00000"/>
                </a:solidFill>
              </a:rPr>
              <a:t>闪存芯片</a:t>
            </a:r>
            <a:endParaRPr lang="en-US" altLang="zh-CN" dirty="0">
              <a:solidFill>
                <a:srgbClr val="C00000"/>
              </a:solidFill>
            </a:endParaRPr>
          </a:p>
          <a:p>
            <a:pPr lvl="1"/>
            <a:r>
              <a:rPr lang="zh-CN" altLang="en-US" dirty="0">
                <a:solidFill>
                  <a:srgbClr val="0070C0"/>
                </a:solidFill>
              </a:rPr>
              <a:t>优点</a:t>
            </a:r>
            <a:r>
              <a:rPr lang="zh-CN" altLang="en-US" dirty="0"/>
              <a:t>：读写速度快、防震抗摔性好、无噪声</a:t>
            </a:r>
            <a:endParaRPr lang="en-US" altLang="zh-CN" dirty="0"/>
          </a:p>
          <a:p>
            <a:pPr lvl="1"/>
            <a:r>
              <a:rPr lang="zh-CN" altLang="en-US" dirty="0">
                <a:solidFill>
                  <a:srgbClr val="D25252"/>
                </a:solidFill>
              </a:rPr>
              <a:t>缺点：</a:t>
            </a:r>
            <a:r>
              <a:rPr lang="zh-CN" altLang="en-US" dirty="0"/>
              <a:t>容量相对小、寿命较短</a:t>
            </a:r>
          </a:p>
          <a:p>
            <a:endParaRPr lang="zh-CN" altLang="en-US" dirty="0"/>
          </a:p>
        </p:txBody>
      </p:sp>
      <p:pic>
        <p:nvPicPr>
          <p:cNvPr id="15" name="Picture 824" descr="2179116_2178739_007_500">
            <a:extLst>
              <a:ext uri="{FF2B5EF4-FFF2-40B4-BE49-F238E27FC236}">
                <a16:creationId xmlns:a16="http://schemas.microsoft.com/office/drawing/2014/main" id="{EA53DFC1-E497-4150-8319-802EBE161B4A}"/>
              </a:ext>
            </a:extLst>
          </p:cNvPr>
          <p:cNvPicPr>
            <a:picLocks noChangeAspect="1" noChangeArrowheads="1"/>
          </p:cNvPicPr>
          <p:nvPr/>
        </p:nvPicPr>
        <p:blipFill>
          <a:blip r:embed="rId2"/>
          <a:srcRect/>
          <a:stretch>
            <a:fillRect/>
          </a:stretch>
        </p:blipFill>
        <p:spPr bwMode="auto">
          <a:xfrm>
            <a:off x="8627533" y="605498"/>
            <a:ext cx="3403372" cy="2548577"/>
          </a:xfrm>
          <a:prstGeom prst="rect">
            <a:avLst/>
          </a:prstGeom>
          <a:noFill/>
          <a:ln w="9525">
            <a:noFill/>
            <a:miter lim="800000"/>
            <a:headEnd/>
            <a:tailEnd/>
          </a:ln>
        </p:spPr>
      </p:pic>
    </p:spTree>
    <p:extLst>
      <p:ext uri="{BB962C8B-B14F-4D97-AF65-F5344CB8AC3E}">
        <p14:creationId xmlns:p14="http://schemas.microsoft.com/office/powerpoint/2010/main" val="944317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9B38B9-A3C0-4651-AEB1-F9F2ECD117D2}"/>
              </a:ext>
            </a:extLst>
          </p:cNvPr>
          <p:cNvSpPr>
            <a:spLocks noGrp="1"/>
          </p:cNvSpPr>
          <p:nvPr>
            <p:ph type="title"/>
          </p:nvPr>
        </p:nvSpPr>
        <p:spPr/>
        <p:txBody>
          <a:bodyPr/>
          <a:lstStyle/>
          <a:p>
            <a:r>
              <a:rPr lang="zh-CN" altLang="en-US" dirty="0"/>
              <a:t>固态硬盘的技术指标</a:t>
            </a:r>
          </a:p>
        </p:txBody>
      </p:sp>
      <p:sp>
        <p:nvSpPr>
          <p:cNvPr id="3" name="内容占位符 2">
            <a:extLst>
              <a:ext uri="{FF2B5EF4-FFF2-40B4-BE49-F238E27FC236}">
                <a16:creationId xmlns:a16="http://schemas.microsoft.com/office/drawing/2014/main" id="{63FCC935-BBB0-49A9-9F3B-7E60445F4E01}"/>
              </a:ext>
            </a:extLst>
          </p:cNvPr>
          <p:cNvSpPr>
            <a:spLocks noGrp="1"/>
          </p:cNvSpPr>
          <p:nvPr>
            <p:ph idx="1"/>
          </p:nvPr>
        </p:nvSpPr>
        <p:spPr>
          <a:xfrm>
            <a:off x="652161" y="1355898"/>
            <a:ext cx="10954600" cy="4688985"/>
          </a:xfrm>
        </p:spPr>
        <p:txBody>
          <a:bodyPr/>
          <a:lstStyle/>
          <a:p>
            <a:pPr>
              <a:defRPr/>
            </a:pPr>
            <a:r>
              <a:rPr lang="zh-CN" altLang="en-US" dirty="0">
                <a:solidFill>
                  <a:srgbClr val="0070C0"/>
                </a:solidFill>
              </a:rPr>
              <a:t>容量</a:t>
            </a:r>
            <a:r>
              <a:rPr lang="zh-CN" altLang="en-US" dirty="0"/>
              <a:t>：</a:t>
            </a:r>
            <a:r>
              <a:rPr lang="en-US" altLang="zh-CN" dirty="0"/>
              <a:t>120GB</a:t>
            </a:r>
            <a:r>
              <a:rPr lang="zh-CN" altLang="en-US" dirty="0"/>
              <a:t>、</a:t>
            </a:r>
            <a:r>
              <a:rPr lang="en-US" altLang="zh-CN" dirty="0"/>
              <a:t>240GB</a:t>
            </a:r>
            <a:r>
              <a:rPr lang="zh-CN" altLang="en-US" dirty="0"/>
              <a:t>、</a:t>
            </a:r>
            <a:r>
              <a:rPr lang="en-US" altLang="zh-CN" dirty="0">
                <a:solidFill>
                  <a:srgbClr val="C00000"/>
                </a:solidFill>
              </a:rPr>
              <a:t>500GB</a:t>
            </a:r>
            <a:r>
              <a:rPr lang="zh-CN" altLang="en-US" dirty="0">
                <a:solidFill>
                  <a:srgbClr val="C00000"/>
                </a:solidFill>
              </a:rPr>
              <a:t>、</a:t>
            </a:r>
            <a:r>
              <a:rPr lang="en-US" altLang="zh-CN" dirty="0">
                <a:solidFill>
                  <a:srgbClr val="C00000"/>
                </a:solidFill>
              </a:rPr>
              <a:t>1TB</a:t>
            </a:r>
            <a:r>
              <a:rPr lang="zh-CN" altLang="en-US" dirty="0"/>
              <a:t>、</a:t>
            </a:r>
            <a:r>
              <a:rPr lang="en-US" altLang="zh-CN" dirty="0"/>
              <a:t>2TB</a:t>
            </a:r>
          </a:p>
          <a:p>
            <a:pPr>
              <a:defRPr/>
            </a:pPr>
            <a:r>
              <a:rPr lang="zh-CN" altLang="zh-CN" dirty="0">
                <a:solidFill>
                  <a:srgbClr val="0070C0"/>
                </a:solidFill>
              </a:rPr>
              <a:t>接口</a:t>
            </a:r>
            <a:r>
              <a:rPr lang="zh-CN" altLang="en-US" dirty="0"/>
              <a:t>：</a:t>
            </a:r>
            <a:r>
              <a:rPr lang="en-US" altLang="zh-CN" dirty="0"/>
              <a:t> </a:t>
            </a:r>
            <a:r>
              <a:rPr lang="en-US" altLang="zh-CN" dirty="0">
                <a:solidFill>
                  <a:srgbClr val="C00000"/>
                </a:solidFill>
              </a:rPr>
              <a:t>SATA</a:t>
            </a:r>
            <a:r>
              <a:rPr lang="en-US" altLang="zh-CN" dirty="0"/>
              <a:t> / PCI-E /</a:t>
            </a:r>
            <a:r>
              <a:rPr lang="zh-CN" altLang="en-US" dirty="0"/>
              <a:t> </a:t>
            </a:r>
            <a:r>
              <a:rPr lang="en-US" altLang="zh-CN" dirty="0">
                <a:solidFill>
                  <a:srgbClr val="C00000"/>
                </a:solidFill>
              </a:rPr>
              <a:t>M.2</a:t>
            </a:r>
          </a:p>
          <a:p>
            <a:pPr>
              <a:defRPr/>
            </a:pPr>
            <a:r>
              <a:rPr lang="zh-CN" altLang="en-US" dirty="0">
                <a:solidFill>
                  <a:srgbClr val="0070C0"/>
                </a:solidFill>
              </a:rPr>
              <a:t>存储芯片技术</a:t>
            </a:r>
            <a:r>
              <a:rPr lang="zh-CN" altLang="en-US" dirty="0"/>
              <a:t>：</a:t>
            </a:r>
            <a:r>
              <a:rPr lang="en-US" altLang="zh-CN" sz="2800" dirty="0"/>
              <a:t>SLC / MLC / </a:t>
            </a:r>
            <a:r>
              <a:rPr lang="en-US" altLang="zh-CN" sz="2800" dirty="0">
                <a:solidFill>
                  <a:srgbClr val="C00000"/>
                </a:solidFill>
              </a:rPr>
              <a:t>TLC</a:t>
            </a:r>
            <a:r>
              <a:rPr lang="zh-CN" altLang="en-US" sz="2800" dirty="0">
                <a:solidFill>
                  <a:srgbClr val="C00000"/>
                </a:solidFill>
              </a:rPr>
              <a:t>（常见）</a:t>
            </a:r>
            <a:r>
              <a:rPr lang="en-US" altLang="zh-CN" sz="2800" dirty="0">
                <a:solidFill>
                  <a:srgbClr val="C00000"/>
                </a:solidFill>
              </a:rPr>
              <a:t>/QLC</a:t>
            </a:r>
            <a:r>
              <a:rPr lang="zh-CN" altLang="en-US" sz="2800" dirty="0">
                <a:solidFill>
                  <a:srgbClr val="C00000"/>
                </a:solidFill>
              </a:rPr>
              <a:t> （常见）</a:t>
            </a:r>
            <a:endParaRPr lang="en-US" altLang="zh-CN" dirty="0"/>
          </a:p>
          <a:p>
            <a:pPr>
              <a:defRPr/>
            </a:pPr>
            <a:r>
              <a:rPr lang="zh-CN" altLang="en-US" dirty="0">
                <a:solidFill>
                  <a:srgbClr val="0070C0"/>
                </a:solidFill>
              </a:rPr>
              <a:t>速度</a:t>
            </a:r>
            <a:r>
              <a:rPr lang="zh-CN" altLang="en-US" dirty="0"/>
              <a:t>：</a:t>
            </a:r>
            <a:r>
              <a:rPr lang="en-US" altLang="zh-CN" dirty="0"/>
              <a:t>400-550MB/s</a:t>
            </a:r>
            <a:r>
              <a:rPr lang="zh-CN" altLang="en-US" dirty="0"/>
              <a:t>（</a:t>
            </a:r>
            <a:r>
              <a:rPr lang="en-US" altLang="zh-CN" dirty="0"/>
              <a:t>SATA</a:t>
            </a:r>
            <a:r>
              <a:rPr lang="zh-CN" altLang="en-US" dirty="0"/>
              <a:t>）</a:t>
            </a:r>
            <a:endParaRPr lang="en-US" altLang="zh-CN" dirty="0"/>
          </a:p>
          <a:p>
            <a:pPr marL="0" indent="0">
              <a:buNone/>
              <a:defRPr/>
            </a:pPr>
            <a:r>
              <a:rPr lang="en-US" altLang="zh-CN" dirty="0"/>
              <a:t>             1000-2400MB/s(PCI-E </a:t>
            </a:r>
            <a:r>
              <a:rPr lang="zh-CN" altLang="en-US" dirty="0"/>
              <a:t>、</a:t>
            </a:r>
            <a:r>
              <a:rPr lang="en-US" altLang="zh-CN" dirty="0"/>
              <a:t>M.2)</a:t>
            </a:r>
          </a:p>
          <a:p>
            <a:endParaRPr lang="zh-CN" altLang="en-US" dirty="0"/>
          </a:p>
        </p:txBody>
      </p:sp>
      <p:pic>
        <p:nvPicPr>
          <p:cNvPr id="5" name="图片 4">
            <a:extLst>
              <a:ext uri="{FF2B5EF4-FFF2-40B4-BE49-F238E27FC236}">
                <a16:creationId xmlns:a16="http://schemas.microsoft.com/office/drawing/2014/main" id="{717318E9-C35E-4672-9C69-32C7EB6A232C}"/>
              </a:ext>
            </a:extLst>
          </p:cNvPr>
          <p:cNvPicPr>
            <a:picLocks noChangeAspect="1"/>
          </p:cNvPicPr>
          <p:nvPr/>
        </p:nvPicPr>
        <p:blipFill>
          <a:blip r:embed="rId2"/>
          <a:stretch>
            <a:fillRect/>
          </a:stretch>
        </p:blipFill>
        <p:spPr>
          <a:xfrm>
            <a:off x="1103169" y="4831245"/>
            <a:ext cx="2342675" cy="1644440"/>
          </a:xfrm>
          <a:prstGeom prst="rect">
            <a:avLst/>
          </a:prstGeom>
        </p:spPr>
      </p:pic>
      <p:pic>
        <p:nvPicPr>
          <p:cNvPr id="6" name="图片 5">
            <a:extLst>
              <a:ext uri="{FF2B5EF4-FFF2-40B4-BE49-F238E27FC236}">
                <a16:creationId xmlns:a16="http://schemas.microsoft.com/office/drawing/2014/main" id="{B7CBF7C4-7328-4478-9E34-4C472C7B617C}"/>
              </a:ext>
            </a:extLst>
          </p:cNvPr>
          <p:cNvPicPr>
            <a:picLocks noChangeAspect="1"/>
          </p:cNvPicPr>
          <p:nvPr/>
        </p:nvPicPr>
        <p:blipFill>
          <a:blip r:embed="rId3"/>
          <a:stretch>
            <a:fillRect/>
          </a:stretch>
        </p:blipFill>
        <p:spPr>
          <a:xfrm>
            <a:off x="8044396" y="5118254"/>
            <a:ext cx="2786413" cy="926629"/>
          </a:xfrm>
          <a:prstGeom prst="rect">
            <a:avLst/>
          </a:prstGeom>
        </p:spPr>
      </p:pic>
      <p:pic>
        <p:nvPicPr>
          <p:cNvPr id="7" name="图片 6">
            <a:extLst>
              <a:ext uri="{FF2B5EF4-FFF2-40B4-BE49-F238E27FC236}">
                <a16:creationId xmlns:a16="http://schemas.microsoft.com/office/drawing/2014/main" id="{79094B5F-B055-4A00-8C67-53541F8DF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680" y="4785934"/>
            <a:ext cx="1978880" cy="1735063"/>
          </a:xfrm>
          <a:prstGeom prst="rect">
            <a:avLst/>
          </a:prstGeom>
        </p:spPr>
      </p:pic>
    </p:spTree>
    <p:extLst>
      <p:ext uri="{BB962C8B-B14F-4D97-AF65-F5344CB8AC3E}">
        <p14:creationId xmlns:p14="http://schemas.microsoft.com/office/powerpoint/2010/main" val="10357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9B38B9-A3C0-4651-AEB1-F9F2ECD117D2}"/>
              </a:ext>
            </a:extLst>
          </p:cNvPr>
          <p:cNvSpPr>
            <a:spLocks noGrp="1"/>
          </p:cNvSpPr>
          <p:nvPr>
            <p:ph type="title"/>
          </p:nvPr>
        </p:nvSpPr>
        <p:spPr/>
        <p:txBody>
          <a:bodyPr/>
          <a:lstStyle/>
          <a:p>
            <a:r>
              <a:rPr lang="en-US" altLang="zh-CN" dirty="0"/>
              <a:t>U</a:t>
            </a:r>
            <a:r>
              <a:rPr lang="zh-CN" altLang="en-US" dirty="0"/>
              <a:t>盘</a:t>
            </a:r>
          </a:p>
        </p:txBody>
      </p:sp>
      <p:sp>
        <p:nvSpPr>
          <p:cNvPr id="3" name="内容占位符 2">
            <a:extLst>
              <a:ext uri="{FF2B5EF4-FFF2-40B4-BE49-F238E27FC236}">
                <a16:creationId xmlns:a16="http://schemas.microsoft.com/office/drawing/2014/main" id="{63FCC935-BBB0-49A9-9F3B-7E60445F4E01}"/>
              </a:ext>
            </a:extLst>
          </p:cNvPr>
          <p:cNvSpPr>
            <a:spLocks noGrp="1"/>
          </p:cNvSpPr>
          <p:nvPr>
            <p:ph idx="1"/>
          </p:nvPr>
        </p:nvSpPr>
        <p:spPr>
          <a:xfrm>
            <a:off x="652161" y="1355898"/>
            <a:ext cx="10954600" cy="4688985"/>
          </a:xfrm>
        </p:spPr>
        <p:txBody>
          <a:bodyPr/>
          <a:lstStyle/>
          <a:p>
            <a:r>
              <a:rPr lang="en-US" altLang="zh-CN" dirty="0">
                <a:solidFill>
                  <a:srgbClr val="0070C0"/>
                </a:solidFill>
              </a:rPr>
              <a:t>USB Disk</a:t>
            </a:r>
            <a:r>
              <a:rPr lang="zh-CN" altLang="en-US" dirty="0">
                <a:solidFill>
                  <a:srgbClr val="0070C0"/>
                </a:solidFill>
              </a:rPr>
              <a:t>，</a:t>
            </a:r>
            <a:r>
              <a:rPr lang="zh-CN" altLang="en-US" dirty="0"/>
              <a:t>习惯称为“</a:t>
            </a:r>
            <a:r>
              <a:rPr lang="en-US" altLang="zh-CN" dirty="0"/>
              <a:t>U</a:t>
            </a:r>
            <a:r>
              <a:rPr lang="zh-CN" altLang="en-US" dirty="0"/>
              <a:t>盘”。通过</a:t>
            </a:r>
            <a:r>
              <a:rPr lang="en-US" altLang="zh-CN" dirty="0"/>
              <a:t>USB</a:t>
            </a:r>
            <a:r>
              <a:rPr lang="zh-CN" altLang="en-US" dirty="0"/>
              <a:t>接口与计算机连接。由存储芯片和控制芯片构成。</a:t>
            </a:r>
            <a:endParaRPr lang="en-US" altLang="zh-CN" dirty="0"/>
          </a:p>
          <a:p>
            <a:endParaRPr lang="zh-CN" altLang="en-US" sz="1000" dirty="0"/>
          </a:p>
          <a:p>
            <a:pPr>
              <a:lnSpc>
                <a:spcPct val="110000"/>
              </a:lnSpc>
            </a:pPr>
            <a:r>
              <a:rPr lang="zh-CN" altLang="en-US" dirty="0">
                <a:solidFill>
                  <a:srgbClr val="0070C0"/>
                </a:solidFill>
              </a:rPr>
              <a:t>优点</a:t>
            </a:r>
            <a:r>
              <a:rPr lang="zh-CN" altLang="en-US" dirty="0"/>
              <a:t>：</a:t>
            </a:r>
          </a:p>
          <a:p>
            <a:pPr marL="432000" lvl="1" indent="0">
              <a:buNone/>
            </a:pPr>
            <a:r>
              <a:rPr lang="zh-CN" altLang="en-US" dirty="0"/>
              <a:t>体积小、便携、廉价</a:t>
            </a:r>
          </a:p>
          <a:p>
            <a:r>
              <a:rPr lang="zh-CN" altLang="en-US" dirty="0">
                <a:solidFill>
                  <a:srgbClr val="D25252"/>
                </a:solidFill>
              </a:rPr>
              <a:t>缺点：</a:t>
            </a:r>
          </a:p>
          <a:p>
            <a:pPr marL="432000" lvl="1" indent="0">
              <a:buNone/>
            </a:pPr>
            <a:r>
              <a:rPr lang="zh-CN" altLang="en-US" dirty="0"/>
              <a:t>寿命不可靠、安全性差</a:t>
            </a:r>
          </a:p>
          <a:p>
            <a:endParaRPr lang="zh-CN" altLang="en-US" dirty="0"/>
          </a:p>
        </p:txBody>
      </p:sp>
      <p:pic>
        <p:nvPicPr>
          <p:cNvPr id="5" name="图片 4">
            <a:extLst>
              <a:ext uri="{FF2B5EF4-FFF2-40B4-BE49-F238E27FC236}">
                <a16:creationId xmlns:a16="http://schemas.microsoft.com/office/drawing/2014/main" id="{364A6FAB-4334-4A89-A41D-4F3B79266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454" y="2641268"/>
            <a:ext cx="4514886" cy="3671063"/>
          </a:xfrm>
          <a:prstGeom prst="rect">
            <a:avLst/>
          </a:prstGeom>
        </p:spPr>
      </p:pic>
    </p:spTree>
    <p:extLst>
      <p:ext uri="{BB962C8B-B14F-4D97-AF65-F5344CB8AC3E}">
        <p14:creationId xmlns:p14="http://schemas.microsoft.com/office/powerpoint/2010/main" val="1800856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9B38B9-A3C0-4651-AEB1-F9F2ECD117D2}"/>
              </a:ext>
            </a:extLst>
          </p:cNvPr>
          <p:cNvSpPr>
            <a:spLocks noGrp="1"/>
          </p:cNvSpPr>
          <p:nvPr>
            <p:ph type="title"/>
          </p:nvPr>
        </p:nvSpPr>
        <p:spPr/>
        <p:txBody>
          <a:bodyPr/>
          <a:lstStyle/>
          <a:p>
            <a:r>
              <a:rPr lang="zh-CN" altLang="en-US" dirty="0"/>
              <a:t>光存储技术</a:t>
            </a:r>
          </a:p>
        </p:txBody>
      </p:sp>
      <p:sp>
        <p:nvSpPr>
          <p:cNvPr id="3" name="内容占位符 2">
            <a:extLst>
              <a:ext uri="{FF2B5EF4-FFF2-40B4-BE49-F238E27FC236}">
                <a16:creationId xmlns:a16="http://schemas.microsoft.com/office/drawing/2014/main" id="{63FCC935-BBB0-49A9-9F3B-7E60445F4E01}"/>
              </a:ext>
            </a:extLst>
          </p:cNvPr>
          <p:cNvSpPr>
            <a:spLocks noGrp="1"/>
          </p:cNvSpPr>
          <p:nvPr>
            <p:ph idx="1"/>
          </p:nvPr>
        </p:nvSpPr>
        <p:spPr>
          <a:xfrm>
            <a:off x="652161" y="1355898"/>
            <a:ext cx="10954600" cy="4688985"/>
          </a:xfrm>
        </p:spPr>
        <p:txBody>
          <a:bodyPr>
            <a:noAutofit/>
          </a:bodyPr>
          <a:lstStyle/>
          <a:p>
            <a:r>
              <a:rPr lang="zh-CN" altLang="en-US" sz="2800" dirty="0">
                <a:solidFill>
                  <a:srgbClr val="0070C0"/>
                </a:solidFill>
              </a:rPr>
              <a:t>光存储技术</a:t>
            </a:r>
            <a:r>
              <a:rPr lang="zh-CN" altLang="en-US" sz="2800" dirty="0"/>
              <a:t>：是通过激光与介质的相互作用进行数据读写的存储技术。</a:t>
            </a:r>
            <a:r>
              <a:rPr lang="zh-CN" altLang="en-US" sz="2800" dirty="0">
                <a:solidFill>
                  <a:srgbClr val="C00000"/>
                </a:solidFill>
              </a:rPr>
              <a:t>写入数据</a:t>
            </a:r>
            <a:r>
              <a:rPr lang="zh-CN" altLang="en-US" sz="2800" dirty="0"/>
              <a:t>时，采用</a:t>
            </a:r>
            <a:r>
              <a:rPr lang="zh-CN" altLang="en-US" sz="2800" dirty="0">
                <a:solidFill>
                  <a:srgbClr val="C00000"/>
                </a:solidFill>
              </a:rPr>
              <a:t>激光烧灼</a:t>
            </a:r>
            <a:r>
              <a:rPr lang="zh-CN" altLang="en-US" sz="2800" dirty="0"/>
              <a:t>存储介质，导致介质的性质发生变化而将信息存储下来；</a:t>
            </a:r>
            <a:r>
              <a:rPr lang="zh-CN" altLang="en-US" sz="2800" dirty="0">
                <a:solidFill>
                  <a:srgbClr val="C00000"/>
                </a:solidFill>
              </a:rPr>
              <a:t>读取数据</a:t>
            </a:r>
            <a:r>
              <a:rPr lang="zh-CN" altLang="en-US" sz="2800" dirty="0"/>
              <a:t>时，用</a:t>
            </a:r>
            <a:r>
              <a:rPr lang="zh-CN" altLang="en-US" sz="2800" dirty="0">
                <a:solidFill>
                  <a:srgbClr val="C00000"/>
                </a:solidFill>
              </a:rPr>
              <a:t>激光扫描</a:t>
            </a:r>
            <a:r>
              <a:rPr lang="zh-CN" altLang="en-US" sz="2800" dirty="0"/>
              <a:t>介质，识别出存储单元性质的变化，获取信息。</a:t>
            </a:r>
            <a:endParaRPr lang="zh-CN" altLang="en-US" sz="900" dirty="0"/>
          </a:p>
          <a:p>
            <a:pPr>
              <a:lnSpc>
                <a:spcPct val="110000"/>
              </a:lnSpc>
            </a:pPr>
            <a:r>
              <a:rPr lang="zh-CN" altLang="en-US" sz="2800" dirty="0">
                <a:solidFill>
                  <a:srgbClr val="0070C0"/>
                </a:solidFill>
              </a:rPr>
              <a:t>优点</a:t>
            </a:r>
            <a:r>
              <a:rPr lang="zh-CN" altLang="en-US" sz="2800" dirty="0"/>
              <a:t>：</a:t>
            </a:r>
          </a:p>
          <a:p>
            <a:pPr marL="432000" lvl="1" indent="0">
              <a:buNone/>
            </a:pPr>
            <a:r>
              <a:rPr lang="zh-CN" altLang="en-US" sz="2800" dirty="0"/>
              <a:t>成本低、便于资料传递</a:t>
            </a:r>
          </a:p>
          <a:p>
            <a:r>
              <a:rPr lang="zh-CN" altLang="en-US" sz="2800" dirty="0">
                <a:solidFill>
                  <a:srgbClr val="D25252"/>
                </a:solidFill>
              </a:rPr>
              <a:t>缺点：</a:t>
            </a:r>
          </a:p>
          <a:p>
            <a:pPr marL="432000" lvl="1" indent="0">
              <a:buNone/>
            </a:pPr>
            <a:r>
              <a:rPr lang="zh-CN" altLang="en-US" sz="2800" dirty="0"/>
              <a:t>读写速度慢、寿命不可靠</a:t>
            </a:r>
          </a:p>
          <a:p>
            <a:endParaRPr lang="zh-CN" altLang="en-US" sz="2800" dirty="0"/>
          </a:p>
        </p:txBody>
      </p:sp>
      <p:pic>
        <p:nvPicPr>
          <p:cNvPr id="6" name="Picture 6">
            <a:extLst>
              <a:ext uri="{FF2B5EF4-FFF2-40B4-BE49-F238E27FC236}">
                <a16:creationId xmlns:a16="http://schemas.microsoft.com/office/drawing/2014/main" id="{37A4DF21-B5D0-4A7C-B840-960D8E991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212" y="3893832"/>
            <a:ext cx="28194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a:extLst>
              <a:ext uri="{FF2B5EF4-FFF2-40B4-BE49-F238E27FC236}">
                <a16:creationId xmlns:a16="http://schemas.microsoft.com/office/drawing/2014/main" id="{6859BC78-1595-4D2E-8DDD-28E9045470F5}"/>
              </a:ext>
            </a:extLst>
          </p:cNvPr>
          <p:cNvPicPr>
            <a:picLocks noChangeAspect="1"/>
          </p:cNvPicPr>
          <p:nvPr/>
        </p:nvPicPr>
        <p:blipFill>
          <a:blip r:embed="rId3"/>
          <a:stretch>
            <a:fillRect/>
          </a:stretch>
        </p:blipFill>
        <p:spPr>
          <a:xfrm>
            <a:off x="8891911" y="3881130"/>
            <a:ext cx="2473119" cy="1774827"/>
          </a:xfrm>
          <a:prstGeom prst="rect">
            <a:avLst/>
          </a:prstGeom>
        </p:spPr>
      </p:pic>
      <p:pic>
        <p:nvPicPr>
          <p:cNvPr id="8" name="图片 7">
            <a:extLst>
              <a:ext uri="{FF2B5EF4-FFF2-40B4-BE49-F238E27FC236}">
                <a16:creationId xmlns:a16="http://schemas.microsoft.com/office/drawing/2014/main" id="{7184EEB5-3D69-480B-A8FC-4E228798B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0100" y="109155"/>
            <a:ext cx="2149651" cy="1207112"/>
          </a:xfrm>
          <a:prstGeom prst="rect">
            <a:avLst/>
          </a:prstGeom>
        </p:spPr>
      </p:pic>
    </p:spTree>
    <p:extLst>
      <p:ext uri="{BB962C8B-B14F-4D97-AF65-F5344CB8AC3E}">
        <p14:creationId xmlns:p14="http://schemas.microsoft.com/office/powerpoint/2010/main" val="53982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9B38B9-A3C0-4651-AEB1-F9F2ECD117D2}"/>
              </a:ext>
            </a:extLst>
          </p:cNvPr>
          <p:cNvSpPr>
            <a:spLocks noGrp="1"/>
          </p:cNvSpPr>
          <p:nvPr>
            <p:ph type="title"/>
          </p:nvPr>
        </p:nvSpPr>
        <p:spPr/>
        <p:txBody>
          <a:bodyPr/>
          <a:lstStyle/>
          <a:p>
            <a:r>
              <a:rPr lang="zh-CN" altLang="en-US"/>
              <a:t>光盘和光驱</a:t>
            </a:r>
            <a:endParaRPr lang="zh-CN" altLang="en-US" dirty="0"/>
          </a:p>
        </p:txBody>
      </p:sp>
      <p:sp>
        <p:nvSpPr>
          <p:cNvPr id="3" name="内容占位符 2">
            <a:extLst>
              <a:ext uri="{FF2B5EF4-FFF2-40B4-BE49-F238E27FC236}">
                <a16:creationId xmlns:a16="http://schemas.microsoft.com/office/drawing/2014/main" id="{63FCC935-BBB0-49A9-9F3B-7E60445F4E01}"/>
              </a:ext>
            </a:extLst>
          </p:cNvPr>
          <p:cNvSpPr>
            <a:spLocks noGrp="1"/>
          </p:cNvSpPr>
          <p:nvPr>
            <p:ph idx="1"/>
          </p:nvPr>
        </p:nvSpPr>
        <p:spPr>
          <a:xfrm>
            <a:off x="652161" y="1355898"/>
            <a:ext cx="10954600" cy="4688985"/>
          </a:xfrm>
        </p:spPr>
        <p:txBody>
          <a:bodyPr>
            <a:noAutofit/>
          </a:bodyPr>
          <a:lstStyle/>
          <a:p>
            <a:r>
              <a:rPr lang="zh-CN" altLang="en-US" sz="2800" dirty="0"/>
              <a:t>按读写功能分类：</a:t>
            </a:r>
          </a:p>
          <a:p>
            <a:pPr marL="889200" indent="-457200">
              <a:defRPr/>
            </a:pPr>
            <a:r>
              <a:rPr lang="zh-CN" altLang="en-US" sz="2800" dirty="0">
                <a:solidFill>
                  <a:srgbClr val="0070C0"/>
                </a:solidFill>
              </a:rPr>
              <a:t>光盘</a:t>
            </a:r>
            <a:r>
              <a:rPr lang="zh-CN" altLang="en-US" sz="2800" dirty="0"/>
              <a:t>：只读光盘、</a:t>
            </a:r>
            <a:r>
              <a:rPr lang="zh-CN" altLang="en-US" sz="2800" dirty="0">
                <a:solidFill>
                  <a:srgbClr val="C00000"/>
                </a:solidFill>
              </a:rPr>
              <a:t>一次性写入光盘</a:t>
            </a:r>
            <a:r>
              <a:rPr lang="zh-CN" altLang="en-US" sz="2800" dirty="0"/>
              <a:t>、可擦写光盘</a:t>
            </a:r>
            <a:endParaRPr lang="en-US" altLang="zh-CN" sz="2800" dirty="0"/>
          </a:p>
          <a:p>
            <a:pPr marL="889200" indent="-457200">
              <a:defRPr/>
            </a:pPr>
            <a:r>
              <a:rPr lang="zh-CN" altLang="en-US" sz="2800" dirty="0">
                <a:solidFill>
                  <a:srgbClr val="0070C0"/>
                </a:solidFill>
              </a:rPr>
              <a:t>光驱</a:t>
            </a:r>
            <a:r>
              <a:rPr lang="zh-CN" altLang="en-US" sz="2800" dirty="0"/>
              <a:t>：只读光驱、</a:t>
            </a:r>
            <a:r>
              <a:rPr lang="zh-CN" altLang="en-US" sz="2800" dirty="0">
                <a:solidFill>
                  <a:srgbClr val="C00000"/>
                </a:solidFill>
              </a:rPr>
              <a:t>刻录机（支持读写）</a:t>
            </a:r>
          </a:p>
          <a:p>
            <a:r>
              <a:rPr lang="zh-CN" altLang="en-US" sz="2800" dirty="0"/>
              <a:t>按容量分类：</a:t>
            </a:r>
          </a:p>
          <a:p>
            <a:pPr marL="432000" lvl="1" indent="0">
              <a:buNone/>
            </a:pPr>
            <a:r>
              <a:rPr lang="en-US" altLang="zh-CN" sz="2600" dirty="0"/>
              <a:t>CD(650MB)</a:t>
            </a:r>
            <a:r>
              <a:rPr lang="zh-CN" altLang="en-US" sz="2600" dirty="0"/>
              <a:t>、  </a:t>
            </a:r>
            <a:r>
              <a:rPr lang="en-US" altLang="zh-CN" sz="2600" dirty="0">
                <a:solidFill>
                  <a:srgbClr val="C00000"/>
                </a:solidFill>
              </a:rPr>
              <a:t>DVD(4.3GB)</a:t>
            </a:r>
            <a:r>
              <a:rPr lang="zh-CN" altLang="en-US" sz="2600" dirty="0">
                <a:solidFill>
                  <a:srgbClr val="C00000"/>
                </a:solidFill>
              </a:rPr>
              <a:t>、  </a:t>
            </a:r>
            <a:r>
              <a:rPr lang="zh-CN" altLang="en-US" sz="2600" dirty="0">
                <a:solidFill>
                  <a:srgbClr val="0070C0"/>
                </a:solidFill>
              </a:rPr>
              <a:t>蓝光光盘</a:t>
            </a:r>
            <a:r>
              <a:rPr lang="en-US" altLang="zh-CN" sz="2600" dirty="0">
                <a:solidFill>
                  <a:srgbClr val="0070C0"/>
                </a:solidFill>
              </a:rPr>
              <a:t>(25-50GB)</a:t>
            </a:r>
          </a:p>
          <a:p>
            <a:endParaRPr lang="zh-CN" altLang="en-US" sz="2800" dirty="0"/>
          </a:p>
        </p:txBody>
      </p:sp>
      <p:pic>
        <p:nvPicPr>
          <p:cNvPr id="9" name="图片 8">
            <a:extLst>
              <a:ext uri="{FF2B5EF4-FFF2-40B4-BE49-F238E27FC236}">
                <a16:creationId xmlns:a16="http://schemas.microsoft.com/office/drawing/2014/main" id="{B16FFB66-0265-48BF-8F3A-2FEB9D718111}"/>
              </a:ext>
            </a:extLst>
          </p:cNvPr>
          <p:cNvPicPr>
            <a:picLocks noChangeAspect="1"/>
          </p:cNvPicPr>
          <p:nvPr/>
        </p:nvPicPr>
        <p:blipFill rotWithShape="1">
          <a:blip r:embed="rId2">
            <a:extLst>
              <a:ext uri="{28A0092B-C50C-407E-A947-70E740481C1C}">
                <a14:useLocalDpi xmlns:a14="http://schemas.microsoft.com/office/drawing/2010/main" val="0"/>
              </a:ext>
            </a:extLst>
          </a:blip>
          <a:srcRect l="1340" t="2023" r="2729" b="2220"/>
          <a:stretch/>
        </p:blipFill>
        <p:spPr>
          <a:xfrm>
            <a:off x="9076623" y="163100"/>
            <a:ext cx="2370023" cy="1641803"/>
          </a:xfrm>
          <a:prstGeom prst="rect">
            <a:avLst/>
          </a:prstGeom>
        </p:spPr>
      </p:pic>
      <p:pic>
        <p:nvPicPr>
          <p:cNvPr id="10" name="图片 9">
            <a:extLst>
              <a:ext uri="{FF2B5EF4-FFF2-40B4-BE49-F238E27FC236}">
                <a16:creationId xmlns:a16="http://schemas.microsoft.com/office/drawing/2014/main" id="{99785311-1F82-443F-93F5-B71B0B20E774}"/>
              </a:ext>
            </a:extLst>
          </p:cNvPr>
          <p:cNvPicPr>
            <a:picLocks noChangeAspect="1"/>
          </p:cNvPicPr>
          <p:nvPr/>
        </p:nvPicPr>
        <p:blipFill>
          <a:blip r:embed="rId3"/>
          <a:stretch>
            <a:fillRect/>
          </a:stretch>
        </p:blipFill>
        <p:spPr>
          <a:xfrm>
            <a:off x="3587689" y="4293049"/>
            <a:ext cx="2390775" cy="1771650"/>
          </a:xfrm>
          <a:prstGeom prst="rect">
            <a:avLst/>
          </a:prstGeom>
        </p:spPr>
      </p:pic>
      <p:pic>
        <p:nvPicPr>
          <p:cNvPr id="11" name="图片 10">
            <a:extLst>
              <a:ext uri="{FF2B5EF4-FFF2-40B4-BE49-F238E27FC236}">
                <a16:creationId xmlns:a16="http://schemas.microsoft.com/office/drawing/2014/main" id="{031570E4-4EF3-4D48-82FF-DF20AEA26EC8}"/>
              </a:ext>
            </a:extLst>
          </p:cNvPr>
          <p:cNvPicPr>
            <a:picLocks noChangeAspect="1"/>
          </p:cNvPicPr>
          <p:nvPr/>
        </p:nvPicPr>
        <p:blipFill>
          <a:blip r:embed="rId4"/>
          <a:stretch>
            <a:fillRect/>
          </a:stretch>
        </p:blipFill>
        <p:spPr>
          <a:xfrm>
            <a:off x="6619255" y="4281917"/>
            <a:ext cx="2813503" cy="1662919"/>
          </a:xfrm>
          <a:prstGeom prst="rect">
            <a:avLst/>
          </a:prstGeom>
        </p:spPr>
      </p:pic>
      <p:pic>
        <p:nvPicPr>
          <p:cNvPr id="12" name="图片 11">
            <a:extLst>
              <a:ext uri="{FF2B5EF4-FFF2-40B4-BE49-F238E27FC236}">
                <a16:creationId xmlns:a16="http://schemas.microsoft.com/office/drawing/2014/main" id="{BDBD4617-50F4-407E-B2FA-D3D5156B6745}"/>
              </a:ext>
            </a:extLst>
          </p:cNvPr>
          <p:cNvPicPr>
            <a:picLocks noChangeAspect="1"/>
          </p:cNvPicPr>
          <p:nvPr/>
        </p:nvPicPr>
        <p:blipFill>
          <a:blip r:embed="rId5"/>
          <a:stretch>
            <a:fillRect/>
          </a:stretch>
        </p:blipFill>
        <p:spPr>
          <a:xfrm>
            <a:off x="941415" y="4312864"/>
            <a:ext cx="2357020" cy="1771650"/>
          </a:xfrm>
          <a:prstGeom prst="rect">
            <a:avLst/>
          </a:prstGeom>
        </p:spPr>
      </p:pic>
    </p:spTree>
    <p:extLst>
      <p:ext uri="{BB962C8B-B14F-4D97-AF65-F5344CB8AC3E}">
        <p14:creationId xmlns:p14="http://schemas.microsoft.com/office/powerpoint/2010/main" val="42829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1CBD8-93D0-65CC-8A0D-1D5A5C9270A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726BA63-2584-5BF9-676C-49BF5FEBBC90}"/>
              </a:ext>
            </a:extLst>
          </p:cNvPr>
          <p:cNvSpPr>
            <a:spLocks noGrp="1"/>
          </p:cNvSpPr>
          <p:nvPr>
            <p:ph type="title"/>
          </p:nvPr>
        </p:nvSpPr>
        <p:spPr>
          <a:xfrm>
            <a:off x="17611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输入输出设备</a:t>
            </a:r>
          </a:p>
        </p:txBody>
      </p:sp>
      <p:cxnSp>
        <p:nvCxnSpPr>
          <p:cNvPr id="6" name="直接连接符 5">
            <a:extLst>
              <a:ext uri="{FF2B5EF4-FFF2-40B4-BE49-F238E27FC236}">
                <a16:creationId xmlns:a16="http://schemas.microsoft.com/office/drawing/2014/main" id="{831A5BCD-DA26-5D2C-7D87-65E0AE34B559}"/>
              </a:ext>
            </a:extLst>
          </p:cNvPr>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637E45E0-2C8D-8EF0-175B-D863E4D58906}"/>
              </a:ext>
            </a:extLst>
          </p:cNvPr>
          <p:cNvSpPr txBox="1"/>
          <p:nvPr/>
        </p:nvSpPr>
        <p:spPr>
          <a:xfrm>
            <a:off x="1392228" y="2867798"/>
            <a:ext cx="9407545" cy="369332"/>
          </a:xfrm>
          <a:prstGeom prst="rect">
            <a:avLst/>
          </a:prstGeom>
          <a:noFill/>
        </p:spPr>
        <p:txBody>
          <a:bodyPr wrap="square" rtlCol="0">
            <a:spAutoFit/>
          </a:bodyPr>
          <a:lstStyle/>
          <a:p>
            <a:pPr lvl="0" algn="ctr">
              <a:defRPr/>
            </a:pP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sym typeface="Helvetica Light"/>
              </a:rPr>
              <a:t>键盘</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；鼠标；扫描仪；</a:t>
            </a:r>
            <a:r>
              <a:rPr kumimoji="0" lang="en-US" altLang="zh-CN"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3D</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扫描仪；显示器；</a:t>
            </a:r>
            <a:r>
              <a:rPr lang="zh-CN" altLang="en-US" b="1" dirty="0">
                <a:solidFill>
                  <a:prstClr val="black"/>
                </a:solidFill>
                <a:latin typeface="微软雅黑 Light" panose="020B0502040204020203" pitchFamily="34" charset="-122"/>
                <a:ea typeface="微软雅黑 Light" panose="020B0502040204020203" pitchFamily="34" charset="-122"/>
              </a:rPr>
              <a:t>打印机；</a:t>
            </a:r>
            <a:r>
              <a:rPr lang="en-US" altLang="zh-CN" b="1" dirty="0">
                <a:solidFill>
                  <a:prstClr val="black"/>
                </a:solidFill>
                <a:latin typeface="微软雅黑 Light" panose="020B0502040204020203" pitchFamily="34" charset="-122"/>
                <a:ea typeface="微软雅黑 Light" panose="020B0502040204020203" pitchFamily="34" charset="-122"/>
              </a:rPr>
              <a:t>3D</a:t>
            </a:r>
            <a:r>
              <a:rPr lang="zh-CN" altLang="en-US" b="1" dirty="0">
                <a:solidFill>
                  <a:prstClr val="black"/>
                </a:solidFill>
                <a:latin typeface="微软雅黑 Light" panose="020B0502040204020203" pitchFamily="34" charset="-122"/>
                <a:ea typeface="微软雅黑 Light" panose="020B0502040204020203" pitchFamily="34" charset="-122"/>
              </a:rPr>
              <a:t>打印机；绘图仪</a:t>
            </a:r>
            <a:endPar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endParaRPr>
          </a:p>
        </p:txBody>
      </p:sp>
      <p:sp>
        <p:nvSpPr>
          <p:cNvPr id="8" name="标题 1">
            <a:extLst>
              <a:ext uri="{FF2B5EF4-FFF2-40B4-BE49-F238E27FC236}">
                <a16:creationId xmlns:a16="http://schemas.microsoft.com/office/drawing/2014/main" id="{FE6BB9CF-1C6E-42B3-8DCB-CBE5BC0CE888}"/>
              </a:ext>
            </a:extLst>
          </p:cNvPr>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/04</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E9FAB8D5-460E-80DF-D223-47F4D89A837F}"/>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405F5E95-85AC-6ACF-5231-3449F1E869BC}"/>
              </a:ext>
            </a:extLst>
          </p:cNvPr>
          <p:cNvPicPr>
            <a:picLocks noChangeAspect="1"/>
          </p:cNvPicPr>
          <p:nvPr/>
        </p:nvPicPr>
        <p:blipFill>
          <a:blip r:embed="rId3"/>
          <a:stretch>
            <a:fillRect/>
          </a:stretch>
        </p:blipFill>
        <p:spPr>
          <a:xfrm>
            <a:off x="2633148" y="5478052"/>
            <a:ext cx="1079086" cy="1316850"/>
          </a:xfrm>
          <a:prstGeom prst="rect">
            <a:avLst/>
          </a:prstGeom>
        </p:spPr>
      </p:pic>
    </p:spTree>
    <p:extLst>
      <p:ext uri="{BB962C8B-B14F-4D97-AF65-F5344CB8AC3E}">
        <p14:creationId xmlns:p14="http://schemas.microsoft.com/office/powerpoint/2010/main" val="3271115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输入设备：键盘</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r>
              <a:rPr lang="zh-CN" altLang="en-US" dirty="0">
                <a:solidFill>
                  <a:srgbClr val="0070C0"/>
                </a:solidFill>
              </a:rPr>
              <a:t>键盘</a:t>
            </a:r>
            <a:r>
              <a:rPr lang="zh-CN" altLang="en-US" dirty="0"/>
              <a:t>：是最常用也是最基本的输入设备，通过键盘，可以将英文字母、数字、标点符号等输入到计算机中。多数键盘是基于打字机的</a:t>
            </a:r>
            <a:r>
              <a:rPr lang="en-US" altLang="zh-CN" dirty="0">
                <a:solidFill>
                  <a:srgbClr val="C00000"/>
                </a:solidFill>
              </a:rPr>
              <a:t>QWERTY</a:t>
            </a:r>
            <a:r>
              <a:rPr lang="zh-CN" altLang="en-US" dirty="0">
                <a:solidFill>
                  <a:srgbClr val="C00000"/>
                </a:solidFill>
              </a:rPr>
              <a:t>布局</a:t>
            </a:r>
            <a:r>
              <a:rPr lang="zh-CN" altLang="en-US" dirty="0"/>
              <a:t>设计。</a:t>
            </a:r>
          </a:p>
        </p:txBody>
      </p:sp>
      <p:pic>
        <p:nvPicPr>
          <p:cNvPr id="9" name="Picture 16">
            <a:extLst>
              <a:ext uri="{FF2B5EF4-FFF2-40B4-BE49-F238E27FC236}">
                <a16:creationId xmlns:a16="http://schemas.microsoft.com/office/drawing/2014/main" id="{8C093FEC-AF9D-4C7E-9801-5D6B0C5E3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485" y="3719173"/>
            <a:ext cx="2989360" cy="169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7">
            <a:extLst>
              <a:ext uri="{FF2B5EF4-FFF2-40B4-BE49-F238E27FC236}">
                <a16:creationId xmlns:a16="http://schemas.microsoft.com/office/drawing/2014/main" id="{A1EE6E96-C47C-4FF8-BB7E-B05CBBCBB2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6043" y="3780412"/>
            <a:ext cx="1529316" cy="165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8">
            <a:extLst>
              <a:ext uri="{FF2B5EF4-FFF2-40B4-BE49-F238E27FC236}">
                <a16:creationId xmlns:a16="http://schemas.microsoft.com/office/drawing/2014/main" id="{883C2646-0D53-4914-A889-6C7B45C71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218" y="3613199"/>
            <a:ext cx="3313145" cy="211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0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a:spLocks noGrp="1"/>
          </p:cNvSpPr>
          <p:nvPr>
            <p:ph type="title" idx="4294967295"/>
          </p:nvPr>
        </p:nvSpPr>
        <p:spPr>
          <a:xfrm>
            <a:off x="4400341" y="807357"/>
            <a:ext cx="3030539" cy="677621"/>
          </a:xfrm>
          <a:prstGeom prst="rect">
            <a:avLst/>
          </a:prstGeom>
        </p:spPr>
        <p:txBody>
          <a:bodyPr vert="horz" wrap="square" lIns="0" tIns="12700" rIns="0" bIns="0" rtlCol="0">
            <a:spAutoFit/>
          </a:bodyPr>
          <a:lstStyle/>
          <a:p>
            <a:pPr marL="12700">
              <a:spcBef>
                <a:spcPts val="100"/>
              </a:spcBef>
            </a:pPr>
            <a:r>
              <a:rPr sz="4800" b="1" i="0" spc="-5" dirty="0">
                <a:solidFill>
                  <a:srgbClr val="002060"/>
                </a:solidFill>
                <a:latin typeface="微软雅黑 Light" panose="020B0502040204020203" pitchFamily="34" charset="-122"/>
                <a:ea typeface="微软雅黑 Light" panose="020B0502040204020203" pitchFamily="34" charset="-122"/>
              </a:rPr>
              <a:t>目</a:t>
            </a:r>
            <a:r>
              <a:rPr sz="4800" b="1" i="0" spc="595" dirty="0">
                <a:solidFill>
                  <a:srgbClr val="002060"/>
                </a:solidFill>
                <a:latin typeface="微软雅黑 Light" panose="020B0502040204020203" pitchFamily="34" charset="-122"/>
                <a:ea typeface="微软雅黑 Light" panose="020B0502040204020203" pitchFamily="34" charset="-122"/>
              </a:rPr>
              <a:t>录</a:t>
            </a:r>
            <a:r>
              <a:rPr sz="2400" b="1" i="0" spc="-5" dirty="0">
                <a:solidFill>
                  <a:srgbClr val="002060"/>
                </a:solidFill>
                <a:latin typeface="微软雅黑 Light" panose="020B0502040204020203" pitchFamily="34" charset="-122"/>
                <a:ea typeface="微软雅黑 Light" panose="020B0502040204020203" pitchFamily="34" charset="-122"/>
              </a:rPr>
              <a:t>CONTENTS</a:t>
            </a:r>
            <a:endParaRPr sz="2400" b="1" dirty="0">
              <a:solidFill>
                <a:srgbClr val="002060"/>
              </a:solidFill>
              <a:latin typeface="微软雅黑 Light" panose="020B0502040204020203" pitchFamily="34" charset="-122"/>
              <a:ea typeface="微软雅黑 Light" panose="020B0502040204020203" pitchFamily="34" charset="-122"/>
            </a:endParaRPr>
          </a:p>
        </p:txBody>
      </p:sp>
      <p:cxnSp>
        <p:nvCxnSpPr>
          <p:cNvPr id="10" name="直接连接符 9"/>
          <p:cNvCxnSpPr/>
          <p:nvPr/>
        </p:nvCxnSpPr>
        <p:spPr>
          <a:xfrm>
            <a:off x="3894357" y="1719230"/>
            <a:ext cx="1922107" cy="0"/>
          </a:xfrm>
          <a:prstGeom prst="line">
            <a:avLst/>
          </a:prstGeom>
          <a:ln w="57150">
            <a:solidFill>
              <a:srgbClr val="57616F"/>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816465" y="1722341"/>
            <a:ext cx="1922107" cy="0"/>
          </a:xfrm>
          <a:prstGeom prst="line">
            <a:avLst/>
          </a:prstGeom>
          <a:ln w="57150">
            <a:solidFill>
              <a:srgbClr val="D1DBE4"/>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6004" y="1963596"/>
            <a:ext cx="12119992" cy="304867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3" name="object 23"/>
          <p:cNvSpPr/>
          <p:nvPr/>
        </p:nvSpPr>
        <p:spPr>
          <a:xfrm>
            <a:off x="1393824" y="2631335"/>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object 24"/>
          <p:cNvSpPr/>
          <p:nvPr/>
        </p:nvSpPr>
        <p:spPr>
          <a:xfrm>
            <a:off x="1455439" y="3345666"/>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20" name="组合 19">
            <a:extLst>
              <a:ext uri="{FF2B5EF4-FFF2-40B4-BE49-F238E27FC236}">
                <a16:creationId xmlns:a16="http://schemas.microsoft.com/office/drawing/2014/main" id="{9CBC6935-7FBB-4C64-89EE-929274B183AB}"/>
              </a:ext>
            </a:extLst>
          </p:cNvPr>
          <p:cNvGrpSpPr/>
          <p:nvPr/>
        </p:nvGrpSpPr>
        <p:grpSpPr>
          <a:xfrm>
            <a:off x="532763" y="3445040"/>
            <a:ext cx="4696374" cy="584621"/>
            <a:chOff x="5288" y="3307"/>
            <a:chExt cx="6130" cy="1006"/>
          </a:xfrm>
        </p:grpSpPr>
        <p:sp>
          <p:nvSpPr>
            <p:cNvPr id="22" name="文本框 21">
              <a:extLst>
                <a:ext uri="{FF2B5EF4-FFF2-40B4-BE49-F238E27FC236}">
                  <a16:creationId xmlns:a16="http://schemas.microsoft.com/office/drawing/2014/main" id="{E200BAF1-D60D-4729-AB64-DDD0EB7159AC}"/>
                </a:ext>
              </a:extLst>
            </p:cNvPr>
            <p:cNvSpPr txBox="1"/>
            <p:nvPr/>
          </p:nvSpPr>
          <p:spPr>
            <a:xfrm>
              <a:off x="5288" y="3492"/>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03</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a:extLst>
                <a:ext uri="{FF2B5EF4-FFF2-40B4-BE49-F238E27FC236}">
                  <a16:creationId xmlns:a16="http://schemas.microsoft.com/office/drawing/2014/main" id="{A79CF911-582C-4226-AA03-8CBAA1F26FFA}"/>
                </a:ext>
              </a:extLst>
            </p:cNvPr>
            <p:cNvSpPr txBox="1"/>
            <p:nvPr/>
          </p:nvSpPr>
          <p:spPr>
            <a:xfrm>
              <a:off x="6357" y="3307"/>
              <a:ext cx="5061" cy="1006"/>
            </a:xfrm>
            <a:prstGeom prst="rect">
              <a:avLst/>
            </a:prstGeom>
            <a:noFill/>
          </p:spPr>
          <p:txBody>
            <a:bodyPr wrap="square" rtlCol="0">
              <a:spAutoFit/>
            </a:bodyPr>
            <a:lstStyle/>
            <a:p>
              <a:pPr lvl="0">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存储器</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sp>
        <p:nvSpPr>
          <p:cNvPr id="28" name="object 24">
            <a:extLst>
              <a:ext uri="{FF2B5EF4-FFF2-40B4-BE49-F238E27FC236}">
                <a16:creationId xmlns:a16="http://schemas.microsoft.com/office/drawing/2014/main" id="{32D0F1C1-8611-43C7-A9E3-C8C65D82FC99}"/>
              </a:ext>
            </a:extLst>
          </p:cNvPr>
          <p:cNvSpPr/>
          <p:nvPr/>
        </p:nvSpPr>
        <p:spPr>
          <a:xfrm flipV="1">
            <a:off x="1455439" y="3825186"/>
            <a:ext cx="9404351" cy="276392"/>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6" name="组合 15">
            <a:extLst>
              <a:ext uri="{FF2B5EF4-FFF2-40B4-BE49-F238E27FC236}">
                <a16:creationId xmlns:a16="http://schemas.microsoft.com/office/drawing/2014/main" id="{9CBC6935-7FBB-4C64-89EE-929274B183AB}"/>
              </a:ext>
            </a:extLst>
          </p:cNvPr>
          <p:cNvGrpSpPr/>
          <p:nvPr/>
        </p:nvGrpSpPr>
        <p:grpSpPr>
          <a:xfrm>
            <a:off x="519739" y="2045869"/>
            <a:ext cx="5132307" cy="584621"/>
            <a:chOff x="5271" y="3136"/>
            <a:chExt cx="6699" cy="1006"/>
          </a:xfrm>
        </p:grpSpPr>
        <p:sp>
          <p:nvSpPr>
            <p:cNvPr id="17" name="文本框 21">
              <a:extLst>
                <a:ext uri="{FF2B5EF4-FFF2-40B4-BE49-F238E27FC236}">
                  <a16:creationId xmlns:a16="http://schemas.microsoft.com/office/drawing/2014/main" id="{E200BAF1-D60D-4729-AB64-DDD0EB7159AC}"/>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01</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8" name="文本框 25">
              <a:extLst>
                <a:ext uri="{FF2B5EF4-FFF2-40B4-BE49-F238E27FC236}">
                  <a16:creationId xmlns:a16="http://schemas.microsoft.com/office/drawing/2014/main" id="{A79CF911-582C-4226-AA03-8CBAA1F26FFA}"/>
                </a:ext>
              </a:extLst>
            </p:cNvPr>
            <p:cNvSpPr txBox="1"/>
            <p:nvPr/>
          </p:nvSpPr>
          <p:spPr>
            <a:xfrm>
              <a:off x="6346" y="3136"/>
              <a:ext cx="5624" cy="1006"/>
            </a:xfrm>
            <a:prstGeom prst="rect">
              <a:avLst/>
            </a:prstGeom>
            <a:noFill/>
          </p:spPr>
          <p:txBody>
            <a:bodyPr wrap="square" rtlCol="0">
              <a:spAutoFit/>
            </a:bodyPr>
            <a:lstStyle/>
            <a:p>
              <a:pPr lvl="0">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计算机硬件系统构成</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24" name="组合 23">
            <a:extLst>
              <a:ext uri="{FF2B5EF4-FFF2-40B4-BE49-F238E27FC236}">
                <a16:creationId xmlns:a16="http://schemas.microsoft.com/office/drawing/2014/main" id="{9CBC6935-7FBB-4C64-89EE-929274B183AB}"/>
              </a:ext>
            </a:extLst>
          </p:cNvPr>
          <p:cNvGrpSpPr/>
          <p:nvPr/>
        </p:nvGrpSpPr>
        <p:grpSpPr>
          <a:xfrm>
            <a:off x="519739" y="2742913"/>
            <a:ext cx="4954564" cy="584621"/>
            <a:chOff x="5271" y="3129"/>
            <a:chExt cx="6467" cy="1006"/>
          </a:xfrm>
        </p:grpSpPr>
        <p:sp>
          <p:nvSpPr>
            <p:cNvPr id="29" name="文本框 21">
              <a:extLst>
                <a:ext uri="{FF2B5EF4-FFF2-40B4-BE49-F238E27FC236}">
                  <a16:creationId xmlns:a16="http://schemas.microsoft.com/office/drawing/2014/main" id="{E200BAF1-D60D-4729-AB64-DDD0EB7159AC}"/>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02</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0" name="文本框 25">
              <a:extLst>
                <a:ext uri="{FF2B5EF4-FFF2-40B4-BE49-F238E27FC236}">
                  <a16:creationId xmlns:a16="http://schemas.microsoft.com/office/drawing/2014/main" id="{A79CF911-582C-4226-AA03-8CBAA1F26FFA}"/>
                </a:ext>
              </a:extLst>
            </p:cNvPr>
            <p:cNvSpPr txBox="1"/>
            <p:nvPr/>
          </p:nvSpPr>
          <p:spPr>
            <a:xfrm>
              <a:off x="6368" y="3129"/>
              <a:ext cx="5370" cy="1006"/>
            </a:xfrm>
            <a:prstGeom prst="rect">
              <a:avLst/>
            </a:prstGeom>
            <a:noFill/>
          </p:spPr>
          <p:txBody>
            <a:bodyPr wrap="square" rtlCol="0">
              <a:spAutoFit/>
            </a:bodyPr>
            <a:lstStyle/>
            <a:p>
              <a:pPr lvl="0">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中央处理器</a:t>
              </a:r>
              <a:r>
                <a:rPr lang="en-US" altLang="zh-CN" sz="3200" b="1" spc="400" dirty="0">
                  <a:solidFill>
                    <a:srgbClr val="002060"/>
                  </a:solidFill>
                  <a:latin typeface="微软雅黑 Light" panose="020B0502040204020203" pitchFamily="34" charset="-122"/>
                  <a:ea typeface="微软雅黑 Light" panose="020B0502040204020203" pitchFamily="34" charset="-122"/>
                </a:rPr>
                <a:t>(CPU)</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sp>
        <p:nvSpPr>
          <p:cNvPr id="2" name="object 23">
            <a:extLst>
              <a:ext uri="{FF2B5EF4-FFF2-40B4-BE49-F238E27FC236}">
                <a16:creationId xmlns:a16="http://schemas.microsoft.com/office/drawing/2014/main" id="{5DCF4517-FB33-57D1-988B-3FEC908D50E9}"/>
              </a:ext>
            </a:extLst>
          </p:cNvPr>
          <p:cNvSpPr/>
          <p:nvPr/>
        </p:nvSpPr>
        <p:spPr>
          <a:xfrm>
            <a:off x="1393824" y="4748871"/>
            <a:ext cx="9404351" cy="0"/>
          </a:xfrm>
          <a:custGeom>
            <a:avLst/>
            <a:gdLst/>
            <a:ahLst/>
            <a:cxnLst/>
            <a:rect l="l" t="t" r="r" b="b"/>
            <a:pathLst>
              <a:path w="9404350">
                <a:moveTo>
                  <a:pt x="0" y="0"/>
                </a:moveTo>
                <a:lnTo>
                  <a:pt x="9404096"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4" name="组合 3">
            <a:extLst>
              <a:ext uri="{FF2B5EF4-FFF2-40B4-BE49-F238E27FC236}">
                <a16:creationId xmlns:a16="http://schemas.microsoft.com/office/drawing/2014/main" id="{CAD9E68B-90DE-0665-9768-C2A62BBF6B0B}"/>
              </a:ext>
            </a:extLst>
          </p:cNvPr>
          <p:cNvGrpSpPr/>
          <p:nvPr/>
        </p:nvGrpSpPr>
        <p:grpSpPr>
          <a:xfrm>
            <a:off x="519739" y="4163405"/>
            <a:ext cx="5038839" cy="584621"/>
            <a:chOff x="5271" y="3136"/>
            <a:chExt cx="6577" cy="1006"/>
          </a:xfrm>
        </p:grpSpPr>
        <p:sp>
          <p:nvSpPr>
            <p:cNvPr id="5" name="文本框 21">
              <a:extLst>
                <a:ext uri="{FF2B5EF4-FFF2-40B4-BE49-F238E27FC236}">
                  <a16:creationId xmlns:a16="http://schemas.microsoft.com/office/drawing/2014/main" id="{107501F3-1DA1-6264-6362-61A0E948359A}"/>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04</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6" name="文本框 25">
              <a:extLst>
                <a:ext uri="{FF2B5EF4-FFF2-40B4-BE49-F238E27FC236}">
                  <a16:creationId xmlns:a16="http://schemas.microsoft.com/office/drawing/2014/main" id="{7E4F7B49-618C-F4C6-C4FE-03252354856E}"/>
                </a:ext>
              </a:extLst>
            </p:cNvPr>
            <p:cNvSpPr txBox="1"/>
            <p:nvPr/>
          </p:nvSpPr>
          <p:spPr>
            <a:xfrm>
              <a:off x="6390" y="3136"/>
              <a:ext cx="5458" cy="1006"/>
            </a:xfrm>
            <a:prstGeom prst="rect">
              <a:avLst/>
            </a:prstGeom>
            <a:noFill/>
          </p:spPr>
          <p:txBody>
            <a:bodyPr wrap="square" rtlCol="0">
              <a:spAutoFit/>
            </a:bodyPr>
            <a:lstStyle/>
            <a:p>
              <a:pPr lvl="0">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输入输出设备</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19" name="组合 18">
            <a:extLst>
              <a:ext uri="{FF2B5EF4-FFF2-40B4-BE49-F238E27FC236}">
                <a16:creationId xmlns:a16="http://schemas.microsoft.com/office/drawing/2014/main" id="{E043F53C-E196-6A9C-90E5-3F93E1A3DE6F}"/>
              </a:ext>
            </a:extLst>
          </p:cNvPr>
          <p:cNvGrpSpPr/>
          <p:nvPr/>
        </p:nvGrpSpPr>
        <p:grpSpPr>
          <a:xfrm>
            <a:off x="6102533" y="3453504"/>
            <a:ext cx="4696374" cy="584621"/>
            <a:chOff x="5288" y="3307"/>
            <a:chExt cx="6130" cy="1006"/>
          </a:xfrm>
        </p:grpSpPr>
        <p:sp>
          <p:nvSpPr>
            <p:cNvPr id="21" name="文本框 20">
              <a:extLst>
                <a:ext uri="{FF2B5EF4-FFF2-40B4-BE49-F238E27FC236}">
                  <a16:creationId xmlns:a16="http://schemas.microsoft.com/office/drawing/2014/main" id="{3AC00FD3-B903-402B-41BA-DE92E81B6BEE}"/>
                </a:ext>
              </a:extLst>
            </p:cNvPr>
            <p:cNvSpPr txBox="1"/>
            <p:nvPr/>
          </p:nvSpPr>
          <p:spPr>
            <a:xfrm>
              <a:off x="5288" y="3492"/>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07</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a:extLst>
                <a:ext uri="{FF2B5EF4-FFF2-40B4-BE49-F238E27FC236}">
                  <a16:creationId xmlns:a16="http://schemas.microsoft.com/office/drawing/2014/main" id="{C1080B0A-043F-1264-46B4-B7970E0E3CC0}"/>
                </a:ext>
              </a:extLst>
            </p:cNvPr>
            <p:cNvSpPr txBox="1"/>
            <p:nvPr/>
          </p:nvSpPr>
          <p:spPr>
            <a:xfrm>
              <a:off x="6357" y="3307"/>
              <a:ext cx="5061" cy="1006"/>
            </a:xfrm>
            <a:prstGeom prst="rect">
              <a:avLst/>
            </a:prstGeom>
            <a:noFill/>
          </p:spPr>
          <p:txBody>
            <a:bodyPr wrap="square" rtlCol="0">
              <a:spAutoFit/>
            </a:bodyPr>
            <a:lstStyle/>
            <a:p>
              <a:pPr lvl="0">
                <a:defRPr/>
              </a:pPr>
              <a:r>
                <a:rPr lang="zh-CN" altLang="en-US" sz="3200" b="1" spc="400">
                  <a:solidFill>
                    <a:srgbClr val="002060"/>
                  </a:solidFill>
                  <a:latin typeface="微软雅黑 Light" panose="020B0502040204020203" pitchFamily="34" charset="-122"/>
                  <a:ea typeface="微软雅黑 Light" panose="020B0502040204020203" pitchFamily="34" charset="-122"/>
                </a:rPr>
                <a:t>选购计算机</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25" name="组合 24">
            <a:extLst>
              <a:ext uri="{FF2B5EF4-FFF2-40B4-BE49-F238E27FC236}">
                <a16:creationId xmlns:a16="http://schemas.microsoft.com/office/drawing/2014/main" id="{E6DBB23B-54FE-D77E-3B21-9D87CE0EC240}"/>
              </a:ext>
            </a:extLst>
          </p:cNvPr>
          <p:cNvGrpSpPr/>
          <p:nvPr/>
        </p:nvGrpSpPr>
        <p:grpSpPr>
          <a:xfrm>
            <a:off x="6089509" y="2054333"/>
            <a:ext cx="5132307" cy="584621"/>
            <a:chOff x="5271" y="3136"/>
            <a:chExt cx="6699" cy="1006"/>
          </a:xfrm>
        </p:grpSpPr>
        <p:sp>
          <p:nvSpPr>
            <p:cNvPr id="27" name="文本框 21">
              <a:extLst>
                <a:ext uri="{FF2B5EF4-FFF2-40B4-BE49-F238E27FC236}">
                  <a16:creationId xmlns:a16="http://schemas.microsoft.com/office/drawing/2014/main" id="{F75246E2-725C-3559-F02F-D57C8A01D281}"/>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05</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1" name="文本框 25">
              <a:extLst>
                <a:ext uri="{FF2B5EF4-FFF2-40B4-BE49-F238E27FC236}">
                  <a16:creationId xmlns:a16="http://schemas.microsoft.com/office/drawing/2014/main" id="{F7409992-CA34-7677-B30C-B7B599A723F2}"/>
                </a:ext>
              </a:extLst>
            </p:cNvPr>
            <p:cNvSpPr txBox="1"/>
            <p:nvPr/>
          </p:nvSpPr>
          <p:spPr>
            <a:xfrm>
              <a:off x="6346" y="3136"/>
              <a:ext cx="5624" cy="1006"/>
            </a:xfrm>
            <a:prstGeom prst="rect">
              <a:avLst/>
            </a:prstGeom>
            <a:noFill/>
          </p:spPr>
          <p:txBody>
            <a:bodyPr wrap="square" rtlCol="0">
              <a:spAutoFit/>
            </a:bodyPr>
            <a:lstStyle/>
            <a:p>
              <a:pPr lvl="0">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总线和主板</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32" name="组合 31">
            <a:extLst>
              <a:ext uri="{FF2B5EF4-FFF2-40B4-BE49-F238E27FC236}">
                <a16:creationId xmlns:a16="http://schemas.microsoft.com/office/drawing/2014/main" id="{D6031E45-C58C-9302-14FD-69C1934DF521}"/>
              </a:ext>
            </a:extLst>
          </p:cNvPr>
          <p:cNvGrpSpPr/>
          <p:nvPr/>
        </p:nvGrpSpPr>
        <p:grpSpPr>
          <a:xfrm>
            <a:off x="6089509" y="2751377"/>
            <a:ext cx="5624928" cy="584621"/>
            <a:chOff x="5271" y="3129"/>
            <a:chExt cx="7342" cy="1006"/>
          </a:xfrm>
        </p:grpSpPr>
        <p:sp>
          <p:nvSpPr>
            <p:cNvPr id="33" name="文本框 21">
              <a:extLst>
                <a:ext uri="{FF2B5EF4-FFF2-40B4-BE49-F238E27FC236}">
                  <a16:creationId xmlns:a16="http://schemas.microsoft.com/office/drawing/2014/main" id="{9FC7C345-D972-8E58-6FB1-34777D8AF4A8}"/>
                </a:ext>
              </a:extLst>
            </p:cNvPr>
            <p:cNvSpPr txBox="1"/>
            <p:nvPr/>
          </p:nvSpPr>
          <p:spPr>
            <a:xfrm>
              <a:off x="5271" y="3314"/>
              <a:ext cx="735" cy="636"/>
            </a:xfrm>
            <a:prstGeom prst="rect">
              <a:avLst/>
            </a:prstGeom>
            <a:solidFill>
              <a:srgbClr val="D1DBE4"/>
            </a:solidFill>
            <a:ln w="127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06</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4" name="文本框 25">
              <a:extLst>
                <a:ext uri="{FF2B5EF4-FFF2-40B4-BE49-F238E27FC236}">
                  <a16:creationId xmlns:a16="http://schemas.microsoft.com/office/drawing/2014/main" id="{298056F4-AF9A-6D7C-58B5-7FBC3B20171C}"/>
                </a:ext>
              </a:extLst>
            </p:cNvPr>
            <p:cNvSpPr txBox="1"/>
            <p:nvPr/>
          </p:nvSpPr>
          <p:spPr>
            <a:xfrm>
              <a:off x="6368" y="3129"/>
              <a:ext cx="6245" cy="1006"/>
            </a:xfrm>
            <a:prstGeom prst="rect">
              <a:avLst/>
            </a:prstGeom>
            <a:noFill/>
          </p:spPr>
          <p:txBody>
            <a:bodyPr wrap="square" rtlCol="0">
              <a:spAutoFit/>
            </a:bodyPr>
            <a:lstStyle/>
            <a:p>
              <a:pPr lvl="0">
                <a:defRPr/>
              </a:pPr>
              <a:r>
                <a:rPr lang="zh-CN" altLang="en-US" sz="3200" b="1" spc="400" dirty="0">
                  <a:solidFill>
                    <a:srgbClr val="002060"/>
                  </a:solidFill>
                  <a:latin typeface="微软雅黑 Light" panose="020B0502040204020203" pitchFamily="34" charset="-122"/>
                  <a:ea typeface="微软雅黑 Light" panose="020B0502040204020203" pitchFamily="34" charset="-122"/>
                </a:rPr>
                <a:t>计算机系统结构的发展</a:t>
              </a:r>
              <a:endParaRPr kumimoji="0" lang="zh-CN" altLang="en-US" sz="3200" b="1" i="0" u="none" strike="noStrike" kern="1200" cap="none" spc="400" normalizeH="0" baseline="0" noProof="0" dirty="0">
                <a:ln>
                  <a:noFill/>
                </a:ln>
                <a:solidFill>
                  <a:srgbClr val="002060"/>
                </a:solidFill>
                <a:effectLst/>
                <a:uLnTx/>
                <a:uFillTx/>
                <a:latin typeface="微软雅黑 Light" panose="020B0502040204020203" pitchFamily="34" charset="-122"/>
                <a:ea typeface="微软雅黑 Light" panose="020B0502040204020203" pitchFamily="34" charset="-122"/>
                <a:cs typeface="+mn-cs"/>
              </a:endParaRPr>
            </a:p>
          </p:txBody>
        </p:sp>
      </p:grpSp>
    </p:spTree>
    <p:extLst>
      <p:ext uri="{BB962C8B-B14F-4D97-AF65-F5344CB8AC3E}">
        <p14:creationId xmlns:p14="http://schemas.microsoft.com/office/powerpoint/2010/main" val="2436927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输入设备：鼠标</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pPr marL="0" indent="0">
              <a:buNone/>
            </a:pPr>
            <a:r>
              <a:rPr lang="zh-CN" altLang="en-US" dirty="0"/>
              <a:t>最常用的</a:t>
            </a:r>
            <a:r>
              <a:rPr lang="zh-CN" altLang="en-US" dirty="0">
                <a:solidFill>
                  <a:srgbClr val="C00000"/>
                </a:solidFill>
              </a:rPr>
              <a:t>坐标定位</a:t>
            </a:r>
            <a:r>
              <a:rPr lang="zh-CN" altLang="en-US" dirty="0"/>
              <a:t>设备。</a:t>
            </a:r>
            <a:endParaRPr lang="en-US" altLang="zh-CN" dirty="0"/>
          </a:p>
          <a:p>
            <a:r>
              <a:rPr lang="zh-CN" altLang="en-US" dirty="0">
                <a:solidFill>
                  <a:srgbClr val="0070C0"/>
                </a:solidFill>
              </a:rPr>
              <a:t>分类：</a:t>
            </a:r>
            <a:r>
              <a:rPr lang="zh-CN" altLang="en-US" dirty="0"/>
              <a:t>机械鼠标、</a:t>
            </a:r>
            <a:r>
              <a:rPr lang="zh-CN" altLang="en-US" dirty="0">
                <a:solidFill>
                  <a:srgbClr val="C00000"/>
                </a:solidFill>
              </a:rPr>
              <a:t>光电鼠标</a:t>
            </a:r>
            <a:endParaRPr lang="en-US" altLang="zh-CN" dirty="0">
              <a:solidFill>
                <a:srgbClr val="C00000"/>
              </a:solidFill>
            </a:endParaRPr>
          </a:p>
          <a:p>
            <a:r>
              <a:rPr lang="zh-CN" altLang="en-US" dirty="0">
                <a:solidFill>
                  <a:srgbClr val="C00000"/>
                </a:solidFill>
              </a:rPr>
              <a:t>接口：</a:t>
            </a:r>
            <a:endParaRPr lang="en-US" altLang="zh-CN" dirty="0">
              <a:solidFill>
                <a:srgbClr val="C00000"/>
              </a:solidFill>
            </a:endParaRPr>
          </a:p>
          <a:p>
            <a:pPr lvl="1"/>
            <a:r>
              <a:rPr lang="zh-CN" altLang="en-US" dirty="0">
                <a:solidFill>
                  <a:srgbClr val="C00000"/>
                </a:solidFill>
              </a:rPr>
              <a:t>有线：</a:t>
            </a:r>
            <a:r>
              <a:rPr lang="zh-CN" altLang="en-US" dirty="0"/>
              <a:t>串口、</a:t>
            </a:r>
            <a:r>
              <a:rPr lang="en-US" altLang="zh-CN" dirty="0"/>
              <a:t>PS/2</a:t>
            </a:r>
            <a:r>
              <a:rPr lang="zh-CN" altLang="en-US" dirty="0"/>
              <a:t>、</a:t>
            </a:r>
            <a:r>
              <a:rPr lang="en-US" altLang="zh-CN" dirty="0">
                <a:solidFill>
                  <a:srgbClr val="C00000"/>
                </a:solidFill>
              </a:rPr>
              <a:t>USB</a:t>
            </a:r>
          </a:p>
          <a:p>
            <a:pPr lvl="1"/>
            <a:r>
              <a:rPr lang="zh-CN" altLang="en-US" dirty="0">
                <a:solidFill>
                  <a:srgbClr val="C00000"/>
                </a:solidFill>
              </a:rPr>
              <a:t>无线：</a:t>
            </a:r>
            <a:r>
              <a:rPr lang="en-US" altLang="zh-CN" dirty="0">
                <a:solidFill>
                  <a:srgbClr val="C00000"/>
                </a:solidFill>
              </a:rPr>
              <a:t>2.4GHz</a:t>
            </a:r>
            <a:r>
              <a:rPr lang="zh-CN" altLang="en-US" dirty="0">
                <a:solidFill>
                  <a:srgbClr val="C00000"/>
                </a:solidFill>
              </a:rPr>
              <a:t>射频、</a:t>
            </a:r>
            <a:r>
              <a:rPr lang="zh-CN" altLang="en-US" dirty="0"/>
              <a:t>蓝牙</a:t>
            </a:r>
          </a:p>
        </p:txBody>
      </p:sp>
      <p:pic>
        <p:nvPicPr>
          <p:cNvPr id="2" name="图片 1" descr="鼠标在桌子上&#10;&#10;描述已自动生成">
            <a:extLst>
              <a:ext uri="{FF2B5EF4-FFF2-40B4-BE49-F238E27FC236}">
                <a16:creationId xmlns:a16="http://schemas.microsoft.com/office/drawing/2014/main" id="{A763A5AE-1439-DE2E-9A34-253BD7487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663" y="603884"/>
            <a:ext cx="2864189" cy="2147905"/>
          </a:xfrm>
          <a:prstGeom prst="rect">
            <a:avLst/>
          </a:prstGeom>
        </p:spPr>
      </p:pic>
      <p:pic>
        <p:nvPicPr>
          <p:cNvPr id="3" name="图片 2" descr="木桌子上的鼠标&#10;&#10;描述已自动生成">
            <a:extLst>
              <a:ext uri="{FF2B5EF4-FFF2-40B4-BE49-F238E27FC236}">
                <a16:creationId xmlns:a16="http://schemas.microsoft.com/office/drawing/2014/main" id="{E03F6A0B-DC69-72F8-26DD-44CE5AFFB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323" y="2940685"/>
            <a:ext cx="2894544" cy="2530140"/>
          </a:xfrm>
          <a:prstGeom prst="rect">
            <a:avLst/>
          </a:prstGeom>
        </p:spPr>
      </p:pic>
    </p:spTree>
    <p:extLst>
      <p:ext uri="{BB962C8B-B14F-4D97-AF65-F5344CB8AC3E}">
        <p14:creationId xmlns:p14="http://schemas.microsoft.com/office/powerpoint/2010/main" val="149786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输入设备：触摸屏</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434314" cy="4688985"/>
          </a:xfrm>
        </p:spPr>
        <p:txBody>
          <a:bodyPr>
            <a:normAutofit fontScale="92500"/>
          </a:bodyPr>
          <a:lstStyle/>
          <a:p>
            <a:pPr marL="0" indent="0">
              <a:buNone/>
            </a:pPr>
            <a:r>
              <a:rPr lang="zh-CN" altLang="en-US" dirty="0"/>
              <a:t>一种用手指或笔触及屏幕上所显示的选项来完成指定操作的人机交互式输入设备。</a:t>
            </a:r>
            <a:endParaRPr lang="en-US" altLang="zh-CN" dirty="0"/>
          </a:p>
          <a:p>
            <a:r>
              <a:rPr lang="zh-CN" altLang="en-US" dirty="0">
                <a:solidFill>
                  <a:srgbClr val="0070C0"/>
                </a:solidFill>
              </a:rPr>
              <a:t>构成：</a:t>
            </a:r>
            <a:endParaRPr lang="en-US" altLang="zh-CN" dirty="0">
              <a:solidFill>
                <a:srgbClr val="0070C0"/>
              </a:solidFill>
            </a:endParaRPr>
          </a:p>
          <a:p>
            <a:pPr lvl="1"/>
            <a:r>
              <a:rPr lang="zh-CN" altLang="en-US" dirty="0">
                <a:solidFill>
                  <a:srgbClr val="C00000"/>
                </a:solidFill>
              </a:rPr>
              <a:t>检测部件</a:t>
            </a:r>
            <a:r>
              <a:rPr lang="zh-CN" altLang="en-US" dirty="0">
                <a:solidFill>
                  <a:srgbClr val="0070C0"/>
                </a:solidFill>
              </a:rPr>
              <a:t>：负责检测用户的触摸位置，并将相关信息传送到控制器</a:t>
            </a:r>
            <a:endParaRPr lang="en-US" altLang="zh-CN" dirty="0">
              <a:solidFill>
                <a:srgbClr val="0070C0"/>
              </a:solidFill>
            </a:endParaRPr>
          </a:p>
          <a:p>
            <a:pPr lvl="1"/>
            <a:r>
              <a:rPr lang="zh-CN" altLang="en-US" dirty="0">
                <a:solidFill>
                  <a:srgbClr val="C00000"/>
                </a:solidFill>
              </a:rPr>
              <a:t>控制器</a:t>
            </a:r>
            <a:r>
              <a:rPr lang="zh-CN" altLang="en-US" dirty="0">
                <a:solidFill>
                  <a:srgbClr val="0070C0"/>
                </a:solidFill>
              </a:rPr>
              <a:t>：接收触摸信息，并将其转换成触点坐标传送给</a:t>
            </a:r>
            <a:r>
              <a:rPr lang="en-US" altLang="zh-CN" dirty="0">
                <a:solidFill>
                  <a:srgbClr val="0070C0"/>
                </a:solidFill>
              </a:rPr>
              <a:t>CPU</a:t>
            </a:r>
            <a:r>
              <a:rPr lang="zh-CN" altLang="en-US" dirty="0">
                <a:solidFill>
                  <a:srgbClr val="0070C0"/>
                </a:solidFill>
              </a:rPr>
              <a:t>，控制器还能接收</a:t>
            </a:r>
            <a:r>
              <a:rPr lang="en-US" altLang="zh-CN" dirty="0">
                <a:solidFill>
                  <a:srgbClr val="0070C0"/>
                </a:solidFill>
              </a:rPr>
              <a:t>CPU</a:t>
            </a:r>
            <a:r>
              <a:rPr lang="zh-CN" altLang="en-US" dirty="0">
                <a:solidFill>
                  <a:srgbClr val="0070C0"/>
                </a:solidFill>
              </a:rPr>
              <a:t>的命令并执行。</a:t>
            </a:r>
            <a:endParaRPr lang="zh-CN" altLang="en-US" dirty="0"/>
          </a:p>
        </p:txBody>
      </p:sp>
      <p:pic>
        <p:nvPicPr>
          <p:cNvPr id="7" name="图片 6">
            <a:extLst>
              <a:ext uri="{FF2B5EF4-FFF2-40B4-BE49-F238E27FC236}">
                <a16:creationId xmlns:a16="http://schemas.microsoft.com/office/drawing/2014/main" id="{EC48C159-AE4F-54A5-CEA0-645F53EDA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4331" y="1555377"/>
            <a:ext cx="3490383" cy="2352518"/>
          </a:xfrm>
          <a:prstGeom prst="rect">
            <a:avLst/>
          </a:prstGeom>
        </p:spPr>
      </p:pic>
    </p:spTree>
    <p:extLst>
      <p:ext uri="{BB962C8B-B14F-4D97-AF65-F5344CB8AC3E}">
        <p14:creationId xmlns:p14="http://schemas.microsoft.com/office/powerpoint/2010/main" val="2819958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输入设备：扫描仪</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722180" cy="4688985"/>
          </a:xfrm>
        </p:spPr>
        <p:txBody>
          <a:bodyPr>
            <a:normAutofit fontScale="85000" lnSpcReduction="10000"/>
          </a:bodyPr>
          <a:lstStyle/>
          <a:p>
            <a:r>
              <a:rPr lang="zh-CN" altLang="en-US" dirty="0"/>
              <a:t>一种将</a:t>
            </a:r>
            <a:r>
              <a:rPr lang="zh-CN" altLang="en-US" dirty="0">
                <a:solidFill>
                  <a:srgbClr val="C00000"/>
                </a:solidFill>
              </a:rPr>
              <a:t>图像信息</a:t>
            </a:r>
            <a:r>
              <a:rPr lang="zh-CN" altLang="en-US" dirty="0"/>
              <a:t>输入计算机的输入设备，它将图像分割成条或块，逐条或逐块依次扫描，利用</a:t>
            </a:r>
            <a:r>
              <a:rPr lang="zh-CN" altLang="en-US" dirty="0">
                <a:solidFill>
                  <a:srgbClr val="C00000"/>
                </a:solidFill>
              </a:rPr>
              <a:t>光电转换元件</a:t>
            </a:r>
            <a:r>
              <a:rPr lang="zh-CN" altLang="en-US" dirty="0"/>
              <a:t>把模拟信号（纸上图像）转换成数字信号（数字图像）并输入计算机。</a:t>
            </a:r>
            <a:endParaRPr lang="en-US" altLang="zh-CN" dirty="0"/>
          </a:p>
          <a:p>
            <a:r>
              <a:rPr lang="zh-CN" altLang="en-US" dirty="0"/>
              <a:t>使用扫描仪时，将</a:t>
            </a:r>
            <a:r>
              <a:rPr lang="zh-CN" altLang="en-US" dirty="0">
                <a:solidFill>
                  <a:srgbClr val="FF0000"/>
                </a:solidFill>
              </a:rPr>
              <a:t>纸质文稿、印刷品或照片</a:t>
            </a:r>
            <a:r>
              <a:rPr lang="zh-CN" altLang="en-US" dirty="0">
                <a:solidFill>
                  <a:srgbClr val="0070C0"/>
                </a:solidFill>
              </a:rPr>
              <a:t>正面朝下放置</a:t>
            </a:r>
            <a:r>
              <a:rPr lang="zh-CN" altLang="en-US" dirty="0"/>
              <a:t>在扫描仪的扫描区域，通过扫描仪软件设置扫描分辨率、颜色模式、输出格式等选项后，开始扫描，扫描头会以缓慢的速度从前往后移动，完成对整个文稿或图片的扫描。</a:t>
            </a:r>
          </a:p>
        </p:txBody>
      </p:sp>
      <p:pic>
        <p:nvPicPr>
          <p:cNvPr id="4" name="图片 3" descr="电子设备&#10;&#10;描述已自动生成">
            <a:extLst>
              <a:ext uri="{FF2B5EF4-FFF2-40B4-BE49-F238E27FC236}">
                <a16:creationId xmlns:a16="http://schemas.microsoft.com/office/drawing/2014/main" id="{4F82D048-091F-9445-A751-BBFBE70CB3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6302" y="1716510"/>
            <a:ext cx="3459375" cy="2042690"/>
          </a:xfrm>
          <a:prstGeom prst="rect">
            <a:avLst/>
          </a:prstGeom>
        </p:spPr>
      </p:pic>
    </p:spTree>
    <p:extLst>
      <p:ext uri="{BB962C8B-B14F-4D97-AF65-F5344CB8AC3E}">
        <p14:creationId xmlns:p14="http://schemas.microsoft.com/office/powerpoint/2010/main" val="1604704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输入设备：高拍仪</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427944" cy="4688985"/>
          </a:xfrm>
        </p:spPr>
        <p:txBody>
          <a:bodyPr>
            <a:normAutofit/>
          </a:bodyPr>
          <a:lstStyle/>
          <a:p>
            <a:r>
              <a:rPr lang="zh-CN" altLang="en-US" dirty="0"/>
              <a:t>高拍仪也称速拍仪，是通过</a:t>
            </a:r>
            <a:r>
              <a:rPr lang="zh-CN" altLang="en-US" dirty="0">
                <a:solidFill>
                  <a:srgbClr val="C00000"/>
                </a:solidFill>
              </a:rPr>
              <a:t>摄像头</a:t>
            </a:r>
            <a:r>
              <a:rPr lang="zh-CN" altLang="en-US" dirty="0"/>
              <a:t>实现快速捕获图像并转换成计算机可以显示、编辑、存储和输出的数字化文件的输入设备。</a:t>
            </a:r>
            <a:endParaRPr lang="en-US" altLang="zh-CN" dirty="0"/>
          </a:p>
          <a:p>
            <a:r>
              <a:rPr lang="zh-CN" altLang="en-US" dirty="0"/>
              <a:t>相对于传统扫描仪设备，能快速完成影像捕获和扫描输入，但分辨率相对较低。</a:t>
            </a:r>
          </a:p>
        </p:txBody>
      </p:sp>
      <p:pic>
        <p:nvPicPr>
          <p:cNvPr id="5" name="图片 4">
            <a:extLst>
              <a:ext uri="{FF2B5EF4-FFF2-40B4-BE49-F238E27FC236}">
                <a16:creationId xmlns:a16="http://schemas.microsoft.com/office/drawing/2014/main" id="{F78EFEC7-F47A-19B4-39DC-F13AED94A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8431" y="1316266"/>
            <a:ext cx="3331933" cy="3331933"/>
          </a:xfrm>
          <a:prstGeom prst="rect">
            <a:avLst/>
          </a:prstGeom>
        </p:spPr>
      </p:pic>
    </p:spTree>
    <p:extLst>
      <p:ext uri="{BB962C8B-B14F-4D97-AF65-F5344CB8AC3E}">
        <p14:creationId xmlns:p14="http://schemas.microsoft.com/office/powerpoint/2010/main" val="3491000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光学字符识别（</a:t>
            </a:r>
            <a:r>
              <a:rPr lang="en-US" altLang="zh-CN" dirty="0"/>
              <a:t>OCR</a:t>
            </a:r>
            <a:r>
              <a:rPr lang="zh-CN" altLang="en-US" dirty="0"/>
              <a:t>）</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290380" cy="4594475"/>
          </a:xfrm>
        </p:spPr>
        <p:txBody>
          <a:bodyPr>
            <a:normAutofit fontScale="92500"/>
          </a:bodyPr>
          <a:lstStyle/>
          <a:p>
            <a:r>
              <a:rPr lang="zh-CN" altLang="en-US" dirty="0"/>
              <a:t>指对文本资料的图像文件进行分析识别、获取其中的文字和版面格式信息、得到可编辑的文本文件的过程。</a:t>
            </a:r>
          </a:p>
          <a:p>
            <a:r>
              <a:rPr lang="zh-CN" altLang="en-US" dirty="0">
                <a:solidFill>
                  <a:srgbClr val="C00000"/>
                </a:solidFill>
              </a:rPr>
              <a:t>人工智能</a:t>
            </a:r>
            <a:r>
              <a:rPr lang="zh-CN" altLang="en-US" dirty="0">
                <a:solidFill>
                  <a:srgbClr val="0070C0"/>
                </a:solidFill>
              </a:rPr>
              <a:t>技术加持下，除</a:t>
            </a:r>
            <a:r>
              <a:rPr lang="zh-CN" altLang="en-US" dirty="0">
                <a:solidFill>
                  <a:srgbClr val="C00000"/>
                </a:solidFill>
              </a:rPr>
              <a:t>扫描仪、高拍仪</a:t>
            </a:r>
            <a:r>
              <a:rPr lang="zh-CN" altLang="en-US" dirty="0">
                <a:solidFill>
                  <a:srgbClr val="0070C0"/>
                </a:solidFill>
              </a:rPr>
              <a:t>得到的图像外，</a:t>
            </a:r>
            <a:r>
              <a:rPr lang="zh-CN" altLang="en-US" dirty="0">
                <a:solidFill>
                  <a:srgbClr val="C00000"/>
                </a:solidFill>
              </a:rPr>
              <a:t>手机拍摄</a:t>
            </a:r>
            <a:r>
              <a:rPr lang="zh-CN" altLang="en-US" dirty="0">
                <a:solidFill>
                  <a:srgbClr val="0070C0"/>
                </a:solidFill>
              </a:rPr>
              <a:t>图像中的文字也可以非常好的识别，</a:t>
            </a:r>
            <a:r>
              <a:rPr lang="zh-CN" altLang="en-US" dirty="0">
                <a:solidFill>
                  <a:srgbClr val="C00000"/>
                </a:solidFill>
              </a:rPr>
              <a:t>手写文稿</a:t>
            </a:r>
            <a:r>
              <a:rPr lang="zh-CN" altLang="en-US" dirty="0">
                <a:solidFill>
                  <a:srgbClr val="0070C0"/>
                </a:solidFill>
              </a:rPr>
              <a:t>的识别度也达到与人类识别相当的程度。</a:t>
            </a:r>
          </a:p>
          <a:p>
            <a:pPr lvl="1"/>
            <a:endParaRPr lang="zh-CN" altLang="en-US" dirty="0"/>
          </a:p>
        </p:txBody>
      </p:sp>
      <p:pic>
        <p:nvPicPr>
          <p:cNvPr id="8" name="图片 7">
            <a:extLst>
              <a:ext uri="{FF2B5EF4-FFF2-40B4-BE49-F238E27FC236}">
                <a16:creationId xmlns:a16="http://schemas.microsoft.com/office/drawing/2014/main" id="{540B40AF-4211-3525-1DD5-D6E97BF2B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2749" y="3688695"/>
            <a:ext cx="3948192" cy="2119201"/>
          </a:xfrm>
          <a:prstGeom prst="rect">
            <a:avLst/>
          </a:prstGeom>
        </p:spPr>
      </p:pic>
      <p:pic>
        <p:nvPicPr>
          <p:cNvPr id="10" name="图片 9">
            <a:extLst>
              <a:ext uri="{FF2B5EF4-FFF2-40B4-BE49-F238E27FC236}">
                <a16:creationId xmlns:a16="http://schemas.microsoft.com/office/drawing/2014/main" id="{B4A9E1DD-2A1F-6978-0F42-FD36C5562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0059" y="829733"/>
            <a:ext cx="3929537" cy="1975505"/>
          </a:xfrm>
          <a:prstGeom prst="rect">
            <a:avLst/>
          </a:prstGeom>
        </p:spPr>
      </p:pic>
    </p:spTree>
    <p:extLst>
      <p:ext uri="{BB962C8B-B14F-4D97-AF65-F5344CB8AC3E}">
        <p14:creationId xmlns:p14="http://schemas.microsoft.com/office/powerpoint/2010/main" val="24648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输入设备： </a:t>
            </a:r>
            <a:r>
              <a:rPr lang="en-US" altLang="zh-CN" dirty="0"/>
              <a:t>3D</a:t>
            </a:r>
            <a:r>
              <a:rPr lang="zh-CN" altLang="en-US" dirty="0"/>
              <a:t>扫描仪</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245247" cy="4061075"/>
          </a:xfrm>
        </p:spPr>
        <p:txBody>
          <a:bodyPr>
            <a:normAutofit fontScale="92500"/>
          </a:bodyPr>
          <a:lstStyle/>
          <a:p>
            <a:r>
              <a:rPr lang="zh-CN" altLang="en-US" dirty="0"/>
              <a:t>也称</a:t>
            </a:r>
            <a:r>
              <a:rPr lang="zh-CN" altLang="en-US" dirty="0">
                <a:solidFill>
                  <a:srgbClr val="C00000"/>
                </a:solidFill>
              </a:rPr>
              <a:t>三维扫描仪</a:t>
            </a:r>
            <a:r>
              <a:rPr lang="zh-CN" altLang="en-US" dirty="0"/>
              <a:t>，是一种采集三维物体的</a:t>
            </a:r>
            <a:r>
              <a:rPr lang="zh-CN" altLang="en-US" dirty="0">
                <a:solidFill>
                  <a:srgbClr val="C00000"/>
                </a:solidFill>
              </a:rPr>
              <a:t>形状与外观数据</a:t>
            </a:r>
            <a:r>
              <a:rPr lang="zh-CN" altLang="en-US" dirty="0"/>
              <a:t>并输入计算机的设备。外观数据包括物体表面的颜色、光照亮度等，并把采集到的数据用于进行三维重建计算，在计算机中建立起目标物体的</a:t>
            </a:r>
            <a:r>
              <a:rPr lang="zh-CN" altLang="en-US" dirty="0">
                <a:solidFill>
                  <a:srgbClr val="C00000"/>
                </a:solidFill>
              </a:rPr>
              <a:t>三维数字模型</a:t>
            </a:r>
            <a:r>
              <a:rPr lang="zh-CN" altLang="en-US" dirty="0"/>
              <a:t>。</a:t>
            </a:r>
            <a:endParaRPr lang="en-US" altLang="zh-CN" dirty="0"/>
          </a:p>
          <a:p>
            <a:r>
              <a:rPr lang="en-US" altLang="zh-CN" dirty="0"/>
              <a:t>3D</a:t>
            </a:r>
            <a:r>
              <a:rPr lang="zh-CN" altLang="en-US" dirty="0"/>
              <a:t>扫描、三维数字模型重建、</a:t>
            </a:r>
            <a:r>
              <a:rPr lang="en-US" altLang="zh-CN" dirty="0"/>
              <a:t>3D</a:t>
            </a:r>
            <a:r>
              <a:rPr lang="zh-CN" altLang="en-US" dirty="0"/>
              <a:t>打印已逐步广泛应用于虚拟博物馆、电影制作、游戏创作、工业设计、智慧医疗等领域。</a:t>
            </a:r>
          </a:p>
        </p:txBody>
      </p:sp>
      <p:pic>
        <p:nvPicPr>
          <p:cNvPr id="6" name="图片 5">
            <a:extLst>
              <a:ext uri="{FF2B5EF4-FFF2-40B4-BE49-F238E27FC236}">
                <a16:creationId xmlns:a16="http://schemas.microsoft.com/office/drawing/2014/main" id="{0B81B468-C4DB-DB35-3965-D21D496D2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3869" y="4930422"/>
            <a:ext cx="3176587" cy="1591476"/>
          </a:xfrm>
          <a:prstGeom prst="rect">
            <a:avLst/>
          </a:prstGeom>
        </p:spPr>
      </p:pic>
      <p:pic>
        <p:nvPicPr>
          <p:cNvPr id="18" name="图片 17">
            <a:extLst>
              <a:ext uri="{FF2B5EF4-FFF2-40B4-BE49-F238E27FC236}">
                <a16:creationId xmlns:a16="http://schemas.microsoft.com/office/drawing/2014/main" id="{ECD9A95E-25E0-BD37-BFDD-9A9513E0F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932" y="4930422"/>
            <a:ext cx="2387213" cy="1591476"/>
          </a:xfrm>
          <a:prstGeom prst="rect">
            <a:avLst/>
          </a:prstGeom>
        </p:spPr>
      </p:pic>
    </p:spTree>
    <p:extLst>
      <p:ext uri="{BB962C8B-B14F-4D97-AF65-F5344CB8AC3E}">
        <p14:creationId xmlns:p14="http://schemas.microsoft.com/office/powerpoint/2010/main" val="26326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输出设备：显示器</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070247" cy="4688985"/>
          </a:xfrm>
        </p:spPr>
        <p:txBody>
          <a:bodyPr>
            <a:normAutofit lnSpcReduction="10000"/>
          </a:bodyPr>
          <a:lstStyle/>
          <a:p>
            <a:pPr marL="0" indent="0">
              <a:buNone/>
            </a:pPr>
            <a:r>
              <a:rPr lang="zh-CN" altLang="en-US" dirty="0"/>
              <a:t>显示器（</a:t>
            </a:r>
            <a:r>
              <a:rPr lang="en-US" altLang="zh-CN" dirty="0"/>
              <a:t>display device</a:t>
            </a:r>
            <a:r>
              <a:rPr lang="zh-CN" altLang="en-US" dirty="0"/>
              <a:t>）用来显示字符与图形图像信息，是计算机必备的输出设备。</a:t>
            </a:r>
            <a:endParaRPr lang="en-US" altLang="zh-CN" dirty="0"/>
          </a:p>
          <a:p>
            <a:r>
              <a:rPr lang="zh-CN" altLang="en-US" dirty="0">
                <a:solidFill>
                  <a:srgbClr val="0070C0"/>
                </a:solidFill>
              </a:rPr>
              <a:t>分类</a:t>
            </a:r>
            <a:r>
              <a:rPr lang="zh-CN" altLang="en-US" dirty="0"/>
              <a:t>：</a:t>
            </a:r>
          </a:p>
          <a:p>
            <a:pPr lvl="1"/>
            <a:r>
              <a:rPr lang="zh-CN" altLang="en-US" dirty="0"/>
              <a:t>阴极射线管显示器（</a:t>
            </a:r>
            <a:r>
              <a:rPr lang="en-US" altLang="zh-CN" dirty="0"/>
              <a:t>CRT</a:t>
            </a:r>
            <a:r>
              <a:rPr lang="zh-CN" altLang="en-US" dirty="0"/>
              <a:t>）</a:t>
            </a:r>
            <a:endParaRPr lang="en-US" altLang="zh-CN" dirty="0"/>
          </a:p>
          <a:p>
            <a:pPr lvl="1"/>
            <a:r>
              <a:rPr lang="zh-CN" altLang="en-US" dirty="0">
                <a:solidFill>
                  <a:srgbClr val="C00000"/>
                </a:solidFill>
              </a:rPr>
              <a:t>液晶显示器（</a:t>
            </a:r>
            <a:r>
              <a:rPr lang="en-US" altLang="zh-CN" dirty="0">
                <a:solidFill>
                  <a:srgbClr val="C00000"/>
                </a:solidFill>
              </a:rPr>
              <a:t>LCD</a:t>
            </a:r>
            <a:r>
              <a:rPr lang="zh-CN" altLang="en-US" dirty="0">
                <a:solidFill>
                  <a:srgbClr val="C00000"/>
                </a:solidFill>
              </a:rPr>
              <a:t>）</a:t>
            </a:r>
            <a:endParaRPr lang="en-US" altLang="zh-CN" dirty="0">
              <a:solidFill>
                <a:srgbClr val="C00000"/>
              </a:solidFill>
            </a:endParaRPr>
          </a:p>
          <a:p>
            <a:pPr lvl="1"/>
            <a:r>
              <a:rPr lang="zh-CN" altLang="en-US" dirty="0"/>
              <a:t>发光二极管显示器（</a:t>
            </a:r>
            <a:r>
              <a:rPr lang="en-US" altLang="zh-CN" dirty="0"/>
              <a:t>LED</a:t>
            </a:r>
            <a:r>
              <a:rPr lang="zh-CN" altLang="en-US" dirty="0"/>
              <a:t>）</a:t>
            </a:r>
            <a:endParaRPr lang="en-US" altLang="zh-CN" dirty="0"/>
          </a:p>
          <a:p>
            <a:pPr lvl="1"/>
            <a:r>
              <a:rPr lang="zh-CN" altLang="en-US" dirty="0"/>
              <a:t>等离子体显示器（</a:t>
            </a:r>
            <a:r>
              <a:rPr lang="en-US" altLang="zh-CN" dirty="0"/>
              <a:t>PDP</a:t>
            </a:r>
            <a:r>
              <a:rPr lang="zh-CN" altLang="en-US" dirty="0"/>
              <a:t>）</a:t>
            </a:r>
          </a:p>
          <a:p>
            <a:endParaRPr lang="zh-CN" altLang="en-US" dirty="0"/>
          </a:p>
        </p:txBody>
      </p:sp>
      <p:pic>
        <p:nvPicPr>
          <p:cNvPr id="5" name="Picture 5">
            <a:extLst>
              <a:ext uri="{FF2B5EF4-FFF2-40B4-BE49-F238E27FC236}">
                <a16:creationId xmlns:a16="http://schemas.microsoft.com/office/drawing/2014/main" id="{6D6B3206-D54B-4C3A-AAD5-188B9E6A1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095" y="702366"/>
            <a:ext cx="2648174" cy="229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a:extLst>
              <a:ext uri="{FF2B5EF4-FFF2-40B4-BE49-F238E27FC236}">
                <a16:creationId xmlns:a16="http://schemas.microsoft.com/office/drawing/2014/main" id="{1017E980-42D0-42DE-8CD6-AB8877D1C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418" y="3311766"/>
            <a:ext cx="2645005" cy="258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195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输出设备：显示器</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427944" cy="4688985"/>
          </a:xfrm>
        </p:spPr>
        <p:txBody>
          <a:bodyPr>
            <a:normAutofit fontScale="92500" lnSpcReduction="10000"/>
          </a:bodyPr>
          <a:lstStyle/>
          <a:p>
            <a:r>
              <a:rPr lang="zh-CN" altLang="en-US" dirty="0">
                <a:solidFill>
                  <a:srgbClr val="0070C0"/>
                </a:solidFill>
              </a:rPr>
              <a:t>显示器主要技术参数：</a:t>
            </a:r>
          </a:p>
          <a:p>
            <a:pPr lvl="1"/>
            <a:r>
              <a:rPr lang="zh-CN" altLang="en-US" dirty="0">
                <a:solidFill>
                  <a:srgbClr val="C00000"/>
                </a:solidFill>
              </a:rPr>
              <a:t>尺寸</a:t>
            </a:r>
            <a:r>
              <a:rPr lang="zh-CN" altLang="en-US" dirty="0">
                <a:solidFill>
                  <a:srgbClr val="0099FF"/>
                </a:solidFill>
              </a:rPr>
              <a:t>：</a:t>
            </a:r>
            <a:r>
              <a:rPr lang="zh-CN" altLang="en-US" dirty="0"/>
              <a:t>对角线长度</a:t>
            </a:r>
            <a:r>
              <a:rPr lang="en-US" altLang="zh-CN" dirty="0"/>
              <a:t>——19</a:t>
            </a:r>
            <a:r>
              <a:rPr lang="zh-CN" altLang="en-US" dirty="0"/>
              <a:t>寸、</a:t>
            </a:r>
            <a:r>
              <a:rPr lang="en-US" altLang="zh-CN" dirty="0">
                <a:solidFill>
                  <a:srgbClr val="C00000"/>
                </a:solidFill>
              </a:rPr>
              <a:t>23</a:t>
            </a:r>
            <a:r>
              <a:rPr lang="zh-CN" altLang="en-US" dirty="0">
                <a:solidFill>
                  <a:srgbClr val="C00000"/>
                </a:solidFill>
              </a:rPr>
              <a:t>寸</a:t>
            </a:r>
          </a:p>
          <a:p>
            <a:pPr lvl="1"/>
            <a:r>
              <a:rPr lang="zh-CN" altLang="en-US" dirty="0">
                <a:solidFill>
                  <a:srgbClr val="C00000"/>
                </a:solidFill>
              </a:rPr>
              <a:t>分辨率</a:t>
            </a:r>
            <a:r>
              <a:rPr lang="zh-CN" altLang="en-US" dirty="0">
                <a:solidFill>
                  <a:srgbClr val="0099FF"/>
                </a:solidFill>
              </a:rPr>
              <a:t>：</a:t>
            </a:r>
            <a:r>
              <a:rPr lang="zh-CN" altLang="en-US" dirty="0"/>
              <a:t>水平像素数</a:t>
            </a:r>
            <a:r>
              <a:rPr lang="en-US" altLang="zh-CN" dirty="0"/>
              <a:t>×</a:t>
            </a:r>
            <a:r>
              <a:rPr lang="zh-CN" altLang="en-US" dirty="0"/>
              <a:t>垂直像素数</a:t>
            </a:r>
          </a:p>
          <a:p>
            <a:pPr marL="432000" lvl="1" indent="0">
              <a:buNone/>
            </a:pPr>
            <a:r>
              <a:rPr lang="zh-CN" altLang="en-US" dirty="0"/>
              <a:t>          </a:t>
            </a:r>
            <a:r>
              <a:rPr lang="en-US" altLang="zh-CN" dirty="0">
                <a:solidFill>
                  <a:srgbClr val="C00000"/>
                </a:solidFill>
              </a:rPr>
              <a:t>1920 ×1080</a:t>
            </a:r>
            <a:r>
              <a:rPr lang="zh-CN" altLang="en-US" dirty="0"/>
              <a:t>、</a:t>
            </a:r>
            <a:r>
              <a:rPr lang="en-US" altLang="zh-CN" dirty="0"/>
              <a:t>3840 ×2160</a:t>
            </a:r>
          </a:p>
          <a:p>
            <a:pPr lvl="1"/>
            <a:r>
              <a:rPr lang="zh-CN" altLang="en-US" dirty="0">
                <a:solidFill>
                  <a:srgbClr val="C00000"/>
                </a:solidFill>
              </a:rPr>
              <a:t>接口</a:t>
            </a:r>
            <a:r>
              <a:rPr lang="zh-CN" altLang="en-US" dirty="0">
                <a:solidFill>
                  <a:srgbClr val="0099FF"/>
                </a:solidFill>
              </a:rPr>
              <a:t>：</a:t>
            </a:r>
            <a:r>
              <a:rPr lang="en-US" altLang="zh-CN" dirty="0"/>
              <a:t>VGA</a:t>
            </a:r>
            <a:r>
              <a:rPr lang="zh-CN" altLang="en-US" dirty="0"/>
              <a:t>、</a:t>
            </a:r>
            <a:r>
              <a:rPr lang="en-US" altLang="zh-CN" dirty="0"/>
              <a:t>DVI</a:t>
            </a:r>
            <a:r>
              <a:rPr lang="zh-CN" altLang="en-US" dirty="0"/>
              <a:t>、</a:t>
            </a:r>
            <a:r>
              <a:rPr lang="en-US" altLang="zh-CN" dirty="0">
                <a:solidFill>
                  <a:srgbClr val="C00000"/>
                </a:solidFill>
              </a:rPr>
              <a:t>HDMI</a:t>
            </a:r>
            <a:r>
              <a:rPr lang="zh-CN" altLang="en-US" dirty="0"/>
              <a:t>、</a:t>
            </a:r>
            <a:r>
              <a:rPr lang="en-US" altLang="zh-CN" dirty="0">
                <a:solidFill>
                  <a:srgbClr val="C00000"/>
                </a:solidFill>
              </a:rPr>
              <a:t>DP</a:t>
            </a:r>
          </a:p>
          <a:p>
            <a:pPr lvl="1"/>
            <a:r>
              <a:rPr lang="zh-CN" altLang="en-US" dirty="0">
                <a:solidFill>
                  <a:srgbClr val="C00000"/>
                </a:solidFill>
              </a:rPr>
              <a:t>响应时间</a:t>
            </a:r>
            <a:r>
              <a:rPr lang="zh-CN" altLang="en-US" dirty="0">
                <a:solidFill>
                  <a:srgbClr val="0099FF"/>
                </a:solidFill>
              </a:rPr>
              <a:t>：</a:t>
            </a:r>
            <a:r>
              <a:rPr lang="zh-CN" altLang="en-US" dirty="0"/>
              <a:t>像素亮</a:t>
            </a:r>
            <a:r>
              <a:rPr lang="zh-CN" altLang="en-US" dirty="0">
                <a:solidFill>
                  <a:schemeClr val="bg1"/>
                </a:solidFill>
                <a:highlight>
                  <a:srgbClr val="000080"/>
                </a:highlight>
              </a:rPr>
              <a:t>暗</a:t>
            </a:r>
            <a:r>
              <a:rPr lang="zh-CN" altLang="en-US" dirty="0"/>
              <a:t>转换时间</a:t>
            </a:r>
            <a:endParaRPr lang="en-US" altLang="zh-CN" dirty="0"/>
          </a:p>
          <a:p>
            <a:pPr marL="432000" lvl="1" indent="0">
              <a:buNone/>
            </a:pPr>
            <a:r>
              <a:rPr lang="en-US" altLang="zh-CN" dirty="0"/>
              <a:t>			25</a:t>
            </a:r>
            <a:r>
              <a:rPr lang="zh-CN" altLang="en-US" dirty="0"/>
              <a:t>、</a:t>
            </a:r>
            <a:r>
              <a:rPr lang="en-US" altLang="zh-CN" dirty="0"/>
              <a:t>16</a:t>
            </a:r>
            <a:r>
              <a:rPr lang="zh-CN" altLang="en-US" dirty="0"/>
              <a:t>、</a:t>
            </a:r>
            <a:r>
              <a:rPr lang="en-US" altLang="zh-CN" dirty="0"/>
              <a:t>8</a:t>
            </a:r>
            <a:r>
              <a:rPr lang="zh-CN" altLang="en-US" dirty="0"/>
              <a:t>、</a:t>
            </a:r>
            <a:r>
              <a:rPr lang="en-US" altLang="zh-CN" dirty="0"/>
              <a:t>2</a:t>
            </a:r>
            <a:r>
              <a:rPr lang="zh-CN" altLang="en-US" dirty="0"/>
              <a:t>、</a:t>
            </a:r>
            <a:r>
              <a:rPr lang="en-US" altLang="zh-CN" dirty="0">
                <a:solidFill>
                  <a:srgbClr val="FF0000"/>
                </a:solidFill>
              </a:rPr>
              <a:t>1ms</a:t>
            </a:r>
          </a:p>
          <a:p>
            <a:pPr lvl="1">
              <a:defRPr/>
            </a:pPr>
            <a:r>
              <a:rPr lang="zh-CN" altLang="en-US" dirty="0">
                <a:solidFill>
                  <a:srgbClr val="C00000"/>
                </a:solidFill>
              </a:rPr>
              <a:t>可视角度</a:t>
            </a:r>
            <a:r>
              <a:rPr lang="zh-CN" altLang="en-US" dirty="0">
                <a:solidFill>
                  <a:srgbClr val="0099FF"/>
                </a:solidFill>
              </a:rPr>
              <a:t>：</a:t>
            </a:r>
            <a:r>
              <a:rPr lang="en-US" altLang="zh-CN" dirty="0"/>
              <a:t>TN</a:t>
            </a:r>
            <a:r>
              <a:rPr lang="zh-CN" altLang="en-US" dirty="0"/>
              <a:t>、</a:t>
            </a:r>
            <a:r>
              <a:rPr lang="en-US" altLang="zh-CN" dirty="0"/>
              <a:t>MVA</a:t>
            </a:r>
            <a:r>
              <a:rPr lang="zh-CN" altLang="en-US" dirty="0"/>
              <a:t>、</a:t>
            </a:r>
            <a:r>
              <a:rPr lang="en-US" altLang="zh-CN" dirty="0">
                <a:solidFill>
                  <a:srgbClr val="C00000"/>
                </a:solidFill>
              </a:rPr>
              <a:t>IPS</a:t>
            </a:r>
            <a:r>
              <a:rPr lang="zh-CN" altLang="en-US" dirty="0"/>
              <a:t>、</a:t>
            </a:r>
            <a:r>
              <a:rPr lang="en-US" altLang="zh-CN" dirty="0">
                <a:solidFill>
                  <a:srgbClr val="C00000"/>
                </a:solidFill>
              </a:rPr>
              <a:t>OLED</a:t>
            </a:r>
            <a:r>
              <a:rPr lang="zh-CN" altLang="en-US" dirty="0">
                <a:solidFill>
                  <a:srgbClr val="C00000"/>
                </a:solidFill>
              </a:rPr>
              <a:t>面板</a:t>
            </a:r>
            <a:r>
              <a:rPr lang="zh-CN" altLang="en-US" dirty="0">
                <a:solidFill>
                  <a:srgbClr val="FF0000"/>
                </a:solidFill>
              </a:rPr>
              <a:t> </a:t>
            </a:r>
            <a:r>
              <a:rPr lang="zh-CN" altLang="en-US" dirty="0"/>
              <a:t>可视角度依次变大。</a:t>
            </a:r>
          </a:p>
          <a:p>
            <a:pPr lvl="1"/>
            <a:endParaRPr lang="en-US" altLang="zh-CN" dirty="0">
              <a:solidFill>
                <a:srgbClr val="C00000"/>
              </a:solidFill>
            </a:endParaRPr>
          </a:p>
          <a:p>
            <a:endParaRPr lang="zh-CN" altLang="en-US" dirty="0"/>
          </a:p>
        </p:txBody>
      </p:sp>
      <p:pic>
        <p:nvPicPr>
          <p:cNvPr id="7" name="图片 6">
            <a:extLst>
              <a:ext uri="{FF2B5EF4-FFF2-40B4-BE49-F238E27FC236}">
                <a16:creationId xmlns:a16="http://schemas.microsoft.com/office/drawing/2014/main" id="{425003CF-E93D-4DD4-B8B3-2E6F0E0B6EDB}"/>
              </a:ext>
            </a:extLst>
          </p:cNvPr>
          <p:cNvPicPr>
            <a:picLocks noChangeAspect="1"/>
          </p:cNvPicPr>
          <p:nvPr/>
        </p:nvPicPr>
        <p:blipFill>
          <a:blip r:embed="rId2"/>
          <a:stretch>
            <a:fillRect/>
          </a:stretch>
        </p:blipFill>
        <p:spPr>
          <a:xfrm>
            <a:off x="8345617" y="1685495"/>
            <a:ext cx="3002027" cy="1773595"/>
          </a:xfrm>
          <a:prstGeom prst="rect">
            <a:avLst/>
          </a:prstGeom>
        </p:spPr>
      </p:pic>
      <p:pic>
        <p:nvPicPr>
          <p:cNvPr id="8" name="图片 7">
            <a:extLst>
              <a:ext uri="{FF2B5EF4-FFF2-40B4-BE49-F238E27FC236}">
                <a16:creationId xmlns:a16="http://schemas.microsoft.com/office/drawing/2014/main" id="{AC622DA6-3E07-4852-AC43-8E4F8C887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5617" y="3649211"/>
            <a:ext cx="3002027" cy="2251520"/>
          </a:xfrm>
          <a:prstGeom prst="rect">
            <a:avLst/>
          </a:prstGeom>
        </p:spPr>
      </p:pic>
    </p:spTree>
    <p:extLst>
      <p:ext uri="{BB962C8B-B14F-4D97-AF65-F5344CB8AC3E}">
        <p14:creationId xmlns:p14="http://schemas.microsoft.com/office/powerpoint/2010/main" val="35521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输出设备：显卡</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2" y="1391458"/>
            <a:ext cx="11032647" cy="4688985"/>
          </a:xfrm>
        </p:spPr>
        <p:txBody>
          <a:bodyPr>
            <a:normAutofit/>
          </a:bodyPr>
          <a:lstStyle/>
          <a:p>
            <a:pPr marL="0" indent="0">
              <a:buNone/>
            </a:pPr>
            <a:r>
              <a:rPr lang="zh-CN" altLang="en-US" dirty="0">
                <a:solidFill>
                  <a:srgbClr val="0070C0"/>
                </a:solidFill>
              </a:rPr>
              <a:t>连接</a:t>
            </a:r>
            <a:r>
              <a:rPr lang="en-US" altLang="zh-CN" dirty="0">
                <a:solidFill>
                  <a:srgbClr val="0070C0"/>
                </a:solidFill>
              </a:rPr>
              <a:t>CPU</a:t>
            </a:r>
            <a:r>
              <a:rPr lang="zh-CN" altLang="en-US" dirty="0">
                <a:solidFill>
                  <a:srgbClr val="0070C0"/>
                </a:solidFill>
              </a:rPr>
              <a:t>与显示器的接口电路，分为</a:t>
            </a:r>
            <a:r>
              <a:rPr lang="zh-CN" altLang="en-US" dirty="0">
                <a:solidFill>
                  <a:srgbClr val="FF0000"/>
                </a:solidFill>
              </a:rPr>
              <a:t>集成显卡、独立显卡</a:t>
            </a:r>
            <a:endParaRPr lang="en-US" altLang="zh-CN" dirty="0">
              <a:solidFill>
                <a:srgbClr val="FF0000"/>
              </a:solidFill>
            </a:endParaRPr>
          </a:p>
          <a:p>
            <a:r>
              <a:rPr lang="zh-CN" altLang="en-US" dirty="0">
                <a:solidFill>
                  <a:srgbClr val="0070C0"/>
                </a:solidFill>
              </a:rPr>
              <a:t>早期作用：</a:t>
            </a:r>
            <a:r>
              <a:rPr lang="zh-CN" altLang="en-US" dirty="0"/>
              <a:t>把</a:t>
            </a:r>
            <a:r>
              <a:rPr lang="en-US" altLang="zh-CN" dirty="0"/>
              <a:t>CPU</a:t>
            </a:r>
            <a:r>
              <a:rPr lang="zh-CN" altLang="en-US" dirty="0"/>
              <a:t>向显示器发出的显示信号转化为显示器所需的信号（已集成入</a:t>
            </a:r>
            <a:r>
              <a:rPr lang="en-US" altLang="zh-CN" dirty="0"/>
              <a:t>CPU</a:t>
            </a:r>
            <a:r>
              <a:rPr lang="zh-CN" altLang="en-US" dirty="0"/>
              <a:t>和主板）</a:t>
            </a:r>
          </a:p>
          <a:p>
            <a:r>
              <a:rPr lang="zh-CN" altLang="en-US" dirty="0">
                <a:solidFill>
                  <a:srgbClr val="0070C0"/>
                </a:solidFill>
              </a:rPr>
              <a:t>目前功能：</a:t>
            </a:r>
            <a:endParaRPr lang="en-US" altLang="zh-CN" dirty="0">
              <a:solidFill>
                <a:srgbClr val="0070C0"/>
              </a:solidFill>
            </a:endParaRPr>
          </a:p>
          <a:p>
            <a:pPr lvl="1"/>
            <a:r>
              <a:rPr lang="zh-CN" altLang="en-US" dirty="0"/>
              <a:t>高速高质量</a:t>
            </a:r>
            <a:r>
              <a:rPr lang="zh-CN" altLang="en-US" dirty="0">
                <a:solidFill>
                  <a:srgbClr val="C00000"/>
                </a:solidFill>
              </a:rPr>
              <a:t>视频编码</a:t>
            </a:r>
            <a:r>
              <a:rPr lang="zh-CN" altLang="en-US" dirty="0"/>
              <a:t>、解码</a:t>
            </a:r>
          </a:p>
          <a:p>
            <a:pPr lvl="1"/>
            <a:r>
              <a:rPr lang="en-US" altLang="zh-CN" dirty="0">
                <a:solidFill>
                  <a:srgbClr val="C00000"/>
                </a:solidFill>
              </a:rPr>
              <a:t>3D</a:t>
            </a:r>
            <a:r>
              <a:rPr lang="zh-CN" altLang="en-US" dirty="0">
                <a:solidFill>
                  <a:srgbClr val="C00000"/>
                </a:solidFill>
              </a:rPr>
              <a:t>画面生成</a:t>
            </a:r>
            <a:r>
              <a:rPr lang="zh-CN" altLang="en-US" dirty="0"/>
              <a:t>（游戏、</a:t>
            </a:r>
            <a:r>
              <a:rPr lang="en-US" altLang="zh-CN" dirty="0"/>
              <a:t>VR</a:t>
            </a:r>
            <a:r>
              <a:rPr lang="zh-CN" altLang="en-US" dirty="0"/>
              <a:t>、</a:t>
            </a:r>
            <a:r>
              <a:rPr lang="zh-CN" altLang="en-US" dirty="0">
                <a:solidFill>
                  <a:srgbClr val="C00000"/>
                </a:solidFill>
              </a:rPr>
              <a:t>设计作品渲染</a:t>
            </a:r>
            <a:r>
              <a:rPr lang="zh-CN" altLang="en-US" dirty="0"/>
              <a:t>）</a:t>
            </a:r>
          </a:p>
          <a:p>
            <a:pPr lvl="1"/>
            <a:r>
              <a:rPr lang="zh-CN" altLang="en-US" dirty="0">
                <a:solidFill>
                  <a:srgbClr val="C00000"/>
                </a:solidFill>
              </a:rPr>
              <a:t>人工智能模型训练</a:t>
            </a:r>
            <a:endParaRPr lang="en-US" altLang="zh-CN" dirty="0"/>
          </a:p>
        </p:txBody>
      </p:sp>
      <p:pic>
        <p:nvPicPr>
          <p:cNvPr id="6" name="图片 5">
            <a:extLst>
              <a:ext uri="{FF2B5EF4-FFF2-40B4-BE49-F238E27FC236}">
                <a16:creationId xmlns:a16="http://schemas.microsoft.com/office/drawing/2014/main" id="{5D063D61-428C-4FD6-A879-6F9A4947A44C}"/>
              </a:ext>
            </a:extLst>
          </p:cNvPr>
          <p:cNvPicPr>
            <a:picLocks noChangeAspect="1"/>
          </p:cNvPicPr>
          <p:nvPr/>
        </p:nvPicPr>
        <p:blipFill>
          <a:blip r:embed="rId2"/>
          <a:stretch>
            <a:fillRect/>
          </a:stretch>
        </p:blipFill>
        <p:spPr>
          <a:xfrm>
            <a:off x="8305799" y="2889618"/>
            <a:ext cx="3479800" cy="1692663"/>
          </a:xfrm>
          <a:prstGeom prst="rect">
            <a:avLst/>
          </a:prstGeom>
        </p:spPr>
      </p:pic>
    </p:spTree>
    <p:extLst>
      <p:ext uri="{BB962C8B-B14F-4D97-AF65-F5344CB8AC3E}">
        <p14:creationId xmlns:p14="http://schemas.microsoft.com/office/powerpoint/2010/main" val="662190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ECFBFFB4-23FB-8FFA-2648-2E8BA0F75973}"/>
              </a:ext>
            </a:extLst>
          </p:cNvPr>
          <p:cNvGrpSpPr/>
          <p:nvPr/>
        </p:nvGrpSpPr>
        <p:grpSpPr>
          <a:xfrm>
            <a:off x="7678431" y="3455915"/>
            <a:ext cx="3801003" cy="2853932"/>
            <a:chOff x="7678431" y="3455915"/>
            <a:chExt cx="3801003" cy="2853932"/>
          </a:xfrm>
        </p:grpSpPr>
        <p:graphicFrame>
          <p:nvGraphicFramePr>
            <p:cNvPr id="4" name="对象 3">
              <a:extLst>
                <a:ext uri="{FF2B5EF4-FFF2-40B4-BE49-F238E27FC236}">
                  <a16:creationId xmlns:a16="http://schemas.microsoft.com/office/drawing/2014/main" id="{888AB090-7CF2-422B-9853-E0BD382ABCB6}"/>
                </a:ext>
              </a:extLst>
            </p:cNvPr>
            <p:cNvGraphicFramePr>
              <a:graphicFrameLocks noChangeAspect="1"/>
            </p:cNvGraphicFramePr>
            <p:nvPr/>
          </p:nvGraphicFramePr>
          <p:xfrm>
            <a:off x="7807170" y="3455915"/>
            <a:ext cx="3672264" cy="2853932"/>
          </p:xfrm>
          <a:graphic>
            <a:graphicData uri="http://schemas.openxmlformats.org/presentationml/2006/ole">
              <mc:AlternateContent xmlns:mc="http://schemas.openxmlformats.org/markup-compatibility/2006">
                <mc:Choice xmlns:v="urn:schemas-microsoft-com:vml" Requires="v">
                  <p:oleObj name="Image" r:id="rId2" imgW="5130000" imgH="3987000" progId="Photoshop.Image.13">
                    <p:embed/>
                  </p:oleObj>
                </mc:Choice>
                <mc:Fallback>
                  <p:oleObj name="Image" r:id="rId2" imgW="5130000" imgH="3987000" progId="Photoshop.Image.13">
                    <p:embed/>
                    <p:pic>
                      <p:nvPicPr>
                        <p:cNvPr id="4" name="对象 3">
                          <a:extLst>
                            <a:ext uri="{FF2B5EF4-FFF2-40B4-BE49-F238E27FC236}">
                              <a16:creationId xmlns:a16="http://schemas.microsoft.com/office/drawing/2014/main" id="{888AB090-7CF2-422B-9853-E0BD382ABCB6}"/>
                            </a:ext>
                          </a:extLst>
                        </p:cNvPr>
                        <p:cNvPicPr/>
                        <p:nvPr/>
                      </p:nvPicPr>
                      <p:blipFill>
                        <a:blip r:embed="rId3"/>
                        <a:stretch>
                          <a:fillRect/>
                        </a:stretch>
                      </p:blipFill>
                      <p:spPr>
                        <a:xfrm>
                          <a:off x="7807170" y="3455915"/>
                          <a:ext cx="3672264" cy="2853932"/>
                        </a:xfrm>
                        <a:prstGeom prst="rect">
                          <a:avLst/>
                        </a:prstGeom>
                      </p:spPr>
                    </p:pic>
                  </p:oleObj>
                </mc:Fallback>
              </mc:AlternateContent>
            </a:graphicData>
          </a:graphic>
        </p:graphicFrame>
        <p:grpSp>
          <p:nvGrpSpPr>
            <p:cNvPr id="7" name="组合 6">
              <a:extLst>
                <a:ext uri="{FF2B5EF4-FFF2-40B4-BE49-F238E27FC236}">
                  <a16:creationId xmlns:a16="http://schemas.microsoft.com/office/drawing/2014/main" id="{54E10A5F-1D99-43E5-B760-A4398906BCA2}"/>
                </a:ext>
              </a:extLst>
            </p:cNvPr>
            <p:cNvGrpSpPr/>
            <p:nvPr/>
          </p:nvGrpSpPr>
          <p:grpSpPr>
            <a:xfrm>
              <a:off x="7678431" y="3717459"/>
              <a:ext cx="3706816" cy="2248535"/>
              <a:chOff x="6096001" y="2847910"/>
              <a:chExt cx="5331186" cy="3151282"/>
            </a:xfrm>
          </p:grpSpPr>
          <p:sp>
            <p:nvSpPr>
              <p:cNvPr id="11" name="文本框 10">
                <a:extLst>
                  <a:ext uri="{FF2B5EF4-FFF2-40B4-BE49-F238E27FC236}">
                    <a16:creationId xmlns:a16="http://schemas.microsoft.com/office/drawing/2014/main" id="{97EF766A-1975-41C1-8719-7D000F47D207}"/>
                  </a:ext>
                </a:extLst>
              </p:cNvPr>
              <p:cNvSpPr txBox="1"/>
              <p:nvPr/>
            </p:nvSpPr>
            <p:spPr>
              <a:xfrm>
                <a:off x="6096001" y="5352177"/>
                <a:ext cx="1594053" cy="64701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主芯片</a:t>
                </a:r>
              </a:p>
            </p:txBody>
          </p:sp>
          <p:cxnSp>
            <p:nvCxnSpPr>
              <p:cNvPr id="12" name="直接连接符 11">
                <a:extLst>
                  <a:ext uri="{FF2B5EF4-FFF2-40B4-BE49-F238E27FC236}">
                    <a16:creationId xmlns:a16="http://schemas.microsoft.com/office/drawing/2014/main" id="{C9808D7F-2604-494C-ADC8-D6D70AF433E7}"/>
                  </a:ext>
                </a:extLst>
              </p:cNvPr>
              <p:cNvCxnSpPr/>
              <p:nvPr/>
            </p:nvCxnSpPr>
            <p:spPr>
              <a:xfrm flipV="1">
                <a:off x="7608815" y="4810125"/>
                <a:ext cx="1535185" cy="7098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1BFC46D8-2151-495C-AE8E-47F4601A93C3}"/>
                  </a:ext>
                </a:extLst>
              </p:cNvPr>
              <p:cNvSpPr txBox="1"/>
              <p:nvPr/>
            </p:nvSpPr>
            <p:spPr>
              <a:xfrm>
                <a:off x="10073587" y="2847910"/>
                <a:ext cx="1353600" cy="64701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显存</a:t>
                </a:r>
              </a:p>
            </p:txBody>
          </p:sp>
          <p:cxnSp>
            <p:nvCxnSpPr>
              <p:cNvPr id="14" name="直接连接符 13">
                <a:extLst>
                  <a:ext uri="{FF2B5EF4-FFF2-40B4-BE49-F238E27FC236}">
                    <a16:creationId xmlns:a16="http://schemas.microsoft.com/office/drawing/2014/main" id="{96751AAE-C315-4786-92EB-5BF3DA1F1BD8}"/>
                  </a:ext>
                </a:extLst>
              </p:cNvPr>
              <p:cNvCxnSpPr>
                <a:cxnSpLocks/>
              </p:cNvCxnSpPr>
              <p:nvPr/>
            </p:nvCxnSpPr>
            <p:spPr>
              <a:xfrm flipV="1">
                <a:off x="9448800" y="3403252"/>
                <a:ext cx="693701" cy="489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753C640-82B9-4752-A93D-F59F0DADE9A9}"/>
                  </a:ext>
                </a:extLst>
              </p:cNvPr>
              <p:cNvCxnSpPr>
                <a:cxnSpLocks/>
              </p:cNvCxnSpPr>
              <p:nvPr/>
            </p:nvCxnSpPr>
            <p:spPr>
              <a:xfrm flipV="1">
                <a:off x="9984451" y="3429000"/>
                <a:ext cx="300452" cy="744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6CBC23F-8454-4092-A2EF-0BA4F70C616A}"/>
                  </a:ext>
                </a:extLst>
              </p:cNvPr>
              <p:cNvCxnSpPr>
                <a:cxnSpLocks/>
              </p:cNvCxnSpPr>
              <p:nvPr/>
            </p:nvCxnSpPr>
            <p:spPr>
              <a:xfrm flipV="1">
                <a:off x="10342285" y="3454748"/>
                <a:ext cx="153916" cy="12618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E70131C-E081-4940-876E-720551F5A3E7}"/>
                  </a:ext>
                </a:extLst>
              </p:cNvPr>
              <p:cNvCxnSpPr>
                <a:cxnSpLocks/>
              </p:cNvCxnSpPr>
              <p:nvPr/>
            </p:nvCxnSpPr>
            <p:spPr>
              <a:xfrm flipV="1">
                <a:off x="9917339" y="3454748"/>
                <a:ext cx="501904" cy="1842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显卡的主要技术参数</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810094" cy="4287889"/>
          </a:xfrm>
        </p:spPr>
        <p:txBody>
          <a:bodyPr>
            <a:normAutofit fontScale="92500"/>
          </a:bodyPr>
          <a:lstStyle/>
          <a:p>
            <a:r>
              <a:rPr lang="zh-CN" altLang="en-US" dirty="0">
                <a:solidFill>
                  <a:srgbClr val="0070C0"/>
                </a:solidFill>
              </a:rPr>
              <a:t>显卡部件：</a:t>
            </a:r>
            <a:r>
              <a:rPr lang="zh-CN" altLang="en-US" dirty="0"/>
              <a:t>显示芯片、显存、</a:t>
            </a:r>
            <a:r>
              <a:rPr lang="en-US" altLang="zh-CN" dirty="0"/>
              <a:t>RAMDAC</a:t>
            </a:r>
            <a:r>
              <a:rPr lang="zh-CN" altLang="en-US" dirty="0"/>
              <a:t>芯片、总线接口</a:t>
            </a:r>
            <a:endParaRPr lang="en-US" altLang="zh-CN" dirty="0"/>
          </a:p>
          <a:p>
            <a:r>
              <a:rPr lang="zh-CN" altLang="en-US" dirty="0">
                <a:solidFill>
                  <a:srgbClr val="0070C0"/>
                </a:solidFill>
              </a:rPr>
              <a:t>显示芯片（</a:t>
            </a:r>
            <a:r>
              <a:rPr lang="en-US" altLang="zh-CN" dirty="0">
                <a:solidFill>
                  <a:srgbClr val="0070C0"/>
                </a:solidFill>
              </a:rPr>
              <a:t> GPU </a:t>
            </a:r>
            <a:r>
              <a:rPr lang="zh-CN" altLang="en-US" dirty="0">
                <a:solidFill>
                  <a:srgbClr val="0070C0"/>
                </a:solidFill>
              </a:rPr>
              <a:t>）</a:t>
            </a:r>
          </a:p>
          <a:p>
            <a:pPr marL="432000" lvl="1" indent="0">
              <a:buNone/>
            </a:pPr>
            <a:r>
              <a:rPr lang="zh-CN" altLang="en-US" dirty="0"/>
              <a:t>主流产品：由</a:t>
            </a:r>
            <a:r>
              <a:rPr lang="zh-CN" altLang="en-US" dirty="0">
                <a:solidFill>
                  <a:srgbClr val="C00000"/>
                </a:solidFill>
              </a:rPr>
              <a:t>英伟达（</a:t>
            </a:r>
            <a:r>
              <a:rPr lang="en-US" altLang="zh-CN" dirty="0">
                <a:solidFill>
                  <a:srgbClr val="C00000"/>
                </a:solidFill>
              </a:rPr>
              <a:t>NVIDIA</a:t>
            </a:r>
            <a:r>
              <a:rPr lang="zh-CN" altLang="en-US" dirty="0">
                <a:solidFill>
                  <a:srgbClr val="C00000"/>
                </a:solidFill>
              </a:rPr>
              <a:t>）</a:t>
            </a:r>
            <a:r>
              <a:rPr lang="zh-CN" altLang="en-US" dirty="0"/>
              <a:t>和</a:t>
            </a:r>
            <a:r>
              <a:rPr lang="en-US" altLang="zh-CN" dirty="0">
                <a:solidFill>
                  <a:srgbClr val="C00000"/>
                </a:solidFill>
              </a:rPr>
              <a:t>AMD</a:t>
            </a:r>
            <a:r>
              <a:rPr lang="zh-CN" altLang="en-US" dirty="0"/>
              <a:t>两家公司设计生产：</a:t>
            </a:r>
            <a:r>
              <a:rPr lang="en-US" altLang="zh-CN" dirty="0"/>
              <a:t>GTX5060</a:t>
            </a:r>
            <a:r>
              <a:rPr lang="zh-CN" altLang="en-US" dirty="0"/>
              <a:t>、</a:t>
            </a:r>
            <a:r>
              <a:rPr lang="en-US" altLang="zh-CN" dirty="0"/>
              <a:t>GTX5090</a:t>
            </a:r>
            <a:r>
              <a:rPr lang="zh-CN" altLang="en-US" dirty="0"/>
              <a:t>、</a:t>
            </a:r>
            <a:r>
              <a:rPr lang="en-US" altLang="zh-CN" dirty="0"/>
              <a:t>RX6500</a:t>
            </a:r>
            <a:r>
              <a:rPr lang="zh-CN" altLang="en-US" dirty="0"/>
              <a:t>、 </a:t>
            </a:r>
            <a:r>
              <a:rPr lang="en-US" altLang="zh-CN" dirty="0"/>
              <a:t>RX7800</a:t>
            </a:r>
            <a:r>
              <a:rPr lang="zh-CN" altLang="en-US" dirty="0"/>
              <a:t>等。</a:t>
            </a:r>
            <a:endParaRPr lang="en-US" altLang="zh-CN" dirty="0"/>
          </a:p>
          <a:p>
            <a:r>
              <a:rPr lang="zh-CN" altLang="en-US" dirty="0">
                <a:solidFill>
                  <a:srgbClr val="0070C0"/>
                </a:solidFill>
              </a:rPr>
              <a:t>显存</a:t>
            </a:r>
          </a:p>
          <a:p>
            <a:pPr marL="432000" lvl="1" indent="0">
              <a:buNone/>
            </a:pPr>
            <a:r>
              <a:rPr lang="zh-CN" altLang="en-US" dirty="0">
                <a:solidFill>
                  <a:srgbClr val="C00000"/>
                </a:solidFill>
              </a:rPr>
              <a:t>容量</a:t>
            </a:r>
            <a:r>
              <a:rPr lang="zh-CN" altLang="en-US" dirty="0"/>
              <a:t>：</a:t>
            </a:r>
            <a:r>
              <a:rPr lang="en-US" altLang="zh-CN" dirty="0"/>
              <a:t>4-24GB</a:t>
            </a:r>
          </a:p>
          <a:p>
            <a:pPr marL="432000" lvl="1" indent="0">
              <a:buNone/>
            </a:pPr>
            <a:r>
              <a:rPr lang="zh-CN" altLang="en-US" dirty="0">
                <a:solidFill>
                  <a:srgbClr val="C00000"/>
                </a:solidFill>
              </a:rPr>
              <a:t>位宽</a:t>
            </a:r>
            <a:r>
              <a:rPr lang="zh-CN" altLang="en-US" dirty="0"/>
              <a:t>：</a:t>
            </a:r>
            <a:r>
              <a:rPr lang="en-US" altLang="zh-CN" dirty="0"/>
              <a:t>64-384</a:t>
            </a:r>
            <a:r>
              <a:rPr lang="zh-CN" altLang="en-US" dirty="0"/>
              <a:t>位</a:t>
            </a:r>
          </a:p>
        </p:txBody>
      </p:sp>
      <p:pic>
        <p:nvPicPr>
          <p:cNvPr id="9" name="图片 8">
            <a:extLst>
              <a:ext uri="{FF2B5EF4-FFF2-40B4-BE49-F238E27FC236}">
                <a16:creationId xmlns:a16="http://schemas.microsoft.com/office/drawing/2014/main" id="{FD13CE40-625F-4DEF-AAB5-719D9862C34E}"/>
              </a:ext>
            </a:extLst>
          </p:cNvPr>
          <p:cNvPicPr>
            <a:picLocks noChangeAspect="1"/>
          </p:cNvPicPr>
          <p:nvPr/>
        </p:nvPicPr>
        <p:blipFill>
          <a:blip r:embed="rId4"/>
          <a:stretch>
            <a:fillRect/>
          </a:stretch>
        </p:blipFill>
        <p:spPr>
          <a:xfrm>
            <a:off x="9253930" y="275636"/>
            <a:ext cx="1190148" cy="908510"/>
          </a:xfrm>
          <a:prstGeom prst="rect">
            <a:avLst/>
          </a:prstGeom>
        </p:spPr>
      </p:pic>
      <p:pic>
        <p:nvPicPr>
          <p:cNvPr id="10" name="图片 9">
            <a:extLst>
              <a:ext uri="{FF2B5EF4-FFF2-40B4-BE49-F238E27FC236}">
                <a16:creationId xmlns:a16="http://schemas.microsoft.com/office/drawing/2014/main" id="{4BC966D8-C65D-4107-92E2-9DD05AF52626}"/>
              </a:ext>
            </a:extLst>
          </p:cNvPr>
          <p:cNvPicPr>
            <a:picLocks noChangeAspect="1"/>
          </p:cNvPicPr>
          <p:nvPr/>
        </p:nvPicPr>
        <p:blipFill>
          <a:blip r:embed="rId5"/>
          <a:stretch>
            <a:fillRect/>
          </a:stretch>
        </p:blipFill>
        <p:spPr>
          <a:xfrm>
            <a:off x="10630905" y="270143"/>
            <a:ext cx="985943" cy="985943"/>
          </a:xfrm>
          <a:prstGeom prst="rect">
            <a:avLst/>
          </a:prstGeom>
        </p:spPr>
      </p:pic>
    </p:spTree>
    <p:extLst>
      <p:ext uri="{BB962C8B-B14F-4D97-AF65-F5344CB8AC3E}">
        <p14:creationId xmlns:p14="http://schemas.microsoft.com/office/powerpoint/2010/main" val="391194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532027E-E18C-2F23-6915-ADDF0E777323}"/>
              </a:ext>
            </a:extLst>
          </p:cNvPr>
          <p:cNvSpPr txBox="1"/>
          <p:nvPr/>
        </p:nvSpPr>
        <p:spPr>
          <a:xfrm>
            <a:off x="455001" y="1472444"/>
            <a:ext cx="11634421" cy="5123647"/>
          </a:xfrm>
          <a:prstGeom prst="rect">
            <a:avLst/>
          </a:prstGeom>
          <a:noFill/>
        </p:spPr>
        <p:txBody>
          <a:bodyPr wrap="square">
            <a:spAutoFit/>
          </a:bodyPr>
          <a:lstStyle/>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掌握冯诺依曼计算机的技术要素</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掌握计算机的</a:t>
            </a:r>
            <a:r>
              <a:rPr lang="en-US" altLang="zh-CN" sz="2400" b="1" kern="100" dirty="0">
                <a:effectLst/>
                <a:latin typeface="Times New Roman" panose="02020603050405020304" pitchFamily="18" charset="0"/>
                <a:ea typeface="宋体" panose="02010600030101010101" pitchFamily="2" charset="-122"/>
              </a:rPr>
              <a:t>5</a:t>
            </a:r>
            <a:r>
              <a:rPr lang="zh-CN" altLang="zh-CN" sz="2400" b="1" kern="100" dirty="0">
                <a:effectLst/>
                <a:latin typeface="Times New Roman" panose="02020603050405020304" pitchFamily="18" charset="0"/>
                <a:ea typeface="宋体" panose="02010600030101010101" pitchFamily="2" charset="-122"/>
              </a:rPr>
              <a:t>个组成部分及其各自的主要功能</a:t>
            </a:r>
          </a:p>
          <a:p>
            <a:pPr marL="800100" lvl="1"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a:t>
            </a:r>
            <a:r>
              <a:rPr lang="en-US" altLang="zh-CN" sz="2400" b="1" kern="100" dirty="0">
                <a:effectLst/>
                <a:latin typeface="Times New Roman" panose="02020603050405020304" pitchFamily="18" charset="0"/>
                <a:ea typeface="宋体" panose="02010600030101010101" pitchFamily="2" charset="-122"/>
              </a:rPr>
              <a:t>CPU</a:t>
            </a:r>
            <a:r>
              <a:rPr lang="zh-CN" altLang="zh-CN" sz="2400" b="1" kern="100" dirty="0">
                <a:effectLst/>
                <a:latin typeface="Times New Roman" panose="02020603050405020304" pitchFamily="18" charset="0"/>
                <a:ea typeface="宋体" panose="02010600030101010101" pitchFamily="2" charset="-122"/>
              </a:rPr>
              <a:t>的组成及主要技术指标</a:t>
            </a:r>
          </a:p>
          <a:p>
            <a:pPr marL="800100" lvl="1"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a:t>
            </a:r>
            <a:r>
              <a:rPr lang="en-US" altLang="zh-CN" sz="2400" b="1" kern="100" dirty="0">
                <a:effectLst/>
                <a:latin typeface="Times New Roman" panose="02020603050405020304" pitchFamily="18" charset="0"/>
                <a:ea typeface="宋体" panose="02010600030101010101" pitchFamily="2" charset="-122"/>
              </a:rPr>
              <a:t>CPU</a:t>
            </a:r>
            <a:r>
              <a:rPr lang="zh-CN" altLang="zh-CN" sz="2400" b="1" kern="100" dirty="0">
                <a:effectLst/>
                <a:latin typeface="Times New Roman" panose="02020603050405020304" pitchFamily="18" charset="0"/>
                <a:ea typeface="宋体" panose="02010600030101010101" pitchFamily="2" charset="-122"/>
              </a:rPr>
              <a:t>执行指令的过程</a:t>
            </a:r>
          </a:p>
          <a:p>
            <a:pPr marL="800100" lvl="1"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理解计算机的存储体系（寄存器、高速缓存、内存、外存）的构成及特点</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理解内存与外存的分类、特点和功能</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掌握总线概念和系统总线的分类</a:t>
            </a:r>
          </a:p>
          <a:p>
            <a:pPr marL="800100" lvl="1"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掌握主板的作用</a:t>
            </a:r>
          </a:p>
          <a:p>
            <a:pPr marL="800100" lvl="1"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掌握流水线技术概念</a:t>
            </a:r>
          </a:p>
          <a:p>
            <a:pPr marL="800100" lvl="1"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掌握并行处理技术、多核计算机、多处理器系统、多计算机系统（机群系统）概念</a:t>
            </a:r>
          </a:p>
        </p:txBody>
      </p:sp>
      <p:sp>
        <p:nvSpPr>
          <p:cNvPr id="5" name="文本框 4">
            <a:extLst>
              <a:ext uri="{FF2B5EF4-FFF2-40B4-BE49-F238E27FC236}">
                <a16:creationId xmlns:a16="http://schemas.microsoft.com/office/drawing/2014/main" id="{705F209E-1A89-B8BE-79B8-07EBB513369E}"/>
              </a:ext>
            </a:extLst>
          </p:cNvPr>
          <p:cNvSpPr txBox="1"/>
          <p:nvPr/>
        </p:nvSpPr>
        <p:spPr>
          <a:xfrm>
            <a:off x="534133" y="369631"/>
            <a:ext cx="6097464" cy="707886"/>
          </a:xfrm>
          <a:prstGeom prst="rect">
            <a:avLst/>
          </a:prstGeom>
          <a:noFill/>
        </p:spPr>
        <p:txBody>
          <a:bodyPr wrap="square">
            <a:spAutoFit/>
          </a:bodyPr>
          <a:lstStyle/>
          <a:p>
            <a:r>
              <a:rPr lang="zh-CN" altLang="en-US" sz="4000" b="1" spc="-5" dirty="0">
                <a:solidFill>
                  <a:srgbClr val="002060"/>
                </a:solidFill>
                <a:latin typeface="微软雅黑 Light" panose="020B0502040204020203" pitchFamily="34" charset="-122"/>
                <a:ea typeface="微软雅黑 Light" panose="020B0502040204020203" pitchFamily="34" charset="-122"/>
              </a:rPr>
              <a:t>本章目标与重点</a:t>
            </a:r>
            <a:endParaRPr lang="zh-CN" altLang="en-US" dirty="0"/>
          </a:p>
        </p:txBody>
      </p:sp>
    </p:spTree>
    <p:extLst>
      <p:ext uri="{BB962C8B-B14F-4D97-AF65-F5344CB8AC3E}">
        <p14:creationId xmlns:p14="http://schemas.microsoft.com/office/powerpoint/2010/main" val="277531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输出设备：打印机</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7167886" cy="4287889"/>
          </a:xfrm>
        </p:spPr>
        <p:txBody>
          <a:bodyPr>
            <a:normAutofit lnSpcReduction="10000"/>
          </a:bodyPr>
          <a:lstStyle/>
          <a:p>
            <a:r>
              <a:rPr lang="zh-CN" altLang="en-US" dirty="0">
                <a:solidFill>
                  <a:srgbClr val="0070C0"/>
                </a:solidFill>
              </a:rPr>
              <a:t>针式打印机</a:t>
            </a:r>
            <a:r>
              <a:rPr lang="zh-CN" altLang="en-US" dirty="0"/>
              <a:t>：也称点阵式打印机，打印头上有若干根打印针，打印时相应的</a:t>
            </a:r>
            <a:r>
              <a:rPr lang="zh-CN" altLang="en-US" dirty="0">
                <a:solidFill>
                  <a:srgbClr val="C00000"/>
                </a:solidFill>
              </a:rPr>
              <a:t>打印针撞击色带</a:t>
            </a:r>
            <a:r>
              <a:rPr lang="zh-CN" altLang="en-US" dirty="0"/>
              <a:t>来完成打印工作，常用的是</a:t>
            </a:r>
            <a:r>
              <a:rPr lang="en-US" altLang="zh-CN" dirty="0"/>
              <a:t>24</a:t>
            </a:r>
            <a:r>
              <a:rPr lang="zh-CN" altLang="en-US" dirty="0"/>
              <a:t>针打印机。</a:t>
            </a:r>
            <a:endParaRPr lang="en-US" altLang="zh-CN" dirty="0"/>
          </a:p>
          <a:p>
            <a:pPr lvl="1"/>
            <a:r>
              <a:rPr lang="zh-CN" altLang="en-US" dirty="0">
                <a:solidFill>
                  <a:srgbClr val="C00000"/>
                </a:solidFill>
              </a:rPr>
              <a:t>优点</a:t>
            </a:r>
            <a:r>
              <a:rPr lang="zh-CN" altLang="en-US" dirty="0"/>
              <a:t>：成本低。带压力的打印机，可以打印多页复写纸。</a:t>
            </a:r>
          </a:p>
          <a:p>
            <a:pPr lvl="1"/>
            <a:r>
              <a:rPr lang="zh-CN" altLang="en-US" dirty="0">
                <a:solidFill>
                  <a:srgbClr val="C00000"/>
                </a:solidFill>
              </a:rPr>
              <a:t>缺点</a:t>
            </a:r>
            <a:r>
              <a:rPr lang="zh-CN" altLang="en-US" dirty="0"/>
              <a:t>：打印效果粗糙，速度慢，噪音大。</a:t>
            </a:r>
          </a:p>
        </p:txBody>
      </p:sp>
      <p:pic>
        <p:nvPicPr>
          <p:cNvPr id="18" name="Picture 333">
            <a:extLst>
              <a:ext uri="{FF2B5EF4-FFF2-40B4-BE49-F238E27FC236}">
                <a16:creationId xmlns:a16="http://schemas.microsoft.com/office/drawing/2014/main" id="{6810CD8E-DB68-4348-A5D0-513EA8D80D3B}"/>
              </a:ext>
            </a:extLst>
          </p:cNvPr>
          <p:cNvPicPr>
            <a:picLocks noChangeAspect="1" noChangeArrowheads="1"/>
          </p:cNvPicPr>
          <p:nvPr/>
        </p:nvPicPr>
        <p:blipFill>
          <a:blip r:embed="rId2"/>
          <a:srcRect/>
          <a:stretch>
            <a:fillRect/>
          </a:stretch>
        </p:blipFill>
        <p:spPr bwMode="auto">
          <a:xfrm>
            <a:off x="8101294" y="2304885"/>
            <a:ext cx="3574276" cy="2248229"/>
          </a:xfrm>
          <a:prstGeom prst="rect">
            <a:avLst/>
          </a:prstGeom>
          <a:noFill/>
          <a:ln w="9525">
            <a:noFill/>
            <a:miter lim="800000"/>
            <a:headEnd/>
            <a:tailEnd/>
          </a:ln>
        </p:spPr>
      </p:pic>
    </p:spTree>
    <p:extLst>
      <p:ext uri="{BB962C8B-B14F-4D97-AF65-F5344CB8AC3E}">
        <p14:creationId xmlns:p14="http://schemas.microsoft.com/office/powerpoint/2010/main" val="47168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输出设备：打印机</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2" y="1391458"/>
            <a:ext cx="7537001" cy="4715727"/>
          </a:xfrm>
        </p:spPr>
        <p:txBody>
          <a:bodyPr>
            <a:noAutofit/>
          </a:bodyPr>
          <a:lstStyle/>
          <a:p>
            <a:r>
              <a:rPr lang="zh-CN" altLang="en-US" sz="2800" dirty="0">
                <a:solidFill>
                  <a:srgbClr val="0070C0"/>
                </a:solidFill>
              </a:rPr>
              <a:t>喷墨打印机</a:t>
            </a:r>
            <a:r>
              <a:rPr lang="zh-CN" altLang="en-US" sz="2800" dirty="0"/>
              <a:t>：喷墨打印机用喷嘴状的打印头将墨滴喷射到纸上来产生字符和图形。多数彩色喷墨打印机使用</a:t>
            </a:r>
            <a:r>
              <a:rPr lang="en-US" altLang="zh-CN" sz="2800" dirty="0"/>
              <a:t>CMYK</a:t>
            </a:r>
            <a:r>
              <a:rPr lang="zh-CN" altLang="en-US" sz="2800" dirty="0"/>
              <a:t>色彩用青、洋红、黄色和黑色墨打印数千钟颜色。</a:t>
            </a:r>
            <a:endParaRPr lang="en-US" altLang="zh-CN" sz="2800" dirty="0"/>
          </a:p>
          <a:p>
            <a:pPr lvl="1"/>
            <a:r>
              <a:rPr lang="zh-CN" altLang="en-US" sz="2800" dirty="0">
                <a:solidFill>
                  <a:srgbClr val="C00000"/>
                </a:solidFill>
              </a:rPr>
              <a:t>优点</a:t>
            </a:r>
            <a:r>
              <a:rPr lang="zh-CN" altLang="en-US" sz="2800" dirty="0"/>
              <a:t>：彩色打印效果好，配合喷墨打印纸可以实现</a:t>
            </a:r>
            <a:r>
              <a:rPr lang="zh-CN" altLang="en-US" sz="2800" dirty="0">
                <a:solidFill>
                  <a:srgbClr val="C00000"/>
                </a:solidFill>
              </a:rPr>
              <a:t>照片级效果</a:t>
            </a:r>
            <a:r>
              <a:rPr lang="zh-CN" altLang="en-US" sz="2800" dirty="0"/>
              <a:t>。</a:t>
            </a:r>
            <a:endParaRPr lang="en-US" altLang="zh-CN" sz="2800" dirty="0"/>
          </a:p>
          <a:p>
            <a:pPr lvl="1"/>
            <a:r>
              <a:rPr lang="zh-CN" altLang="en-US" sz="2800" dirty="0">
                <a:solidFill>
                  <a:srgbClr val="C00000"/>
                </a:solidFill>
              </a:rPr>
              <a:t>缺点</a:t>
            </a:r>
            <a:r>
              <a:rPr lang="zh-CN" altLang="en-US" sz="2800" dirty="0"/>
              <a:t>：耗材成本较高、耗材寿命短、打印速度慢，打印文稿怕水。</a:t>
            </a:r>
          </a:p>
        </p:txBody>
      </p:sp>
      <p:graphicFrame>
        <p:nvGraphicFramePr>
          <p:cNvPr id="19" name="Object 27">
            <a:extLst>
              <a:ext uri="{FF2B5EF4-FFF2-40B4-BE49-F238E27FC236}">
                <a16:creationId xmlns:a16="http://schemas.microsoft.com/office/drawing/2014/main" id="{6344E489-0C69-4A4C-BC25-5D5D3D148146}"/>
              </a:ext>
            </a:extLst>
          </p:cNvPr>
          <p:cNvGraphicFramePr>
            <a:graphicFrameLocks noChangeAspect="1"/>
          </p:cNvGraphicFramePr>
          <p:nvPr/>
        </p:nvGraphicFramePr>
        <p:xfrm>
          <a:off x="8501405" y="1795891"/>
          <a:ext cx="2706138" cy="2876777"/>
        </p:xfrm>
        <a:graphic>
          <a:graphicData uri="http://schemas.openxmlformats.org/presentationml/2006/ole">
            <mc:AlternateContent xmlns:mc="http://schemas.openxmlformats.org/markup-compatibility/2006">
              <mc:Choice xmlns:v="urn:schemas-microsoft-com:vml" Requires="v">
                <p:oleObj name="BMP 图像" r:id="rId2" imgW="1057423" imgH="1123810" progId="PBrush">
                  <p:embed/>
                </p:oleObj>
              </mc:Choice>
              <mc:Fallback>
                <p:oleObj name="BMP 图像" r:id="rId2" imgW="1057423" imgH="1123810" progId="PBrush">
                  <p:embed/>
                  <p:pic>
                    <p:nvPicPr>
                      <p:cNvPr id="19" name="Object 27">
                        <a:extLst>
                          <a:ext uri="{FF2B5EF4-FFF2-40B4-BE49-F238E27FC236}">
                            <a16:creationId xmlns:a16="http://schemas.microsoft.com/office/drawing/2014/main" id="{6344E489-0C69-4A4C-BC25-5D5D3D148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405" y="1795891"/>
                        <a:ext cx="2706138" cy="2876777"/>
                      </a:xfrm>
                      <a:prstGeom prst="rect">
                        <a:avLst/>
                      </a:prstGeom>
                      <a:noFill/>
                    </p:spPr>
                  </p:pic>
                </p:oleObj>
              </mc:Fallback>
            </mc:AlternateContent>
          </a:graphicData>
        </a:graphic>
      </p:graphicFrame>
    </p:spTree>
    <p:extLst>
      <p:ext uri="{BB962C8B-B14F-4D97-AF65-F5344CB8AC3E}">
        <p14:creationId xmlns:p14="http://schemas.microsoft.com/office/powerpoint/2010/main" val="2328838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输出设备：打印机</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2" y="1391458"/>
            <a:ext cx="7537001" cy="4715727"/>
          </a:xfrm>
        </p:spPr>
        <p:txBody>
          <a:bodyPr>
            <a:noAutofit/>
          </a:bodyPr>
          <a:lstStyle/>
          <a:p>
            <a:r>
              <a:rPr lang="zh-CN" altLang="en-US" sz="2800" dirty="0">
                <a:solidFill>
                  <a:srgbClr val="0070C0"/>
                </a:solidFill>
              </a:rPr>
              <a:t>激光打印机</a:t>
            </a:r>
            <a:r>
              <a:rPr lang="zh-CN" altLang="en-US" sz="2800" dirty="0"/>
              <a:t>：采用激光和电子放电技术，通过静电潜像，再用碳粉使潜像变成粉像，加热后碳粉固定，最后印出内容。</a:t>
            </a:r>
            <a:endParaRPr lang="en-US" altLang="zh-CN" sz="2800" dirty="0"/>
          </a:p>
          <a:p>
            <a:pPr lvl="1"/>
            <a:r>
              <a:rPr lang="zh-CN" altLang="en-US" sz="2800" dirty="0">
                <a:solidFill>
                  <a:srgbClr val="C00000"/>
                </a:solidFill>
              </a:rPr>
              <a:t>优点</a:t>
            </a:r>
            <a:r>
              <a:rPr lang="zh-CN" altLang="en-US" sz="2800" dirty="0"/>
              <a:t>：打印</a:t>
            </a:r>
            <a:r>
              <a:rPr lang="zh-CN" altLang="en-US" sz="2800" dirty="0">
                <a:solidFill>
                  <a:srgbClr val="C00000"/>
                </a:solidFill>
              </a:rPr>
              <a:t>速度快</a:t>
            </a:r>
            <a:r>
              <a:rPr lang="zh-CN" altLang="en-US" sz="2800" dirty="0"/>
              <a:t>，精度高，适合</a:t>
            </a:r>
            <a:r>
              <a:rPr lang="zh-CN" altLang="en-US" sz="2800" dirty="0">
                <a:solidFill>
                  <a:srgbClr val="C00000"/>
                </a:solidFill>
              </a:rPr>
              <a:t>办公应用</a:t>
            </a:r>
            <a:r>
              <a:rPr lang="zh-CN" altLang="en-US" sz="2800" dirty="0"/>
              <a:t>。</a:t>
            </a:r>
            <a:endParaRPr lang="en-US" altLang="zh-CN" sz="2800" dirty="0"/>
          </a:p>
          <a:p>
            <a:pPr lvl="1"/>
            <a:r>
              <a:rPr lang="zh-CN" altLang="en-US" sz="2800" dirty="0">
                <a:solidFill>
                  <a:srgbClr val="C00000"/>
                </a:solidFill>
              </a:rPr>
              <a:t>缺点</a:t>
            </a:r>
            <a:r>
              <a:rPr lang="zh-CN" altLang="en-US" sz="2800" dirty="0"/>
              <a:t>：打印机结构复杂，打印机及耗材成本较高。</a:t>
            </a:r>
          </a:p>
        </p:txBody>
      </p:sp>
      <p:pic>
        <p:nvPicPr>
          <p:cNvPr id="20" name="Picture 330" descr="jiguandayin1">
            <a:extLst>
              <a:ext uri="{FF2B5EF4-FFF2-40B4-BE49-F238E27FC236}">
                <a16:creationId xmlns:a16="http://schemas.microsoft.com/office/drawing/2014/main" id="{8A700E4B-D33A-4F9D-82C9-E891F89D71CF}"/>
              </a:ext>
            </a:extLst>
          </p:cNvPr>
          <p:cNvPicPr>
            <a:picLocks noChangeAspect="1" noChangeArrowheads="1"/>
          </p:cNvPicPr>
          <p:nvPr/>
        </p:nvPicPr>
        <p:blipFill>
          <a:blip r:embed="rId2"/>
          <a:srcRect/>
          <a:stretch>
            <a:fillRect/>
          </a:stretch>
        </p:blipFill>
        <p:spPr bwMode="auto">
          <a:xfrm>
            <a:off x="8681825" y="2099265"/>
            <a:ext cx="2901544" cy="2489513"/>
          </a:xfrm>
          <a:prstGeom prst="rect">
            <a:avLst/>
          </a:prstGeom>
          <a:noFill/>
          <a:ln w="9525">
            <a:noFill/>
            <a:miter lim="800000"/>
            <a:headEnd/>
            <a:tailEnd/>
          </a:ln>
        </p:spPr>
      </p:pic>
    </p:spTree>
    <p:extLst>
      <p:ext uri="{BB962C8B-B14F-4D97-AF65-F5344CB8AC3E}">
        <p14:creationId xmlns:p14="http://schemas.microsoft.com/office/powerpoint/2010/main" val="1356590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输出设备：</a:t>
            </a:r>
            <a:r>
              <a:rPr lang="en-US" altLang="zh-CN" dirty="0"/>
              <a:t>3D</a:t>
            </a:r>
            <a:r>
              <a:rPr lang="zh-CN" altLang="en-US" dirty="0"/>
              <a:t>打印机</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lstStyle/>
          <a:p>
            <a:r>
              <a:rPr lang="en-US" altLang="zh-CN" dirty="0">
                <a:solidFill>
                  <a:srgbClr val="0070C0"/>
                </a:solidFill>
              </a:rPr>
              <a:t>3D</a:t>
            </a:r>
            <a:r>
              <a:rPr lang="zh-CN" altLang="en-US" dirty="0">
                <a:solidFill>
                  <a:srgbClr val="0070C0"/>
                </a:solidFill>
              </a:rPr>
              <a:t>打印（</a:t>
            </a:r>
            <a:r>
              <a:rPr lang="en-US" altLang="zh-CN" dirty="0">
                <a:solidFill>
                  <a:srgbClr val="0070C0"/>
                </a:solidFill>
              </a:rPr>
              <a:t>3D printing</a:t>
            </a:r>
            <a:r>
              <a:rPr lang="zh-CN" altLang="en-US" dirty="0">
                <a:solidFill>
                  <a:srgbClr val="0070C0"/>
                </a:solidFill>
              </a:rPr>
              <a:t>）</a:t>
            </a:r>
            <a:r>
              <a:rPr lang="zh-CN" altLang="en-US" dirty="0"/>
              <a:t>，是一种快速成形技术，以数字模型文件为基础，运用塑料、树脂、陶瓷、金属等材料，通过逐层打印的方式来构造物体。</a:t>
            </a:r>
          </a:p>
          <a:p>
            <a:endParaRPr lang="zh-CN" altLang="en-US" dirty="0"/>
          </a:p>
        </p:txBody>
      </p:sp>
      <p:pic>
        <p:nvPicPr>
          <p:cNvPr id="9" name="Picture 6" descr="3D打印机">
            <a:extLst>
              <a:ext uri="{FF2B5EF4-FFF2-40B4-BE49-F238E27FC236}">
                <a16:creationId xmlns:a16="http://schemas.microsoft.com/office/drawing/2014/main" id="{4A24AB5E-DBA9-4B2E-B8BC-025EC5A5F53D}"/>
              </a:ext>
            </a:extLst>
          </p:cNvPr>
          <p:cNvPicPr>
            <a:picLocks noChangeAspect="1" noChangeArrowheads="1"/>
          </p:cNvPicPr>
          <p:nvPr/>
        </p:nvPicPr>
        <p:blipFill>
          <a:blip r:embed="rId2"/>
          <a:srcRect/>
          <a:stretch>
            <a:fillRect/>
          </a:stretch>
        </p:blipFill>
        <p:spPr bwMode="auto">
          <a:xfrm>
            <a:off x="7128983" y="3478425"/>
            <a:ext cx="3352800" cy="2506663"/>
          </a:xfrm>
          <a:prstGeom prst="rect">
            <a:avLst/>
          </a:prstGeom>
          <a:noFill/>
          <a:ln w="9525">
            <a:noFill/>
            <a:miter lim="800000"/>
            <a:headEnd/>
            <a:tailEnd/>
          </a:ln>
        </p:spPr>
      </p:pic>
      <p:pic>
        <p:nvPicPr>
          <p:cNvPr id="10" name="Picture 2">
            <a:extLst>
              <a:ext uri="{FF2B5EF4-FFF2-40B4-BE49-F238E27FC236}">
                <a16:creationId xmlns:a16="http://schemas.microsoft.com/office/drawing/2014/main" id="{8B6C48A1-9AA3-4106-B29D-4836C200D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6224" y="3551416"/>
            <a:ext cx="2753803" cy="255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029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输出设备：</a:t>
            </a:r>
            <a:r>
              <a:rPr lang="en-US" altLang="zh-CN" dirty="0"/>
              <a:t>3D</a:t>
            </a:r>
            <a:r>
              <a:rPr lang="zh-CN" altLang="en-US" dirty="0"/>
              <a:t>打印机</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normAutofit lnSpcReduction="10000"/>
          </a:bodyPr>
          <a:lstStyle/>
          <a:p>
            <a:r>
              <a:rPr lang="zh-CN" altLang="en-US" dirty="0">
                <a:solidFill>
                  <a:srgbClr val="0070C0"/>
                </a:solidFill>
              </a:rPr>
              <a:t>分类</a:t>
            </a:r>
            <a:endParaRPr lang="en-US" altLang="zh-CN" dirty="0">
              <a:solidFill>
                <a:srgbClr val="0070C0"/>
              </a:solidFill>
            </a:endParaRPr>
          </a:p>
          <a:p>
            <a:pPr lvl="1"/>
            <a:r>
              <a:rPr lang="zh-CN" altLang="en-US" dirty="0"/>
              <a:t>熔融沉积成型</a:t>
            </a:r>
            <a:endParaRPr lang="en-US" altLang="zh-CN" dirty="0"/>
          </a:p>
          <a:p>
            <a:pPr marL="864000" lvl="2" indent="0">
              <a:buNone/>
            </a:pPr>
            <a:r>
              <a:rPr lang="zh-CN" altLang="en-US" sz="3000" dirty="0">
                <a:solidFill>
                  <a:srgbClr val="0070C0"/>
                </a:solidFill>
              </a:rPr>
              <a:t>将</a:t>
            </a:r>
            <a:r>
              <a:rPr lang="zh-CN" altLang="en-US" sz="3000" dirty="0">
                <a:solidFill>
                  <a:srgbClr val="C00000"/>
                </a:solidFill>
              </a:rPr>
              <a:t>热熔性材料</a:t>
            </a:r>
            <a:r>
              <a:rPr lang="zh-CN" altLang="en-US" sz="3000" dirty="0">
                <a:solidFill>
                  <a:srgbClr val="0070C0"/>
                </a:solidFill>
              </a:rPr>
              <a:t>通过热熔喷头</a:t>
            </a:r>
            <a:r>
              <a:rPr lang="zh-CN" altLang="en-US" sz="3000" dirty="0">
                <a:solidFill>
                  <a:srgbClr val="C00000"/>
                </a:solidFill>
              </a:rPr>
              <a:t>加热融化</a:t>
            </a:r>
            <a:r>
              <a:rPr lang="zh-CN" altLang="en-US" sz="3000" dirty="0">
                <a:solidFill>
                  <a:srgbClr val="0070C0"/>
                </a:solidFill>
              </a:rPr>
              <a:t>，成为半流动状态，喷头根据</a:t>
            </a:r>
            <a:r>
              <a:rPr lang="en-US" altLang="zh-CN" sz="3000" dirty="0">
                <a:solidFill>
                  <a:srgbClr val="0070C0"/>
                </a:solidFill>
              </a:rPr>
              <a:t>3D</a:t>
            </a:r>
            <a:r>
              <a:rPr lang="zh-CN" altLang="en-US" sz="3000" dirty="0">
                <a:solidFill>
                  <a:srgbClr val="0070C0"/>
                </a:solidFill>
              </a:rPr>
              <a:t>打印的分层数据，沿零件截面轮廓和填充轨迹运动，同时，半流动状态的材料被</a:t>
            </a:r>
            <a:r>
              <a:rPr lang="zh-CN" altLang="en-US" sz="3000" dirty="0">
                <a:solidFill>
                  <a:srgbClr val="C00000"/>
                </a:solidFill>
              </a:rPr>
              <a:t>挤出并沉积</a:t>
            </a:r>
            <a:r>
              <a:rPr lang="zh-CN" altLang="en-US" sz="3000" dirty="0">
                <a:solidFill>
                  <a:srgbClr val="0070C0"/>
                </a:solidFill>
              </a:rPr>
              <a:t>在指定的位置，</a:t>
            </a:r>
            <a:r>
              <a:rPr lang="zh-CN" altLang="en-US" sz="3000" dirty="0">
                <a:solidFill>
                  <a:srgbClr val="C00000"/>
                </a:solidFill>
              </a:rPr>
              <a:t>冷却凝固</a:t>
            </a:r>
            <a:r>
              <a:rPr lang="zh-CN" altLang="en-US" sz="3000" dirty="0">
                <a:solidFill>
                  <a:srgbClr val="0070C0"/>
                </a:solidFill>
              </a:rPr>
              <a:t>后与周围的材料粘结，最终层层堆积成型。</a:t>
            </a:r>
            <a:endParaRPr lang="en-US" altLang="zh-CN" sz="3000" dirty="0">
              <a:solidFill>
                <a:srgbClr val="0070C0"/>
              </a:solidFill>
            </a:endParaRPr>
          </a:p>
          <a:p>
            <a:pPr lvl="1"/>
            <a:r>
              <a:rPr lang="zh-CN" altLang="en-US" dirty="0"/>
              <a:t>激光烧结成型</a:t>
            </a:r>
            <a:endParaRPr lang="en-US" altLang="zh-CN" dirty="0"/>
          </a:p>
          <a:p>
            <a:pPr marL="864000" lvl="2" indent="0">
              <a:lnSpc>
                <a:spcPct val="120000"/>
              </a:lnSpc>
              <a:buNone/>
            </a:pPr>
            <a:r>
              <a:rPr lang="zh-CN" altLang="en-US" sz="3000" dirty="0">
                <a:solidFill>
                  <a:srgbClr val="0070C0"/>
                </a:solidFill>
              </a:rPr>
              <a:t>按形状先喷洒一层</a:t>
            </a:r>
            <a:r>
              <a:rPr lang="zh-CN" altLang="en-US" sz="3000" dirty="0">
                <a:solidFill>
                  <a:srgbClr val="C00000"/>
                </a:solidFill>
              </a:rPr>
              <a:t>粉末</a:t>
            </a:r>
            <a:r>
              <a:rPr lang="zh-CN" altLang="en-US" sz="3000" dirty="0">
                <a:solidFill>
                  <a:srgbClr val="0070C0"/>
                </a:solidFill>
              </a:rPr>
              <a:t>，然后通过</a:t>
            </a:r>
            <a:r>
              <a:rPr lang="zh-CN" altLang="en-US" sz="3000" dirty="0">
                <a:solidFill>
                  <a:srgbClr val="C00000"/>
                </a:solidFill>
              </a:rPr>
              <a:t>激光高温烧结</a:t>
            </a:r>
            <a:r>
              <a:rPr lang="zh-CN" altLang="en-US" sz="3000" dirty="0">
                <a:solidFill>
                  <a:srgbClr val="0070C0"/>
                </a:solidFill>
              </a:rPr>
              <a:t>后，再喷洒一层粉末，再通过激光高温烧结，</a:t>
            </a:r>
            <a:r>
              <a:rPr lang="zh-CN" altLang="en-US" sz="3000" dirty="0">
                <a:solidFill>
                  <a:srgbClr val="C00000"/>
                </a:solidFill>
              </a:rPr>
              <a:t>层层叠加</a:t>
            </a:r>
            <a:r>
              <a:rPr lang="zh-CN" altLang="en-US" sz="3000" dirty="0">
                <a:solidFill>
                  <a:srgbClr val="0070C0"/>
                </a:solidFill>
              </a:rPr>
              <a:t>，形成实物。</a:t>
            </a:r>
            <a:endParaRPr lang="en-US" altLang="zh-CN" sz="3000" dirty="0">
              <a:solidFill>
                <a:srgbClr val="0070C0"/>
              </a:solidFill>
            </a:endParaRPr>
          </a:p>
        </p:txBody>
      </p:sp>
    </p:spTree>
    <p:extLst>
      <p:ext uri="{BB962C8B-B14F-4D97-AF65-F5344CB8AC3E}">
        <p14:creationId xmlns:p14="http://schemas.microsoft.com/office/powerpoint/2010/main" val="1004197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输出设备：</a:t>
            </a:r>
            <a:r>
              <a:rPr lang="en-US" altLang="zh-CN" dirty="0"/>
              <a:t>3D</a:t>
            </a:r>
            <a:r>
              <a:rPr lang="zh-CN" altLang="en-US" dirty="0"/>
              <a:t>打印机</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normAutofit/>
          </a:bodyPr>
          <a:lstStyle/>
          <a:p>
            <a:r>
              <a:rPr lang="zh-CN" altLang="en-US" dirty="0">
                <a:solidFill>
                  <a:srgbClr val="0070C0"/>
                </a:solidFill>
              </a:rPr>
              <a:t>分类</a:t>
            </a:r>
            <a:endParaRPr lang="en-US" altLang="zh-CN" dirty="0">
              <a:solidFill>
                <a:srgbClr val="0070C0"/>
              </a:solidFill>
            </a:endParaRPr>
          </a:p>
          <a:p>
            <a:pPr lvl="1"/>
            <a:r>
              <a:rPr lang="zh-CN" altLang="en-US" dirty="0"/>
              <a:t>电子束自由成型</a:t>
            </a:r>
            <a:endParaRPr lang="en-US" altLang="zh-CN" dirty="0"/>
          </a:p>
          <a:p>
            <a:pPr marL="864000" lvl="2" indent="0">
              <a:buNone/>
            </a:pPr>
            <a:r>
              <a:rPr lang="zh-CN" altLang="en-US" dirty="0">
                <a:solidFill>
                  <a:srgbClr val="0070C0"/>
                </a:solidFill>
              </a:rPr>
              <a:t>结合了</a:t>
            </a:r>
            <a:r>
              <a:rPr lang="zh-CN" altLang="en-US" dirty="0">
                <a:solidFill>
                  <a:srgbClr val="C00000"/>
                </a:solidFill>
              </a:rPr>
              <a:t>增材制造技术</a:t>
            </a:r>
            <a:r>
              <a:rPr lang="zh-CN" altLang="en-US" dirty="0">
                <a:solidFill>
                  <a:srgbClr val="0070C0"/>
                </a:solidFill>
              </a:rPr>
              <a:t>与</a:t>
            </a:r>
            <a:r>
              <a:rPr lang="zh-CN" altLang="en-US" dirty="0">
                <a:solidFill>
                  <a:srgbClr val="C00000"/>
                </a:solidFill>
              </a:rPr>
              <a:t>电子束焊接技术</a:t>
            </a:r>
            <a:r>
              <a:rPr lang="zh-CN" altLang="en-US" dirty="0">
                <a:solidFill>
                  <a:srgbClr val="0070C0"/>
                </a:solidFill>
              </a:rPr>
              <a:t>，前者将零件模型分层切片规划路径，后者提供热源熔化金属。高能电子束在真空室中轰击金属基材或沉积层表面，熔化局部的金属而形成熔池，同时熔化由送丝装置送来的金属丝材形成熔滴，金属基材按照规划的路径移动，熔滴不断滴入新的熔池，冷却凝固后即得到新的沉积层，如此层层堆积直至实物最终成型。</a:t>
            </a:r>
          </a:p>
        </p:txBody>
      </p:sp>
    </p:spTree>
    <p:extLst>
      <p:ext uri="{BB962C8B-B14F-4D97-AF65-F5344CB8AC3E}">
        <p14:creationId xmlns:p14="http://schemas.microsoft.com/office/powerpoint/2010/main" val="53982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8CFF-BC50-973A-5D8F-86C4B94E6328}"/>
            </a:ext>
          </a:extLst>
        </p:cNvPr>
        <p:cNvGrpSpPr/>
        <p:nvPr/>
      </p:nvGrpSpPr>
      <p:grpSpPr>
        <a:xfrm>
          <a:off x="0" y="0"/>
          <a:ext cx="0" cy="0"/>
          <a:chOff x="0" y="0"/>
          <a:chExt cx="0" cy="0"/>
        </a:xfrm>
      </p:grpSpPr>
      <p:sp>
        <p:nvSpPr>
          <p:cNvPr id="5" name="标题 4">
            <a:extLst>
              <a:ext uri="{FF2B5EF4-FFF2-40B4-BE49-F238E27FC236}">
                <a16:creationId xmlns:a16="http://schemas.microsoft.com/office/drawing/2014/main" id="{8156FC9A-AC59-2306-BFC6-580B06A940F2}"/>
              </a:ext>
            </a:extLst>
          </p:cNvPr>
          <p:cNvSpPr>
            <a:spLocks noGrp="1"/>
          </p:cNvSpPr>
          <p:nvPr>
            <p:ph type="title"/>
          </p:nvPr>
        </p:nvSpPr>
        <p:spPr/>
        <p:txBody>
          <a:bodyPr/>
          <a:lstStyle/>
          <a:p>
            <a:r>
              <a:rPr lang="zh-CN" altLang="en-US" dirty="0"/>
              <a:t>输出设备：绘图仪</a:t>
            </a:r>
          </a:p>
        </p:txBody>
      </p:sp>
      <p:sp>
        <p:nvSpPr>
          <p:cNvPr id="6" name="内容占位符 5">
            <a:extLst>
              <a:ext uri="{FF2B5EF4-FFF2-40B4-BE49-F238E27FC236}">
                <a16:creationId xmlns:a16="http://schemas.microsoft.com/office/drawing/2014/main" id="{9E459DC3-E2F0-0995-09D4-71B69661A3AB}"/>
              </a:ext>
            </a:extLst>
          </p:cNvPr>
          <p:cNvSpPr>
            <a:spLocks noGrp="1"/>
          </p:cNvSpPr>
          <p:nvPr>
            <p:ph idx="1"/>
          </p:nvPr>
        </p:nvSpPr>
        <p:spPr>
          <a:xfrm>
            <a:off x="686913" y="1421938"/>
            <a:ext cx="10954600" cy="4688985"/>
          </a:xfrm>
        </p:spPr>
        <p:txBody>
          <a:bodyPr>
            <a:normAutofit/>
          </a:bodyPr>
          <a:lstStyle/>
          <a:p>
            <a:r>
              <a:rPr lang="zh-CN" altLang="en-US" dirty="0">
                <a:solidFill>
                  <a:srgbClr val="0070C0"/>
                </a:solidFill>
              </a:rPr>
              <a:t>绘图仪（</a:t>
            </a:r>
            <a:r>
              <a:rPr lang="en-US" altLang="zh-CN" dirty="0">
                <a:solidFill>
                  <a:srgbClr val="0070C0"/>
                </a:solidFill>
              </a:rPr>
              <a:t>plotter</a:t>
            </a:r>
            <a:r>
              <a:rPr lang="zh-CN" altLang="en-US" dirty="0">
                <a:solidFill>
                  <a:srgbClr val="0070C0"/>
                </a:solidFill>
              </a:rPr>
              <a:t>）</a:t>
            </a:r>
            <a:r>
              <a:rPr lang="zh-CN" altLang="en-US" dirty="0">
                <a:solidFill>
                  <a:schemeClr val="tx2"/>
                </a:solidFill>
              </a:rPr>
              <a:t>是一种能在纸张、薄膜和胶片等记录介质上绘制计算机生成的各种图形或图像的设备。</a:t>
            </a:r>
            <a:endParaRPr lang="en-US" altLang="zh-CN" dirty="0">
              <a:solidFill>
                <a:schemeClr val="tx2"/>
              </a:solidFill>
            </a:endParaRPr>
          </a:p>
          <a:p>
            <a:r>
              <a:rPr lang="zh-CN" altLang="en-US" dirty="0">
                <a:solidFill>
                  <a:schemeClr val="tx2"/>
                </a:solidFill>
              </a:rPr>
              <a:t>分类：</a:t>
            </a:r>
            <a:r>
              <a:rPr lang="zh-CN" altLang="en-US" dirty="0">
                <a:solidFill>
                  <a:srgbClr val="0070C0"/>
                </a:solidFill>
              </a:rPr>
              <a:t>滚筒式、平台式</a:t>
            </a:r>
            <a:endParaRPr lang="en-US" altLang="zh-CN" dirty="0">
              <a:solidFill>
                <a:srgbClr val="0070C0"/>
              </a:solidFill>
            </a:endParaRPr>
          </a:p>
        </p:txBody>
      </p:sp>
      <p:pic>
        <p:nvPicPr>
          <p:cNvPr id="7" name="图片 6">
            <a:extLst>
              <a:ext uri="{FF2B5EF4-FFF2-40B4-BE49-F238E27FC236}">
                <a16:creationId xmlns:a16="http://schemas.microsoft.com/office/drawing/2014/main" id="{D7C0CFF3-84E8-CA26-63C3-226C7215B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181" y="3759199"/>
            <a:ext cx="3364989" cy="2792941"/>
          </a:xfrm>
          <a:prstGeom prst="rect">
            <a:avLst/>
          </a:prstGeom>
        </p:spPr>
      </p:pic>
      <p:pic>
        <p:nvPicPr>
          <p:cNvPr id="11" name="图片 10">
            <a:extLst>
              <a:ext uri="{FF2B5EF4-FFF2-40B4-BE49-F238E27FC236}">
                <a16:creationId xmlns:a16="http://schemas.microsoft.com/office/drawing/2014/main" id="{D0C5E602-8E2E-0CEB-2EEA-63436CAB8D10}"/>
              </a:ext>
            </a:extLst>
          </p:cNvPr>
          <p:cNvPicPr>
            <a:picLocks noChangeAspect="1"/>
          </p:cNvPicPr>
          <p:nvPr/>
        </p:nvPicPr>
        <p:blipFill>
          <a:blip r:embed="rId3"/>
          <a:stretch>
            <a:fillRect/>
          </a:stretch>
        </p:blipFill>
        <p:spPr>
          <a:xfrm>
            <a:off x="1089555" y="3759199"/>
            <a:ext cx="4015845" cy="2767946"/>
          </a:xfrm>
          <a:prstGeom prst="rect">
            <a:avLst/>
          </a:prstGeom>
        </p:spPr>
      </p:pic>
    </p:spTree>
    <p:extLst>
      <p:ext uri="{BB962C8B-B14F-4D97-AF65-F5344CB8AC3E}">
        <p14:creationId xmlns:p14="http://schemas.microsoft.com/office/powerpoint/2010/main" val="211237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495D-F950-9204-B729-49D20A45822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1790C0F-3093-26BE-807B-89CBAD5BC18E}"/>
              </a:ext>
            </a:extLst>
          </p:cNvPr>
          <p:cNvSpPr>
            <a:spLocks noGrp="1"/>
          </p:cNvSpPr>
          <p:nvPr>
            <p:ph type="title"/>
          </p:nvPr>
        </p:nvSpPr>
        <p:spPr>
          <a:xfrm>
            <a:off x="17611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总线与主板</a:t>
            </a:r>
          </a:p>
        </p:txBody>
      </p:sp>
      <p:cxnSp>
        <p:nvCxnSpPr>
          <p:cNvPr id="6" name="直接连接符 5">
            <a:extLst>
              <a:ext uri="{FF2B5EF4-FFF2-40B4-BE49-F238E27FC236}">
                <a16:creationId xmlns:a16="http://schemas.microsoft.com/office/drawing/2014/main" id="{2BC76D41-6677-09E1-387F-8E1955597F79}"/>
              </a:ext>
            </a:extLst>
          </p:cNvPr>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C352E72C-60FD-66BB-4B5C-0B5168B1DC08}"/>
              </a:ext>
            </a:extLst>
          </p:cNvPr>
          <p:cNvSpPr txBox="1"/>
          <p:nvPr/>
        </p:nvSpPr>
        <p:spPr>
          <a:xfrm>
            <a:off x="1392228" y="2867798"/>
            <a:ext cx="9407545" cy="369332"/>
          </a:xfrm>
          <a:prstGeom prst="rect">
            <a:avLst/>
          </a:prstGeom>
          <a:noFill/>
        </p:spPr>
        <p:txBody>
          <a:bodyPr wrap="square" rtlCol="0">
            <a:spAutoFit/>
          </a:bodyPr>
          <a:lstStyle/>
          <a:p>
            <a:pPr lvl="0" algn="ctr">
              <a:defRPr/>
            </a:pP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sym typeface="Helvetica Light"/>
              </a:rPr>
              <a:t>总线</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；系统总线；</a:t>
            </a:r>
            <a:r>
              <a:rPr lang="zh-CN" altLang="en-US" b="1" dirty="0">
                <a:solidFill>
                  <a:prstClr val="black"/>
                </a:solidFill>
                <a:latin typeface="微软雅黑 Light" panose="020B0502040204020203" pitchFamily="34" charset="-122"/>
                <a:ea typeface="微软雅黑 Light" panose="020B0502040204020203" pitchFamily="34" charset="-122"/>
              </a:rPr>
              <a:t>数据总线；地址总线；控制总线；主板</a:t>
            </a:r>
            <a:endPar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endParaRPr>
          </a:p>
        </p:txBody>
      </p:sp>
      <p:sp>
        <p:nvSpPr>
          <p:cNvPr id="8" name="标题 1">
            <a:extLst>
              <a:ext uri="{FF2B5EF4-FFF2-40B4-BE49-F238E27FC236}">
                <a16:creationId xmlns:a16="http://schemas.microsoft.com/office/drawing/2014/main" id="{45A812F9-7E22-C9EC-7717-2609579D33B1}"/>
              </a:ext>
            </a:extLst>
          </p:cNvPr>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/05</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2699B9B6-97E0-7486-94D4-7AB4F3B3F9B5}"/>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91903076-9773-20E8-A152-D70487D4A4B3}"/>
              </a:ext>
            </a:extLst>
          </p:cNvPr>
          <p:cNvPicPr>
            <a:picLocks noChangeAspect="1"/>
          </p:cNvPicPr>
          <p:nvPr/>
        </p:nvPicPr>
        <p:blipFill>
          <a:blip r:embed="rId3"/>
          <a:stretch>
            <a:fillRect/>
          </a:stretch>
        </p:blipFill>
        <p:spPr>
          <a:xfrm>
            <a:off x="2633148" y="5478052"/>
            <a:ext cx="1079086" cy="1316850"/>
          </a:xfrm>
          <a:prstGeom prst="rect">
            <a:avLst/>
          </a:prstGeom>
        </p:spPr>
      </p:pic>
    </p:spTree>
    <p:extLst>
      <p:ext uri="{BB962C8B-B14F-4D97-AF65-F5344CB8AC3E}">
        <p14:creationId xmlns:p14="http://schemas.microsoft.com/office/powerpoint/2010/main" val="158125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总线</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r>
              <a:rPr lang="zh-CN" altLang="en-US" dirty="0">
                <a:solidFill>
                  <a:srgbClr val="0070C0"/>
                </a:solidFill>
              </a:rPr>
              <a:t>总线（</a:t>
            </a:r>
            <a:r>
              <a:rPr lang="en-US" altLang="zh-CN" dirty="0">
                <a:solidFill>
                  <a:srgbClr val="0070C0"/>
                </a:solidFill>
              </a:rPr>
              <a:t>Bus</a:t>
            </a:r>
            <a:r>
              <a:rPr lang="zh-CN" altLang="en-US" dirty="0">
                <a:solidFill>
                  <a:srgbClr val="0070C0"/>
                </a:solidFill>
              </a:rPr>
              <a:t>）</a:t>
            </a:r>
            <a:r>
              <a:rPr lang="zh-CN" altLang="en-US" dirty="0"/>
              <a:t>：是计算机各种功能部件之间传送信息的公共通信干线，它是由导线组成的传输线束。</a:t>
            </a:r>
            <a:endParaRPr lang="en-US" altLang="zh-CN" dirty="0"/>
          </a:p>
          <a:p>
            <a:r>
              <a:rPr lang="zh-CN" altLang="en-US" dirty="0">
                <a:solidFill>
                  <a:srgbClr val="0070C0"/>
                </a:solidFill>
              </a:rPr>
              <a:t>分类</a:t>
            </a:r>
          </a:p>
          <a:p>
            <a:pPr lvl="1"/>
            <a:r>
              <a:rPr lang="zh-CN" altLang="en-US" dirty="0">
                <a:solidFill>
                  <a:srgbClr val="C00000"/>
                </a:solidFill>
              </a:rPr>
              <a:t>片级总线：</a:t>
            </a:r>
            <a:r>
              <a:rPr lang="zh-CN" altLang="en-US" dirty="0"/>
              <a:t>连接芯片内部各元件的总线</a:t>
            </a:r>
            <a:endParaRPr lang="en-US" altLang="zh-CN" dirty="0"/>
          </a:p>
          <a:p>
            <a:pPr lvl="1"/>
            <a:r>
              <a:rPr lang="zh-CN" altLang="en-US" dirty="0">
                <a:solidFill>
                  <a:srgbClr val="C00000"/>
                </a:solidFill>
              </a:rPr>
              <a:t>系统总线：</a:t>
            </a:r>
            <a:r>
              <a:rPr lang="zh-CN" altLang="en-US" dirty="0"/>
              <a:t>连接</a:t>
            </a:r>
            <a:r>
              <a:rPr lang="en-US" altLang="zh-CN" dirty="0"/>
              <a:t>CPU</a:t>
            </a:r>
            <a:r>
              <a:rPr lang="zh-CN" altLang="en-US" dirty="0"/>
              <a:t>、内存和各种输入输出接口的总线</a:t>
            </a:r>
          </a:p>
          <a:p>
            <a:pPr lvl="1"/>
            <a:r>
              <a:rPr lang="zh-CN" altLang="en-US" dirty="0">
                <a:solidFill>
                  <a:srgbClr val="C00000"/>
                </a:solidFill>
              </a:rPr>
              <a:t>外部总线：</a:t>
            </a:r>
            <a:r>
              <a:rPr lang="zh-CN" altLang="en-US" dirty="0"/>
              <a:t>外设接口和外部设备之间的连接总线</a:t>
            </a:r>
          </a:p>
          <a:p>
            <a:endParaRPr lang="zh-CN" altLang="en-US" dirty="0"/>
          </a:p>
        </p:txBody>
      </p:sp>
    </p:spTree>
    <p:extLst>
      <p:ext uri="{BB962C8B-B14F-4D97-AF65-F5344CB8AC3E}">
        <p14:creationId xmlns:p14="http://schemas.microsoft.com/office/powerpoint/2010/main" val="2287662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系统总线</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normAutofit/>
          </a:bodyPr>
          <a:lstStyle/>
          <a:p>
            <a:r>
              <a:rPr lang="zh-CN" altLang="en-US" sz="2800" dirty="0">
                <a:solidFill>
                  <a:srgbClr val="0070C0"/>
                </a:solidFill>
              </a:rPr>
              <a:t>数据总线</a:t>
            </a:r>
            <a:r>
              <a:rPr lang="zh-CN" altLang="en-US" sz="2800" dirty="0"/>
              <a:t>：用于</a:t>
            </a:r>
            <a:r>
              <a:rPr lang="en-US" altLang="zh-CN" sz="2800" dirty="0"/>
              <a:t>CPU</a:t>
            </a:r>
            <a:r>
              <a:rPr lang="zh-CN" altLang="en-US" sz="2800" dirty="0"/>
              <a:t>与内存、</a:t>
            </a:r>
            <a:r>
              <a:rPr lang="en-US" altLang="zh-CN" sz="2800" dirty="0"/>
              <a:t>CPU</a:t>
            </a:r>
            <a:r>
              <a:rPr lang="zh-CN" altLang="en-US" sz="2800" dirty="0"/>
              <a:t>与输入</a:t>
            </a:r>
            <a:r>
              <a:rPr lang="en-US" altLang="zh-CN" sz="2800" dirty="0"/>
              <a:t>/</a:t>
            </a:r>
            <a:r>
              <a:rPr lang="zh-CN" altLang="en-US" sz="2800" dirty="0"/>
              <a:t>输出接口之间</a:t>
            </a:r>
            <a:r>
              <a:rPr lang="zh-CN" altLang="en-US" sz="2800" dirty="0">
                <a:solidFill>
                  <a:srgbClr val="C00000"/>
                </a:solidFill>
              </a:rPr>
              <a:t>传送数据</a:t>
            </a:r>
            <a:r>
              <a:rPr lang="zh-CN" altLang="en-US" sz="2800" dirty="0"/>
              <a:t>。包括</a:t>
            </a:r>
            <a:r>
              <a:rPr lang="en-US" altLang="zh-CN" sz="2800" dirty="0"/>
              <a:t>ISA</a:t>
            </a:r>
            <a:r>
              <a:rPr lang="zh-CN" altLang="en-US" sz="2800" dirty="0"/>
              <a:t>、</a:t>
            </a:r>
            <a:r>
              <a:rPr lang="en-US" altLang="zh-CN" sz="2800" dirty="0"/>
              <a:t>PCI</a:t>
            </a:r>
            <a:r>
              <a:rPr lang="zh-CN" altLang="en-US" sz="2800" dirty="0"/>
              <a:t>、</a:t>
            </a:r>
            <a:r>
              <a:rPr lang="en-US" altLang="zh-CN" sz="2800" dirty="0"/>
              <a:t>PCI-E</a:t>
            </a:r>
            <a:r>
              <a:rPr lang="zh-CN" altLang="en-US" sz="2800" dirty="0"/>
              <a:t>等总线类型。</a:t>
            </a:r>
          </a:p>
          <a:p>
            <a:r>
              <a:rPr lang="zh-CN" altLang="en-US" sz="2800" dirty="0">
                <a:solidFill>
                  <a:srgbClr val="0070C0"/>
                </a:solidFill>
              </a:rPr>
              <a:t>地址总线</a:t>
            </a:r>
            <a:r>
              <a:rPr lang="zh-CN" altLang="en-US" sz="2800" dirty="0"/>
              <a:t>：用于传输内存单元或外设端口的地址，用以完成内存单元和外设端口的数据读写。</a:t>
            </a:r>
          </a:p>
          <a:p>
            <a:r>
              <a:rPr lang="zh-CN" altLang="en-US" sz="2800" dirty="0">
                <a:solidFill>
                  <a:srgbClr val="0070C0"/>
                </a:solidFill>
              </a:rPr>
              <a:t>控制总线</a:t>
            </a:r>
            <a:r>
              <a:rPr lang="zh-CN" altLang="en-US" sz="2800" dirty="0"/>
              <a:t>：用于</a:t>
            </a:r>
            <a:r>
              <a:rPr lang="zh-CN" altLang="en-US" sz="2800" dirty="0">
                <a:solidFill>
                  <a:srgbClr val="C00000"/>
                </a:solidFill>
              </a:rPr>
              <a:t>传输控制信息</a:t>
            </a:r>
            <a:r>
              <a:rPr lang="zh-CN" altLang="en-US" sz="2800" dirty="0"/>
              <a:t>，控制对内存和输入</a:t>
            </a:r>
            <a:r>
              <a:rPr lang="en-US" altLang="zh-CN" sz="2800" dirty="0"/>
              <a:t>/</a:t>
            </a:r>
            <a:r>
              <a:rPr lang="zh-CN" altLang="en-US" sz="2800" dirty="0"/>
              <a:t>输出设备的访问。</a:t>
            </a:r>
          </a:p>
        </p:txBody>
      </p:sp>
      <p:pic>
        <p:nvPicPr>
          <p:cNvPr id="4" name="Picture 2">
            <a:extLst>
              <a:ext uri="{FF2B5EF4-FFF2-40B4-BE49-F238E27FC236}">
                <a16:creationId xmlns:a16="http://schemas.microsoft.com/office/drawing/2014/main" id="{3C5223A4-5365-4E73-95F4-5CF2F6B07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60" y="4452470"/>
            <a:ext cx="4206729" cy="2036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7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611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计算机硬件系统构成</a:t>
            </a:r>
          </a:p>
        </p:txBody>
      </p:sp>
      <p:cxnSp>
        <p:nvCxnSpPr>
          <p:cNvPr id="6" name="直接连接符 5"/>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392228" y="2867798"/>
            <a:ext cx="94075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prstClr val="black"/>
                </a:solidFill>
                <a:latin typeface="微软雅黑 Light" panose="020B0502040204020203" pitchFamily="34" charset="-122"/>
                <a:ea typeface="微软雅黑 Light" panose="020B0502040204020203" pitchFamily="34" charset="-122"/>
                <a:sym typeface="Helvetica Light"/>
              </a:rPr>
              <a:t>电子计算机</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；冯</a:t>
            </a:r>
            <a:r>
              <a:rPr kumimoji="0" lang="en-US" altLang="zh-CN"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诺依曼；二进制；存储程序；计算机组成结构</a:t>
            </a:r>
          </a:p>
        </p:txBody>
      </p:sp>
      <p:sp>
        <p:nvSpPr>
          <p:cNvPr id="8" name="标题 1"/>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/01</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8B39D4C4-ABA9-B6A6-1556-47E52921530E}"/>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4641BA49-A45E-88DE-4767-254999A3B982}"/>
              </a:ext>
            </a:extLst>
          </p:cNvPr>
          <p:cNvPicPr>
            <a:picLocks noChangeAspect="1"/>
          </p:cNvPicPr>
          <p:nvPr/>
        </p:nvPicPr>
        <p:blipFill>
          <a:blip r:embed="rId3"/>
          <a:stretch>
            <a:fillRect/>
          </a:stretch>
        </p:blipFill>
        <p:spPr>
          <a:xfrm>
            <a:off x="2633148" y="5478052"/>
            <a:ext cx="1079086" cy="131685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数据总线</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normAutofit/>
          </a:bodyPr>
          <a:lstStyle/>
          <a:p>
            <a:r>
              <a:rPr lang="en-US" altLang="zh-CN" sz="2800" dirty="0">
                <a:solidFill>
                  <a:srgbClr val="0070C0"/>
                </a:solidFill>
              </a:rPr>
              <a:t>PCI</a:t>
            </a:r>
            <a:r>
              <a:rPr lang="zh-CN" altLang="en-US" sz="2800" dirty="0">
                <a:solidFill>
                  <a:srgbClr val="0070C0"/>
                </a:solidFill>
              </a:rPr>
              <a:t>总线</a:t>
            </a:r>
            <a:r>
              <a:rPr lang="zh-CN" altLang="en-US" sz="2800" dirty="0"/>
              <a:t>：并行传输，</a:t>
            </a:r>
            <a:r>
              <a:rPr lang="en-US" altLang="zh-CN" sz="2800" dirty="0"/>
              <a:t>32</a:t>
            </a:r>
            <a:r>
              <a:rPr lang="zh-CN" altLang="en-US" sz="2800" dirty="0"/>
              <a:t>位位宽（可扩展为</a:t>
            </a:r>
            <a:r>
              <a:rPr lang="en-US" altLang="zh-CN" sz="2800" dirty="0"/>
              <a:t>64</a:t>
            </a:r>
            <a:r>
              <a:rPr lang="zh-CN" altLang="en-US" sz="2800" dirty="0"/>
              <a:t>位），典型工作频率是</a:t>
            </a:r>
            <a:r>
              <a:rPr lang="en-US" altLang="zh-CN" sz="2800" dirty="0"/>
              <a:t>33.33 MHz</a:t>
            </a:r>
            <a:r>
              <a:rPr lang="zh-CN" altLang="en-US" sz="2800" dirty="0"/>
              <a:t>。</a:t>
            </a:r>
          </a:p>
          <a:p>
            <a:r>
              <a:rPr lang="en-US" altLang="zh-CN" sz="2800" dirty="0">
                <a:solidFill>
                  <a:srgbClr val="0070C0"/>
                </a:solidFill>
              </a:rPr>
              <a:t>PCI-E</a:t>
            </a:r>
            <a:r>
              <a:rPr lang="zh-CN" altLang="en-US" sz="2800" dirty="0">
                <a:solidFill>
                  <a:srgbClr val="0070C0"/>
                </a:solidFill>
              </a:rPr>
              <a:t>总线</a:t>
            </a:r>
            <a:r>
              <a:rPr lang="zh-CN" altLang="en-US" sz="2800" dirty="0"/>
              <a:t>：每次</a:t>
            </a:r>
            <a:r>
              <a:rPr lang="en-US" altLang="zh-CN" sz="2800" dirty="0"/>
              <a:t>1</a:t>
            </a:r>
            <a:r>
              <a:rPr lang="zh-CN" altLang="en-US" sz="2800" dirty="0"/>
              <a:t>位的串行传输，可极大提升传输速度。多通道数据传输模式，分为</a:t>
            </a:r>
            <a:r>
              <a:rPr lang="en-US" altLang="zh-CN" sz="2800" dirty="0"/>
              <a:t>×1</a:t>
            </a:r>
            <a:r>
              <a:rPr lang="zh-CN" altLang="en-US" sz="2800" dirty="0"/>
              <a:t>、</a:t>
            </a:r>
            <a:r>
              <a:rPr lang="en-US" altLang="zh-CN" sz="2800" dirty="0"/>
              <a:t>×2</a:t>
            </a:r>
            <a:r>
              <a:rPr lang="zh-CN" altLang="en-US" sz="2800" dirty="0"/>
              <a:t>、</a:t>
            </a:r>
            <a:r>
              <a:rPr lang="en-US" altLang="zh-CN" sz="2800" dirty="0"/>
              <a:t>×4</a:t>
            </a:r>
            <a:r>
              <a:rPr lang="zh-CN" altLang="en-US" sz="2800" dirty="0"/>
              <a:t>、</a:t>
            </a:r>
            <a:r>
              <a:rPr lang="en-US" altLang="zh-CN" sz="2800" dirty="0"/>
              <a:t>×8</a:t>
            </a:r>
            <a:r>
              <a:rPr lang="zh-CN" altLang="en-US" sz="2800" dirty="0"/>
              <a:t>、</a:t>
            </a:r>
            <a:r>
              <a:rPr lang="en-US" altLang="zh-CN" sz="2800" dirty="0"/>
              <a:t>×12</a:t>
            </a:r>
            <a:r>
              <a:rPr lang="zh-CN" altLang="en-US" sz="2800" dirty="0"/>
              <a:t>、</a:t>
            </a:r>
            <a:r>
              <a:rPr lang="en-US" altLang="zh-CN" sz="2800" dirty="0">
                <a:solidFill>
                  <a:srgbClr val="C00000"/>
                </a:solidFill>
              </a:rPr>
              <a:t>×16</a:t>
            </a:r>
            <a:r>
              <a:rPr lang="zh-CN" altLang="en-US" sz="2800" dirty="0"/>
              <a:t>等多通道类型，数据传输率成倍增加。</a:t>
            </a:r>
          </a:p>
        </p:txBody>
      </p:sp>
    </p:spTree>
    <p:extLst>
      <p:ext uri="{BB962C8B-B14F-4D97-AF65-F5344CB8AC3E}">
        <p14:creationId xmlns:p14="http://schemas.microsoft.com/office/powerpoint/2010/main" val="2259136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总线带宽</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954600" cy="4688985"/>
          </a:xfrm>
        </p:spPr>
        <p:txBody>
          <a:bodyPr/>
          <a:lstStyle/>
          <a:p>
            <a:r>
              <a:rPr lang="zh-CN" altLang="en-US" dirty="0">
                <a:solidFill>
                  <a:srgbClr val="0070C0"/>
                </a:solidFill>
              </a:rPr>
              <a:t>带宽</a:t>
            </a:r>
            <a:r>
              <a:rPr lang="zh-CN" altLang="en-US" dirty="0"/>
              <a:t>：指单位时间内通过链路的数据量，一般用</a:t>
            </a:r>
            <a:r>
              <a:rPr lang="en-US" altLang="zh-CN" dirty="0">
                <a:solidFill>
                  <a:srgbClr val="C00000"/>
                </a:solidFill>
              </a:rPr>
              <a:t>bps</a:t>
            </a:r>
            <a:r>
              <a:rPr lang="zh-CN" altLang="en-US" dirty="0"/>
              <a:t>（即每秒可传输的位数）或者</a:t>
            </a:r>
            <a:r>
              <a:rPr lang="en-US" altLang="zh-CN" dirty="0">
                <a:solidFill>
                  <a:srgbClr val="C00000"/>
                </a:solidFill>
              </a:rPr>
              <a:t>B/s</a:t>
            </a:r>
            <a:r>
              <a:rPr lang="zh-CN" altLang="en-US" dirty="0"/>
              <a:t>（每秒可传输的字节数）表示。</a:t>
            </a:r>
            <a:endParaRPr lang="en-US" altLang="zh-CN" dirty="0"/>
          </a:p>
          <a:p>
            <a:endParaRPr lang="en-US" altLang="zh-CN" sz="1000" dirty="0"/>
          </a:p>
          <a:p>
            <a:r>
              <a:rPr lang="zh-CN" altLang="en-US" dirty="0"/>
              <a:t>影响带宽的因素</a:t>
            </a:r>
            <a:endParaRPr lang="en-US" altLang="zh-CN" dirty="0"/>
          </a:p>
          <a:p>
            <a:pPr lvl="1"/>
            <a:r>
              <a:rPr lang="zh-CN" altLang="en-US" dirty="0"/>
              <a:t>通行速度</a:t>
            </a:r>
            <a:endParaRPr lang="en-US" altLang="zh-CN" dirty="0"/>
          </a:p>
          <a:p>
            <a:pPr marL="432000" lvl="1" indent="0">
              <a:buNone/>
            </a:pPr>
            <a:r>
              <a:rPr lang="en-US" altLang="zh-CN" dirty="0"/>
              <a:t>       ——</a:t>
            </a:r>
            <a:r>
              <a:rPr lang="zh-CN" altLang="en-US" dirty="0">
                <a:solidFill>
                  <a:srgbClr val="FF0000"/>
                </a:solidFill>
              </a:rPr>
              <a:t>频率</a:t>
            </a:r>
            <a:r>
              <a:rPr lang="zh-CN" altLang="en-US" dirty="0"/>
              <a:t>（单位：</a:t>
            </a:r>
            <a:r>
              <a:rPr lang="en-US" altLang="zh-CN" dirty="0"/>
              <a:t>Hz</a:t>
            </a:r>
            <a:r>
              <a:rPr lang="zh-CN" altLang="en-US" dirty="0"/>
              <a:t>）</a:t>
            </a:r>
          </a:p>
          <a:p>
            <a:endParaRPr lang="zh-CN" altLang="en-US" dirty="0"/>
          </a:p>
        </p:txBody>
      </p:sp>
      <p:pic>
        <p:nvPicPr>
          <p:cNvPr id="5" name="图片 4">
            <a:extLst>
              <a:ext uri="{FF2B5EF4-FFF2-40B4-BE49-F238E27FC236}">
                <a16:creationId xmlns:a16="http://schemas.microsoft.com/office/drawing/2014/main" id="{F99C9457-29F5-463A-B1BC-767784BE3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58259"/>
            <a:ext cx="5238750" cy="1428750"/>
          </a:xfrm>
          <a:prstGeom prst="rect">
            <a:avLst/>
          </a:prstGeom>
        </p:spPr>
      </p:pic>
      <p:pic>
        <p:nvPicPr>
          <p:cNvPr id="6" name="图片 5">
            <a:extLst>
              <a:ext uri="{FF2B5EF4-FFF2-40B4-BE49-F238E27FC236}">
                <a16:creationId xmlns:a16="http://schemas.microsoft.com/office/drawing/2014/main" id="{FA514CED-66B2-4D76-B88C-38AD9C979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842021"/>
            <a:ext cx="5238750" cy="1428750"/>
          </a:xfrm>
          <a:prstGeom prst="rect">
            <a:avLst/>
          </a:prstGeom>
        </p:spPr>
      </p:pic>
    </p:spTree>
    <p:extLst>
      <p:ext uri="{BB962C8B-B14F-4D97-AF65-F5344CB8AC3E}">
        <p14:creationId xmlns:p14="http://schemas.microsoft.com/office/powerpoint/2010/main" val="54532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总线带宽</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954600" cy="4688985"/>
          </a:xfrm>
        </p:spPr>
        <p:txBody>
          <a:bodyPr/>
          <a:lstStyle/>
          <a:p>
            <a:r>
              <a:rPr lang="zh-CN" altLang="en-US" dirty="0"/>
              <a:t>影响带宽的因素</a:t>
            </a:r>
            <a:endParaRPr lang="en-US" altLang="zh-CN" dirty="0"/>
          </a:p>
          <a:p>
            <a:pPr lvl="1"/>
            <a:r>
              <a:rPr lang="zh-CN" altLang="en-US" dirty="0"/>
              <a:t>车道数量</a:t>
            </a:r>
            <a:r>
              <a:rPr lang="en-US" altLang="zh-CN" dirty="0"/>
              <a:t>——</a:t>
            </a:r>
            <a:r>
              <a:rPr lang="zh-CN" altLang="en-US" dirty="0">
                <a:solidFill>
                  <a:srgbClr val="FF0000"/>
                </a:solidFill>
              </a:rPr>
              <a:t>位宽</a:t>
            </a:r>
            <a:endParaRPr lang="zh-CN" altLang="en-US" dirty="0"/>
          </a:p>
        </p:txBody>
      </p:sp>
      <p:pic>
        <p:nvPicPr>
          <p:cNvPr id="7" name="图片 6">
            <a:extLst>
              <a:ext uri="{FF2B5EF4-FFF2-40B4-BE49-F238E27FC236}">
                <a16:creationId xmlns:a16="http://schemas.microsoft.com/office/drawing/2014/main" id="{0599AA4E-FE29-4BE4-92F6-624F655CF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625" y="2761997"/>
            <a:ext cx="5238750" cy="3810000"/>
          </a:xfrm>
          <a:prstGeom prst="rect">
            <a:avLst/>
          </a:prstGeom>
        </p:spPr>
      </p:pic>
    </p:spTree>
    <p:extLst>
      <p:ext uri="{BB962C8B-B14F-4D97-AF65-F5344CB8AC3E}">
        <p14:creationId xmlns:p14="http://schemas.microsoft.com/office/powerpoint/2010/main" val="6146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总线带宽</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954600" cy="2735925"/>
          </a:xfrm>
        </p:spPr>
        <p:txBody>
          <a:bodyPr>
            <a:noAutofit/>
          </a:bodyPr>
          <a:lstStyle/>
          <a:p>
            <a:r>
              <a:rPr lang="zh-CN" altLang="en-US" sz="2800" dirty="0"/>
              <a:t>例题：计算</a:t>
            </a:r>
            <a:r>
              <a:rPr lang="en-US" altLang="zh-CN" sz="2800" dirty="0"/>
              <a:t>PCI</a:t>
            </a:r>
            <a:r>
              <a:rPr lang="zh-CN" altLang="en-US" sz="2800" dirty="0"/>
              <a:t>总线的传输带宽</a:t>
            </a:r>
          </a:p>
          <a:p>
            <a:pPr marL="432000" lvl="1" indent="0">
              <a:buNone/>
            </a:pPr>
            <a:r>
              <a:rPr lang="en-US" altLang="zh-CN" sz="2800" dirty="0">
                <a:solidFill>
                  <a:srgbClr val="0070C0"/>
                </a:solidFill>
              </a:rPr>
              <a:t>PCI</a:t>
            </a:r>
            <a:r>
              <a:rPr lang="zh-CN" altLang="en-US" sz="2800" dirty="0">
                <a:solidFill>
                  <a:srgbClr val="0070C0"/>
                </a:solidFill>
              </a:rPr>
              <a:t>总线采用</a:t>
            </a:r>
            <a:r>
              <a:rPr lang="en-US" altLang="zh-CN" sz="2800" dirty="0">
                <a:solidFill>
                  <a:srgbClr val="0070C0"/>
                </a:solidFill>
              </a:rPr>
              <a:t>32</a:t>
            </a:r>
            <a:r>
              <a:rPr lang="zh-CN" altLang="en-US" sz="2800" dirty="0">
                <a:solidFill>
                  <a:srgbClr val="0070C0"/>
                </a:solidFill>
              </a:rPr>
              <a:t>位数据总线，工作频率</a:t>
            </a:r>
            <a:r>
              <a:rPr lang="en-US" altLang="zh-CN" sz="2800" dirty="0">
                <a:solidFill>
                  <a:srgbClr val="0070C0"/>
                </a:solidFill>
              </a:rPr>
              <a:t>33.33MHz</a:t>
            </a:r>
            <a:endParaRPr lang="zh-CN" altLang="en-US" sz="2800" dirty="0">
              <a:solidFill>
                <a:srgbClr val="0070C0"/>
              </a:solidFill>
            </a:endParaRPr>
          </a:p>
          <a:p>
            <a:pPr marL="432000" lvl="1" indent="0">
              <a:buNone/>
            </a:pPr>
            <a:r>
              <a:rPr lang="zh-CN" altLang="en-US" sz="2800" dirty="0"/>
              <a:t>总线带宽</a:t>
            </a:r>
            <a:r>
              <a:rPr lang="en-US" altLang="zh-CN" sz="2800" dirty="0"/>
              <a:t>=33.33MHz × 32 </a:t>
            </a:r>
            <a:r>
              <a:rPr lang="zh-CN" altLang="en-US" sz="2800" dirty="0"/>
              <a:t>位</a:t>
            </a:r>
            <a:endParaRPr lang="en-US" altLang="zh-CN" sz="2800" dirty="0"/>
          </a:p>
          <a:p>
            <a:pPr marL="432000" lvl="1" indent="0">
              <a:buNone/>
            </a:pPr>
            <a:r>
              <a:rPr lang="en-US" altLang="zh-CN" sz="2800" dirty="0"/>
              <a:t>            =1067Mbps</a:t>
            </a:r>
          </a:p>
          <a:p>
            <a:pPr marL="432000" lvl="1" indent="0">
              <a:buNone/>
            </a:pPr>
            <a:r>
              <a:rPr lang="en-US" altLang="zh-CN" sz="2800" dirty="0"/>
              <a:t>            =133MB/s</a:t>
            </a:r>
          </a:p>
          <a:p>
            <a:pPr marL="432000" lvl="1" indent="0">
              <a:buNone/>
            </a:pPr>
            <a:endParaRPr lang="en-US" altLang="zh-CN" sz="2800" dirty="0"/>
          </a:p>
        </p:txBody>
      </p:sp>
      <p:sp>
        <p:nvSpPr>
          <p:cNvPr id="5" name="矩形 4">
            <a:extLst>
              <a:ext uri="{FF2B5EF4-FFF2-40B4-BE49-F238E27FC236}">
                <a16:creationId xmlns:a16="http://schemas.microsoft.com/office/drawing/2014/main" id="{A5D4F840-7665-4F9E-A035-E37B5B6B1876}"/>
              </a:ext>
            </a:extLst>
          </p:cNvPr>
          <p:cNvSpPr/>
          <p:nvPr/>
        </p:nvSpPr>
        <p:spPr>
          <a:xfrm>
            <a:off x="689105" y="4294252"/>
            <a:ext cx="9318961" cy="1815882"/>
          </a:xfrm>
          <a:prstGeom prst="rect">
            <a:avLst/>
          </a:prstGeom>
          <a:solidFill>
            <a:schemeClr val="accent1">
              <a:lumMod val="20000"/>
              <a:lumOff val="80000"/>
            </a:schemeClr>
          </a:solidFill>
        </p:spPr>
        <p:txBody>
          <a:bodyPr wrap="square">
            <a:spAutoFit/>
          </a:bodyPr>
          <a:lstStyle/>
          <a:p>
            <a:pPr marL="457200" indent="-457200">
              <a:buFont typeface="Wingdings" panose="05000000000000000000" pitchFamily="2" charset="2"/>
              <a:buChar char="Ø"/>
            </a:pPr>
            <a:r>
              <a:rPr lang="zh-CN" altLang="en-US" sz="2800" b="1" dirty="0">
                <a:solidFill>
                  <a:srgbClr val="002060"/>
                </a:solidFill>
                <a:latin typeface="微软雅黑" panose="020B0503020204020204" pitchFamily="34" charset="-122"/>
                <a:ea typeface="微软雅黑" panose="020B0503020204020204" pitchFamily="34" charset="-122"/>
              </a:rPr>
              <a:t>计算公式：</a:t>
            </a:r>
            <a:endParaRPr lang="en-US" altLang="zh-CN" sz="2800" b="1" dirty="0">
              <a:solidFill>
                <a:srgbClr val="002060"/>
              </a:solidFill>
              <a:latin typeface="微软雅黑" panose="020B0503020204020204" pitchFamily="34" charset="-122"/>
              <a:ea typeface="微软雅黑" panose="020B0503020204020204" pitchFamily="34" charset="-122"/>
            </a:endParaRPr>
          </a:p>
          <a:p>
            <a:pPr lvl="1"/>
            <a:r>
              <a:rPr lang="zh-CN" altLang="zh-CN" sz="2800" b="1" dirty="0">
                <a:solidFill>
                  <a:srgbClr val="002060"/>
                </a:solidFill>
                <a:latin typeface="微软雅黑" panose="020B0503020204020204" pitchFamily="34" charset="-122"/>
                <a:ea typeface="微软雅黑" panose="020B0503020204020204" pitchFamily="34" charset="-122"/>
              </a:rPr>
              <a:t>总线带宽</a:t>
            </a:r>
            <a:r>
              <a:rPr lang="en-US" altLang="zh-CN" sz="2800" b="1" dirty="0">
                <a:solidFill>
                  <a:srgbClr val="002060"/>
                </a:solidFill>
                <a:latin typeface="微软雅黑" panose="020B0503020204020204" pitchFamily="34" charset="-122"/>
                <a:ea typeface="微软雅黑" panose="020B0503020204020204" pitchFamily="34" charset="-122"/>
              </a:rPr>
              <a:t>=</a:t>
            </a:r>
            <a:r>
              <a:rPr lang="zh-CN" altLang="zh-CN" sz="2800" b="1" dirty="0">
                <a:solidFill>
                  <a:srgbClr val="002060"/>
                </a:solidFill>
                <a:latin typeface="微软雅黑" panose="020B0503020204020204" pitchFamily="34" charset="-122"/>
                <a:ea typeface="微软雅黑" panose="020B0503020204020204" pitchFamily="34" charset="-122"/>
              </a:rPr>
              <a:t>总线的频率 × 位宽（单位</a:t>
            </a:r>
            <a:r>
              <a:rPr lang="en-US" altLang="zh-CN" sz="2800" b="1" dirty="0">
                <a:solidFill>
                  <a:srgbClr val="002060"/>
                </a:solidFill>
                <a:latin typeface="微软雅黑" panose="020B0503020204020204" pitchFamily="34" charset="-122"/>
                <a:ea typeface="微软雅黑" panose="020B0503020204020204" pitchFamily="34" charset="-122"/>
              </a:rPr>
              <a:t>bps</a:t>
            </a:r>
            <a:r>
              <a:rPr lang="zh-CN" altLang="zh-CN" sz="2800" b="1" dirty="0">
                <a:solidFill>
                  <a:srgbClr val="002060"/>
                </a:solidFill>
                <a:latin typeface="微软雅黑" panose="020B0503020204020204" pitchFamily="34" charset="-122"/>
                <a:ea typeface="微软雅黑" panose="020B0503020204020204" pitchFamily="34" charset="-122"/>
              </a:rPr>
              <a:t>）</a:t>
            </a:r>
            <a:endParaRPr lang="en-US" altLang="zh-CN" sz="2800" b="1" dirty="0">
              <a:solidFill>
                <a:srgbClr val="002060"/>
              </a:solidFill>
              <a:latin typeface="微软雅黑" panose="020B0503020204020204" pitchFamily="34" charset="-122"/>
              <a:ea typeface="微软雅黑" panose="020B0503020204020204" pitchFamily="34" charset="-122"/>
            </a:endParaRPr>
          </a:p>
          <a:p>
            <a:pPr lvl="1"/>
            <a:r>
              <a:rPr lang="en-US" altLang="zh-CN" sz="2800" b="1" dirty="0">
                <a:solidFill>
                  <a:srgbClr val="002060"/>
                </a:solidFill>
                <a:latin typeface="仿宋" panose="02010609060101010101" pitchFamily="49" charset="-122"/>
                <a:ea typeface="仿宋" panose="02010609060101010101" pitchFamily="49" charset="-122"/>
              </a:rPr>
              <a:t>   </a:t>
            </a:r>
            <a:r>
              <a:rPr lang="zh-CN" altLang="zh-CN" sz="2800" b="1" dirty="0">
                <a:solidFill>
                  <a:srgbClr val="002060"/>
                </a:solidFill>
                <a:latin typeface="仿宋" panose="02010609060101010101" pitchFamily="49" charset="-122"/>
                <a:ea typeface="仿宋" panose="02010609060101010101" pitchFamily="49" charset="-122"/>
              </a:rPr>
              <a:t>或</a:t>
            </a:r>
            <a:endParaRPr lang="en-US" altLang="zh-CN" sz="2800" b="1" dirty="0">
              <a:solidFill>
                <a:srgbClr val="002060"/>
              </a:solidFill>
              <a:latin typeface="仿宋" panose="02010609060101010101" pitchFamily="49" charset="-122"/>
              <a:ea typeface="仿宋" panose="02010609060101010101" pitchFamily="49" charset="-122"/>
            </a:endParaRPr>
          </a:p>
          <a:p>
            <a:pPr lvl="1"/>
            <a:r>
              <a:rPr lang="zh-CN" altLang="zh-CN" sz="2800" b="1" dirty="0">
                <a:solidFill>
                  <a:srgbClr val="002060"/>
                </a:solidFill>
                <a:latin typeface="微软雅黑" panose="020B0503020204020204" pitchFamily="34" charset="-122"/>
                <a:ea typeface="微软雅黑" panose="020B0503020204020204" pitchFamily="34" charset="-122"/>
              </a:rPr>
              <a:t>总线带宽</a:t>
            </a:r>
            <a:r>
              <a:rPr lang="en-US" altLang="zh-CN" sz="2800" b="1" dirty="0">
                <a:solidFill>
                  <a:srgbClr val="002060"/>
                </a:solidFill>
                <a:latin typeface="微软雅黑" panose="020B0503020204020204" pitchFamily="34" charset="-122"/>
                <a:ea typeface="微软雅黑" panose="020B0503020204020204" pitchFamily="34" charset="-122"/>
              </a:rPr>
              <a:t>=</a:t>
            </a:r>
            <a:r>
              <a:rPr lang="zh-CN" altLang="zh-CN" sz="2800" b="1" dirty="0">
                <a:solidFill>
                  <a:srgbClr val="002060"/>
                </a:solidFill>
                <a:latin typeface="微软雅黑" panose="020B0503020204020204" pitchFamily="34" charset="-122"/>
                <a:ea typeface="微软雅黑" panose="020B0503020204020204" pitchFamily="34" charset="-122"/>
              </a:rPr>
              <a:t>总线的频率 × 位宽÷</a:t>
            </a:r>
            <a:r>
              <a:rPr lang="en-US" altLang="zh-CN" sz="2800" b="1" dirty="0">
                <a:solidFill>
                  <a:srgbClr val="002060"/>
                </a:solidFill>
                <a:latin typeface="微软雅黑" panose="020B0503020204020204" pitchFamily="34" charset="-122"/>
                <a:ea typeface="微软雅黑" panose="020B0503020204020204" pitchFamily="34" charset="-122"/>
              </a:rPr>
              <a:t>8</a:t>
            </a:r>
            <a:r>
              <a:rPr lang="zh-CN" altLang="zh-CN" sz="2800" b="1" dirty="0">
                <a:solidFill>
                  <a:srgbClr val="002060"/>
                </a:solidFill>
                <a:latin typeface="微软雅黑" panose="020B0503020204020204" pitchFamily="34" charset="-122"/>
                <a:ea typeface="微软雅黑" panose="020B0503020204020204" pitchFamily="34" charset="-122"/>
              </a:rPr>
              <a:t>（单位</a:t>
            </a:r>
            <a:r>
              <a:rPr lang="en-US" altLang="zh-CN" sz="2800" b="1" dirty="0">
                <a:solidFill>
                  <a:srgbClr val="002060"/>
                </a:solidFill>
                <a:latin typeface="微软雅黑" panose="020B0503020204020204" pitchFamily="34" charset="-122"/>
                <a:ea typeface="微软雅黑" panose="020B0503020204020204" pitchFamily="34" charset="-122"/>
              </a:rPr>
              <a:t>B/s</a:t>
            </a:r>
            <a:r>
              <a:rPr lang="zh-CN" altLang="zh-CN" sz="2800" b="1" dirty="0">
                <a:solidFill>
                  <a:srgbClr val="002060"/>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20687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主板</a:t>
            </a:r>
          </a:p>
        </p:txBody>
      </p:sp>
      <p:pic>
        <p:nvPicPr>
          <p:cNvPr id="11" name="图片 10">
            <a:extLst>
              <a:ext uri="{FF2B5EF4-FFF2-40B4-BE49-F238E27FC236}">
                <a16:creationId xmlns:a16="http://schemas.microsoft.com/office/drawing/2014/main" id="{DF2A69F8-4F5B-4843-8121-71D56C08F79E}"/>
              </a:ext>
            </a:extLst>
          </p:cNvPr>
          <p:cNvPicPr>
            <a:picLocks noChangeAspect="1"/>
          </p:cNvPicPr>
          <p:nvPr/>
        </p:nvPicPr>
        <p:blipFill>
          <a:blip r:embed="rId2"/>
          <a:stretch>
            <a:fillRect/>
          </a:stretch>
        </p:blipFill>
        <p:spPr>
          <a:xfrm>
            <a:off x="1701800" y="1431834"/>
            <a:ext cx="7535334" cy="5114118"/>
          </a:xfrm>
          <a:prstGeom prst="rect">
            <a:avLst/>
          </a:prstGeom>
        </p:spPr>
      </p:pic>
    </p:spTree>
    <p:extLst>
      <p:ext uri="{BB962C8B-B14F-4D97-AF65-F5344CB8AC3E}">
        <p14:creationId xmlns:p14="http://schemas.microsoft.com/office/powerpoint/2010/main" val="42898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FA3E6-4E4A-434B-FB9A-2D0881B2A97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B7BD316-67AF-2BEA-4C25-89B1F8D6B2A3}"/>
              </a:ext>
            </a:extLst>
          </p:cNvPr>
          <p:cNvSpPr>
            <a:spLocks noGrp="1"/>
          </p:cNvSpPr>
          <p:nvPr>
            <p:ph type="title"/>
          </p:nvPr>
        </p:nvSpPr>
        <p:spPr>
          <a:xfrm>
            <a:off x="17611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计算机系统结构的发展</a:t>
            </a:r>
          </a:p>
        </p:txBody>
      </p:sp>
      <p:cxnSp>
        <p:nvCxnSpPr>
          <p:cNvPr id="6" name="直接连接符 5">
            <a:extLst>
              <a:ext uri="{FF2B5EF4-FFF2-40B4-BE49-F238E27FC236}">
                <a16:creationId xmlns:a16="http://schemas.microsoft.com/office/drawing/2014/main" id="{B91C338B-7610-33D5-A15C-4E62535D3CE3}"/>
              </a:ext>
            </a:extLst>
          </p:cNvPr>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2B76D129-6D19-75CC-3886-379C4EE8016F}"/>
              </a:ext>
            </a:extLst>
          </p:cNvPr>
          <p:cNvSpPr txBox="1"/>
          <p:nvPr/>
        </p:nvSpPr>
        <p:spPr>
          <a:xfrm>
            <a:off x="1392228" y="2867798"/>
            <a:ext cx="94075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sym typeface="Helvetica Light"/>
              </a:rPr>
              <a:t>流水线技术</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；并行处理技术；</a:t>
            </a:r>
            <a:r>
              <a:rPr lang="zh-CN" altLang="en-US" b="1" dirty="0">
                <a:solidFill>
                  <a:prstClr val="black"/>
                </a:solidFill>
                <a:latin typeface="微软雅黑 Light" panose="020B0502040204020203" pitchFamily="34" charset="-122"/>
                <a:ea typeface="微软雅黑 Light" panose="020B0502040204020203" pitchFamily="34" charset="-122"/>
              </a:rPr>
              <a:t>多核计算机</a:t>
            </a: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rPr>
              <a:t>；多处理器系统；机群系统</a:t>
            </a:r>
          </a:p>
        </p:txBody>
      </p:sp>
      <p:sp>
        <p:nvSpPr>
          <p:cNvPr id="8" name="标题 1">
            <a:extLst>
              <a:ext uri="{FF2B5EF4-FFF2-40B4-BE49-F238E27FC236}">
                <a16:creationId xmlns:a16="http://schemas.microsoft.com/office/drawing/2014/main" id="{8A254596-0002-4B4A-9D9B-5F15B074843D}"/>
              </a:ext>
            </a:extLst>
          </p:cNvPr>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/06</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F7CE21B1-181E-E276-E061-9E58F353E80F}"/>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BD2C4564-9A93-5ADD-CBE2-9E7B6E84B43D}"/>
              </a:ext>
            </a:extLst>
          </p:cNvPr>
          <p:cNvPicPr>
            <a:picLocks noChangeAspect="1"/>
          </p:cNvPicPr>
          <p:nvPr/>
        </p:nvPicPr>
        <p:blipFill>
          <a:blip r:embed="rId3"/>
          <a:stretch>
            <a:fillRect/>
          </a:stretch>
        </p:blipFill>
        <p:spPr>
          <a:xfrm>
            <a:off x="2633148" y="5478052"/>
            <a:ext cx="1079086" cy="1316850"/>
          </a:xfrm>
          <a:prstGeom prst="rect">
            <a:avLst/>
          </a:prstGeom>
        </p:spPr>
      </p:pic>
    </p:spTree>
    <p:extLst>
      <p:ext uri="{BB962C8B-B14F-4D97-AF65-F5344CB8AC3E}">
        <p14:creationId xmlns:p14="http://schemas.microsoft.com/office/powerpoint/2010/main" val="16049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流水线技术</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954600" cy="631625"/>
          </a:xfrm>
        </p:spPr>
        <p:txBody>
          <a:bodyPr/>
          <a:lstStyle/>
          <a:p>
            <a:r>
              <a:rPr lang="zh-CN" altLang="en-US" dirty="0">
                <a:solidFill>
                  <a:srgbClr val="0070C0"/>
                </a:solidFill>
              </a:rPr>
              <a:t>串行执行指令：</a:t>
            </a:r>
            <a:endParaRPr lang="zh-CN" altLang="en-US" dirty="0"/>
          </a:p>
        </p:txBody>
      </p:sp>
      <p:grpSp>
        <p:nvGrpSpPr>
          <p:cNvPr id="5" name="组合 4">
            <a:extLst>
              <a:ext uri="{FF2B5EF4-FFF2-40B4-BE49-F238E27FC236}">
                <a16:creationId xmlns:a16="http://schemas.microsoft.com/office/drawing/2014/main" id="{1328C316-0CFF-4E0D-AF6E-4FB3569991EC}"/>
              </a:ext>
            </a:extLst>
          </p:cNvPr>
          <p:cNvGrpSpPr/>
          <p:nvPr/>
        </p:nvGrpSpPr>
        <p:grpSpPr>
          <a:xfrm>
            <a:off x="6052451" y="902037"/>
            <a:ext cx="5247619" cy="1820147"/>
            <a:chOff x="1947396" y="1761952"/>
            <a:chExt cx="5247619" cy="1820147"/>
          </a:xfrm>
        </p:grpSpPr>
        <p:pic>
          <p:nvPicPr>
            <p:cNvPr id="6" name="Picture 2">
              <a:extLst>
                <a:ext uri="{FF2B5EF4-FFF2-40B4-BE49-F238E27FC236}">
                  <a16:creationId xmlns:a16="http://schemas.microsoft.com/office/drawing/2014/main" id="{FA2387AC-D275-42BF-987D-8B2F0B974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396" y="1761952"/>
              <a:ext cx="5247619" cy="62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标注 1">
              <a:extLst>
                <a:ext uri="{FF2B5EF4-FFF2-40B4-BE49-F238E27FC236}">
                  <a16:creationId xmlns:a16="http://schemas.microsoft.com/office/drawing/2014/main" id="{3CF035A4-0D63-4DC3-AEF8-B29365A071EC}"/>
                </a:ext>
              </a:extLst>
            </p:cNvPr>
            <p:cNvSpPr/>
            <p:nvPr/>
          </p:nvSpPr>
          <p:spPr>
            <a:xfrm>
              <a:off x="2600587" y="2575420"/>
              <a:ext cx="4446165" cy="1006679"/>
            </a:xfrm>
            <a:prstGeom prst="wedgeRectCallout">
              <a:avLst>
                <a:gd name="adj1" fmla="val -25173"/>
                <a:gd name="adj2" fmla="val -74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3">
              <a:extLst>
                <a:ext uri="{FF2B5EF4-FFF2-40B4-BE49-F238E27FC236}">
                  <a16:creationId xmlns:a16="http://schemas.microsoft.com/office/drawing/2014/main" id="{73F15716-CFA0-40CA-990A-4211BF8B3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116" y="2781103"/>
              <a:ext cx="3771106" cy="59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4">
            <a:extLst>
              <a:ext uri="{FF2B5EF4-FFF2-40B4-BE49-F238E27FC236}">
                <a16:creationId xmlns:a16="http://schemas.microsoft.com/office/drawing/2014/main" id="{ABCB42F8-0404-46D3-8306-A9A3C7AAA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836" y="3531437"/>
            <a:ext cx="7245773" cy="242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内容占位符 2">
            <a:extLst>
              <a:ext uri="{FF2B5EF4-FFF2-40B4-BE49-F238E27FC236}">
                <a16:creationId xmlns:a16="http://schemas.microsoft.com/office/drawing/2014/main" id="{F4AC14FE-52D9-4955-90C3-B0FE4A48AE1B}"/>
              </a:ext>
            </a:extLst>
          </p:cNvPr>
          <p:cNvSpPr txBox="1">
            <a:spLocks/>
          </p:cNvSpPr>
          <p:nvPr/>
        </p:nvSpPr>
        <p:spPr>
          <a:xfrm>
            <a:off x="575151" y="2797375"/>
            <a:ext cx="10954600" cy="4688985"/>
          </a:xfrm>
          <a:prstGeom prst="rect">
            <a:avLst/>
          </a:prstGeom>
        </p:spPr>
        <p:txBody>
          <a:bodyPr vert="horz" lIns="91440" tIns="45720" rIns="91440" bIns="45720" rtlCol="0">
            <a:normAutofit/>
          </a:bodyPr>
          <a:lstStyle>
            <a:lvl1pPr marL="432000" indent="-432000" algn="just" defTabSz="914400" rtl="0" eaLnBrk="1" latinLnBrk="0" hangingPunct="1">
              <a:lnSpc>
                <a:spcPct val="120000"/>
              </a:lnSpc>
              <a:spcBef>
                <a:spcPts val="600"/>
              </a:spcBef>
              <a:buClr>
                <a:srgbClr val="0070C0"/>
              </a:buClr>
              <a:buFont typeface="Wingdings" panose="05000000000000000000" pitchFamily="2" charset="2"/>
              <a:buChar char="Ø"/>
              <a:defRPr sz="3200" b="1" i="0" kern="1200" spc="100" baseline="0">
                <a:solidFill>
                  <a:srgbClr val="002060"/>
                </a:solidFill>
                <a:latin typeface="微软雅黑" panose="020B0503020204020204" pitchFamily="34" charset="-122"/>
                <a:ea typeface="微软雅黑" panose="020B0503020204020204" pitchFamily="34" charset="-122"/>
                <a:cs typeface="+mn-cs"/>
              </a:defRPr>
            </a:lvl1pPr>
            <a:lvl2pPr marL="864000" indent="-432000" algn="just" defTabSz="914400" rtl="0" eaLnBrk="1" latinLnBrk="0" hangingPunct="1">
              <a:lnSpc>
                <a:spcPct val="110000"/>
              </a:lnSpc>
              <a:spcBef>
                <a:spcPts val="500"/>
              </a:spcBef>
              <a:buClr>
                <a:srgbClr val="C00000"/>
              </a:buClr>
              <a:buFont typeface="Wingdings" panose="05000000000000000000" pitchFamily="2" charset="2"/>
              <a:buChar char="Ø"/>
              <a:defRPr sz="3000" b="1" kern="1200" spc="100" baseline="0">
                <a:solidFill>
                  <a:srgbClr val="002060"/>
                </a:solidFill>
                <a:latin typeface="微软雅黑" panose="020B0503020204020204" pitchFamily="34" charset="-122"/>
                <a:ea typeface="微软雅黑" panose="020B0503020204020204" pitchFamily="34" charset="-122"/>
                <a:cs typeface="+mn-cs"/>
              </a:defRPr>
            </a:lvl2pPr>
            <a:lvl3pPr marL="1152000" indent="-288000" algn="just" defTabSz="914400" rtl="0" eaLnBrk="1" latinLnBrk="0" hangingPunct="1">
              <a:lnSpc>
                <a:spcPct val="110000"/>
              </a:lnSpc>
              <a:spcBef>
                <a:spcPts val="300"/>
              </a:spcBef>
              <a:buClr>
                <a:srgbClr val="002060"/>
              </a:buClr>
              <a:buFont typeface="Wingdings" panose="05000000000000000000" pitchFamily="2" charset="2"/>
              <a:buChar char="Ø"/>
              <a:defRPr sz="2500" b="1" kern="1200" spc="100" baseline="0">
                <a:solidFill>
                  <a:srgbClr val="002060"/>
                </a:solidFill>
                <a:latin typeface="微软雅黑" panose="020B0503020204020204" pitchFamily="34" charset="-122"/>
                <a:ea typeface="微软雅黑" panose="020B0503020204020204" pitchFamily="34" charset="-122"/>
                <a:cs typeface="+mn-cs"/>
              </a:defRPr>
            </a:lvl3pPr>
            <a:lvl4pPr marL="1600200" indent="-228600" algn="just"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0070C0"/>
                </a:solidFill>
              </a:rPr>
              <a:t>流水线技术：</a:t>
            </a:r>
          </a:p>
          <a:p>
            <a:endParaRPr lang="zh-CN" altLang="en-US" dirty="0">
              <a:solidFill>
                <a:srgbClr val="0070C0"/>
              </a:solidFill>
            </a:endParaRPr>
          </a:p>
          <a:p>
            <a:endParaRPr lang="zh-CN" altLang="en-US" dirty="0"/>
          </a:p>
        </p:txBody>
      </p:sp>
    </p:spTree>
    <p:extLst>
      <p:ext uri="{BB962C8B-B14F-4D97-AF65-F5344CB8AC3E}">
        <p14:creationId xmlns:p14="http://schemas.microsoft.com/office/powerpoint/2010/main" val="423287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并行处理技术</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normAutofit/>
          </a:bodyPr>
          <a:lstStyle/>
          <a:p>
            <a:r>
              <a:rPr lang="zh-CN" altLang="en-US" dirty="0">
                <a:solidFill>
                  <a:srgbClr val="0070C0"/>
                </a:solidFill>
              </a:rPr>
              <a:t>多核计算机</a:t>
            </a:r>
            <a:r>
              <a:rPr lang="zh-CN" altLang="en-US" dirty="0"/>
              <a:t>：</a:t>
            </a:r>
            <a:endParaRPr lang="en-US" altLang="zh-CN" dirty="0"/>
          </a:p>
          <a:p>
            <a:pPr marL="432000" lvl="1" indent="0">
              <a:buNone/>
            </a:pPr>
            <a:r>
              <a:rPr lang="zh-CN" altLang="en-US" dirty="0"/>
              <a:t>多核计算机所用处理器为</a:t>
            </a:r>
            <a:r>
              <a:rPr lang="zh-CN" altLang="en-US" dirty="0">
                <a:solidFill>
                  <a:srgbClr val="FF0000"/>
                </a:solidFill>
              </a:rPr>
              <a:t>多核处理器</a:t>
            </a:r>
            <a:r>
              <a:rPr lang="zh-CN" altLang="en-US" dirty="0"/>
              <a:t>，多核处理器指在一个</a:t>
            </a:r>
            <a:r>
              <a:rPr lang="en-US" altLang="zh-CN" dirty="0"/>
              <a:t>CPU</a:t>
            </a:r>
            <a:r>
              <a:rPr lang="zh-CN" altLang="en-US" dirty="0"/>
              <a:t>芯片内包含多个内核（包括运算器、控制器等）。计算机运行时，</a:t>
            </a:r>
            <a:r>
              <a:rPr lang="en-US" altLang="zh-CN" dirty="0"/>
              <a:t>CPU</a:t>
            </a:r>
            <a:r>
              <a:rPr lang="zh-CN" altLang="en-US" dirty="0"/>
              <a:t>内的多个内核可并行完成计算等工作，提高了计算和其他处理工作的速度。</a:t>
            </a:r>
          </a:p>
          <a:p>
            <a:endParaRPr lang="zh-CN" altLang="en-US" dirty="0"/>
          </a:p>
        </p:txBody>
      </p:sp>
      <p:pic>
        <p:nvPicPr>
          <p:cNvPr id="3" name="图片 2">
            <a:extLst>
              <a:ext uri="{FF2B5EF4-FFF2-40B4-BE49-F238E27FC236}">
                <a16:creationId xmlns:a16="http://schemas.microsoft.com/office/drawing/2014/main" id="{AD3F5AD1-1437-5D0E-3FB9-C99075137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333" y="4353143"/>
            <a:ext cx="4313771" cy="2087982"/>
          </a:xfrm>
          <a:prstGeom prst="rect">
            <a:avLst/>
          </a:prstGeom>
        </p:spPr>
      </p:pic>
    </p:spTree>
    <p:extLst>
      <p:ext uri="{BB962C8B-B14F-4D97-AF65-F5344CB8AC3E}">
        <p14:creationId xmlns:p14="http://schemas.microsoft.com/office/powerpoint/2010/main" val="4284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并行处理技术</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10954600" cy="4688985"/>
          </a:xfrm>
        </p:spPr>
        <p:txBody>
          <a:bodyPr>
            <a:normAutofit lnSpcReduction="10000"/>
          </a:bodyPr>
          <a:lstStyle/>
          <a:p>
            <a:r>
              <a:rPr lang="zh-CN" altLang="en-US" dirty="0">
                <a:solidFill>
                  <a:srgbClr val="0070C0"/>
                </a:solidFill>
              </a:rPr>
              <a:t>多处理器系统</a:t>
            </a:r>
            <a:r>
              <a:rPr lang="zh-CN" altLang="en-US" dirty="0"/>
              <a:t>：</a:t>
            </a:r>
            <a:endParaRPr lang="en-US" altLang="zh-CN" dirty="0"/>
          </a:p>
          <a:p>
            <a:pPr marL="432000" lvl="1" indent="0">
              <a:buNone/>
            </a:pPr>
            <a:r>
              <a:rPr lang="zh-CN" altLang="en-US" dirty="0"/>
              <a:t>多处理器系统指包含</a:t>
            </a:r>
            <a:r>
              <a:rPr lang="zh-CN" altLang="en-US" dirty="0">
                <a:solidFill>
                  <a:srgbClr val="FF0000"/>
                </a:solidFill>
              </a:rPr>
              <a:t>多个中央处理器</a:t>
            </a:r>
            <a:r>
              <a:rPr lang="zh-CN" altLang="en-US" dirty="0"/>
              <a:t>的计算机系统，也称为并行计算机。多处理器系统运行时，多个处理器可同时工作，分别承担某项处理任务的一部分，可有效提升计算机系统的性能。</a:t>
            </a:r>
          </a:p>
          <a:p>
            <a:pPr lvl="1"/>
            <a:r>
              <a:rPr lang="zh-CN" altLang="en-US" dirty="0">
                <a:solidFill>
                  <a:srgbClr val="C00000"/>
                </a:solidFill>
              </a:rPr>
              <a:t>并行向量计算机</a:t>
            </a:r>
          </a:p>
          <a:p>
            <a:pPr lvl="1"/>
            <a:r>
              <a:rPr lang="zh-CN" altLang="en-US" dirty="0">
                <a:solidFill>
                  <a:srgbClr val="C00000"/>
                </a:solidFill>
              </a:rPr>
              <a:t>对称式共享存储器多处理机</a:t>
            </a:r>
          </a:p>
          <a:p>
            <a:pPr lvl="1"/>
            <a:r>
              <a:rPr lang="zh-CN" altLang="en-US" dirty="0">
                <a:solidFill>
                  <a:srgbClr val="C00000"/>
                </a:solidFill>
              </a:rPr>
              <a:t>大规模并行处理机</a:t>
            </a:r>
            <a:endParaRPr lang="en-US" altLang="zh-CN" dirty="0">
              <a:solidFill>
                <a:srgbClr val="C00000"/>
              </a:solidFill>
            </a:endParaRPr>
          </a:p>
          <a:p>
            <a:pPr lvl="1"/>
            <a:r>
              <a:rPr lang="zh-CN" altLang="en-US" dirty="0">
                <a:solidFill>
                  <a:srgbClr val="C00000"/>
                </a:solidFill>
              </a:rPr>
              <a:t>分布式共享存储多处理机</a:t>
            </a:r>
          </a:p>
          <a:p>
            <a:endParaRPr lang="zh-CN" altLang="en-US" dirty="0"/>
          </a:p>
        </p:txBody>
      </p:sp>
    </p:spTree>
    <p:extLst>
      <p:ext uri="{BB962C8B-B14F-4D97-AF65-F5344CB8AC3E}">
        <p14:creationId xmlns:p14="http://schemas.microsoft.com/office/powerpoint/2010/main" val="2136225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并行处理技术</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3" y="1421938"/>
            <a:ext cx="5244938" cy="4688985"/>
          </a:xfrm>
        </p:spPr>
        <p:txBody>
          <a:bodyPr>
            <a:normAutofit/>
          </a:bodyPr>
          <a:lstStyle/>
          <a:p>
            <a:r>
              <a:rPr lang="zh-CN" altLang="en-US" dirty="0">
                <a:solidFill>
                  <a:srgbClr val="0070C0"/>
                </a:solidFill>
              </a:rPr>
              <a:t>机群系统</a:t>
            </a:r>
            <a:r>
              <a:rPr lang="zh-CN" altLang="en-US" dirty="0"/>
              <a:t>：</a:t>
            </a:r>
            <a:endParaRPr lang="en-US" altLang="zh-CN" dirty="0"/>
          </a:p>
          <a:p>
            <a:pPr marL="432000" lvl="1" indent="0">
              <a:buNone/>
            </a:pPr>
            <a:r>
              <a:rPr lang="zh-CN" altLang="en-US" dirty="0"/>
              <a:t>机群</a:t>
            </a:r>
            <a:r>
              <a:rPr lang="en-US" altLang="zh-CN" dirty="0"/>
              <a:t>(cluster)</a:t>
            </a:r>
            <a:r>
              <a:rPr lang="zh-CN" altLang="en-US" dirty="0"/>
              <a:t>也称集群，起源于</a:t>
            </a:r>
            <a:r>
              <a:rPr lang="en-US" altLang="zh-CN" dirty="0"/>
              <a:t>20 </a:t>
            </a:r>
            <a:r>
              <a:rPr lang="zh-CN" altLang="en-US" dirty="0"/>
              <a:t>世纪 </a:t>
            </a:r>
            <a:r>
              <a:rPr lang="en-US" altLang="zh-CN" dirty="0"/>
              <a:t>90 </a:t>
            </a:r>
            <a:r>
              <a:rPr lang="zh-CN" altLang="en-US" dirty="0"/>
              <a:t>年代中后期。机群是由</a:t>
            </a:r>
            <a:r>
              <a:rPr lang="zh-CN" altLang="en-US" dirty="0">
                <a:solidFill>
                  <a:srgbClr val="FF0000"/>
                </a:solidFill>
              </a:rPr>
              <a:t>多个</a:t>
            </a:r>
            <a:r>
              <a:rPr lang="zh-CN" altLang="en-US" dirty="0"/>
              <a:t>同构或异构的</a:t>
            </a:r>
            <a:r>
              <a:rPr lang="zh-CN" altLang="en-US" dirty="0">
                <a:solidFill>
                  <a:srgbClr val="FF0000"/>
                </a:solidFill>
              </a:rPr>
              <a:t>独立计算机</a:t>
            </a:r>
            <a:r>
              <a:rPr lang="zh-CN" altLang="en-US" dirty="0"/>
              <a:t>通过高性能</a:t>
            </a:r>
            <a:r>
              <a:rPr lang="zh-CN" altLang="en-US" dirty="0">
                <a:solidFill>
                  <a:srgbClr val="FF0000"/>
                </a:solidFill>
              </a:rPr>
              <a:t>网络连接</a:t>
            </a:r>
            <a:r>
              <a:rPr lang="zh-CN" altLang="en-US" dirty="0"/>
              <a:t>在一起的高性能并行计算机系统。</a:t>
            </a:r>
          </a:p>
          <a:p>
            <a:endParaRPr lang="zh-CN" altLang="en-US" dirty="0"/>
          </a:p>
        </p:txBody>
      </p:sp>
      <p:pic>
        <p:nvPicPr>
          <p:cNvPr id="3" name="图片 2">
            <a:extLst>
              <a:ext uri="{FF2B5EF4-FFF2-40B4-BE49-F238E27FC236}">
                <a16:creationId xmlns:a16="http://schemas.microsoft.com/office/drawing/2014/main" id="{56D6D84C-CF86-ED68-703F-D44B73AE093B}"/>
              </a:ext>
            </a:extLst>
          </p:cNvPr>
          <p:cNvPicPr>
            <a:picLocks noChangeAspect="1"/>
          </p:cNvPicPr>
          <p:nvPr/>
        </p:nvPicPr>
        <p:blipFill>
          <a:blip r:embed="rId2"/>
          <a:stretch>
            <a:fillRect/>
          </a:stretch>
        </p:blipFill>
        <p:spPr>
          <a:xfrm>
            <a:off x="6639539" y="1747606"/>
            <a:ext cx="5306399" cy="3586394"/>
          </a:xfrm>
          <a:prstGeom prst="rect">
            <a:avLst/>
          </a:prstGeom>
        </p:spPr>
      </p:pic>
    </p:spTree>
    <p:extLst>
      <p:ext uri="{BB962C8B-B14F-4D97-AF65-F5344CB8AC3E}">
        <p14:creationId xmlns:p14="http://schemas.microsoft.com/office/powerpoint/2010/main" val="811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计算机硬件系统构成</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r>
              <a:rPr lang="zh-CN" altLang="en-US" dirty="0">
                <a:solidFill>
                  <a:srgbClr val="FF0000"/>
                </a:solidFill>
              </a:rPr>
              <a:t>计算机</a:t>
            </a:r>
            <a:r>
              <a:rPr lang="zh-CN" altLang="en-US" dirty="0"/>
              <a:t>是一种能够按照程序对数据进行自动处理的</a:t>
            </a:r>
            <a:r>
              <a:rPr lang="zh-CN" altLang="en-US" dirty="0">
                <a:solidFill>
                  <a:srgbClr val="FF0000"/>
                </a:solidFill>
              </a:rPr>
              <a:t>电子设备</a:t>
            </a:r>
            <a:r>
              <a:rPr lang="zh-CN" altLang="en-US" dirty="0"/>
              <a:t>。现在指电子数字计算机。</a:t>
            </a:r>
          </a:p>
          <a:p>
            <a:pPr lvl="1"/>
            <a:r>
              <a:rPr lang="zh-CN" altLang="en-US" dirty="0"/>
              <a:t>主要组成部分电子元器件</a:t>
            </a:r>
            <a:endParaRPr lang="en-US" altLang="zh-CN" dirty="0"/>
          </a:p>
          <a:p>
            <a:pPr lvl="1"/>
            <a:r>
              <a:rPr lang="zh-CN" altLang="en-US" dirty="0"/>
              <a:t>存储和处理的是数字信息</a:t>
            </a:r>
          </a:p>
        </p:txBody>
      </p:sp>
      <p:pic>
        <p:nvPicPr>
          <p:cNvPr id="9" name="Picture 3">
            <a:extLst>
              <a:ext uri="{FF2B5EF4-FFF2-40B4-BE49-F238E27FC236}">
                <a16:creationId xmlns:a16="http://schemas.microsoft.com/office/drawing/2014/main" id="{EB8393C9-47AF-4DD6-9C86-C0145E99CD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796" y="4000400"/>
            <a:ext cx="2966922" cy="217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C99184D0-BC7E-4E31-A202-585EB2D72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835" y="4204146"/>
            <a:ext cx="2312566" cy="196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C235D8AB-2717-4E8C-A701-AF6FFC42BE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0517" y="4418076"/>
            <a:ext cx="3149234" cy="175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6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57DC4-C8D5-4FC2-CB09-819D49CBCB3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751FF43-FBBA-C677-6704-54724C847590}"/>
              </a:ext>
            </a:extLst>
          </p:cNvPr>
          <p:cNvSpPr>
            <a:spLocks noGrp="1"/>
          </p:cNvSpPr>
          <p:nvPr>
            <p:ph type="title"/>
          </p:nvPr>
        </p:nvSpPr>
        <p:spPr>
          <a:xfrm>
            <a:off x="1761153" y="1391493"/>
            <a:ext cx="8669694" cy="1325563"/>
          </a:xfrm>
        </p:spPr>
        <p:txBody>
          <a:bodyPr>
            <a:noAutofit/>
          </a:bodyPr>
          <a:lstStyle/>
          <a:p>
            <a:pPr lvl="0" algn="ctr">
              <a:defRPr/>
            </a:pPr>
            <a:r>
              <a:rPr lang="zh-CN" altLang="en-US" sz="5400" b="1" spc="400" dirty="0">
                <a:solidFill>
                  <a:srgbClr val="002060"/>
                </a:solidFill>
                <a:latin typeface="微软雅黑 Light" panose="020B0502040204020203" pitchFamily="34" charset="-122"/>
                <a:ea typeface="微软雅黑 Light" panose="020B0502040204020203" pitchFamily="34" charset="-122"/>
              </a:rPr>
              <a:t>选购计算机</a:t>
            </a:r>
          </a:p>
        </p:txBody>
      </p:sp>
      <p:cxnSp>
        <p:nvCxnSpPr>
          <p:cNvPr id="6" name="直接连接符 5">
            <a:extLst>
              <a:ext uri="{FF2B5EF4-FFF2-40B4-BE49-F238E27FC236}">
                <a16:creationId xmlns:a16="http://schemas.microsoft.com/office/drawing/2014/main" id="{BE012024-041F-DE53-ED77-359270F7821E}"/>
              </a:ext>
            </a:extLst>
          </p:cNvPr>
          <p:cNvCxnSpPr>
            <a:cxnSpLocks/>
          </p:cNvCxnSpPr>
          <p:nvPr/>
        </p:nvCxnSpPr>
        <p:spPr>
          <a:xfrm>
            <a:off x="1216090" y="2717056"/>
            <a:ext cx="9759820" cy="0"/>
          </a:xfrm>
          <a:prstGeom prst="line">
            <a:avLst/>
          </a:prstGeom>
          <a:ln>
            <a:solidFill>
              <a:srgbClr val="7492AF"/>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A07B1B89-DA18-4318-E05C-8E7F581987CE}"/>
              </a:ext>
            </a:extLst>
          </p:cNvPr>
          <p:cNvSpPr txBox="1"/>
          <p:nvPr/>
        </p:nvSpPr>
        <p:spPr>
          <a:xfrm>
            <a:off x="1392228" y="2867798"/>
            <a:ext cx="94075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sym typeface="Helvetica Light"/>
              </a:rPr>
              <a:t>如何选购一台符合自己需要</a:t>
            </a:r>
            <a:r>
              <a:rPr kumimoji="0" lang="zh-CN" altLang="en-US" sz="1800" b="1" i="0" u="none" strike="noStrike" kern="1200" cap="none" spc="0" normalizeH="0" baseline="0" noProof="0">
                <a:ln>
                  <a:noFill/>
                </a:ln>
                <a:solidFill>
                  <a:prstClr val="black"/>
                </a:solidFill>
                <a:effectLst/>
                <a:uLnTx/>
                <a:uFillTx/>
                <a:latin typeface="微软雅黑 Light" panose="020B0502040204020203" pitchFamily="34" charset="-122"/>
                <a:ea typeface="微软雅黑 Light" panose="020B0502040204020203" pitchFamily="34" charset="-122"/>
                <a:cs typeface="+mn-cs"/>
                <a:sym typeface="Helvetica Light"/>
              </a:rPr>
              <a:t>的计算机</a:t>
            </a:r>
            <a:endParaRPr kumimoji="0" lang="zh-CN" altLang="en-US" sz="1800" b="1" i="0" u="none" strike="noStrike" kern="1200" cap="none" spc="0" normalizeH="0" baseline="0" noProof="0" dirty="0">
              <a:ln>
                <a:noFill/>
              </a:ln>
              <a:solidFill>
                <a:prstClr val="black"/>
              </a:solidFill>
              <a:effectLst/>
              <a:uLnTx/>
              <a:uFillTx/>
              <a:latin typeface="微软雅黑 Light" panose="020B0502040204020203" pitchFamily="34" charset="-122"/>
              <a:ea typeface="微软雅黑 Light" panose="020B0502040204020203" pitchFamily="34" charset="-122"/>
              <a:cs typeface="+mn-cs"/>
            </a:endParaRPr>
          </a:p>
        </p:txBody>
      </p:sp>
      <p:sp>
        <p:nvSpPr>
          <p:cNvPr id="8" name="标题 1">
            <a:extLst>
              <a:ext uri="{FF2B5EF4-FFF2-40B4-BE49-F238E27FC236}">
                <a16:creationId xmlns:a16="http://schemas.microsoft.com/office/drawing/2014/main" id="{93787928-13AD-3920-DA2B-54730EE1A882}"/>
              </a:ext>
            </a:extLst>
          </p:cNvPr>
          <p:cNvSpPr txBox="1">
            <a:spLocks/>
          </p:cNvSpPr>
          <p:nvPr/>
        </p:nvSpPr>
        <p:spPr>
          <a:xfrm>
            <a:off x="1761153" y="3707538"/>
            <a:ext cx="86696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8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/07</a:t>
            </a:r>
            <a:endParaRPr kumimoji="0" lang="zh-CN" altLang="en-US" sz="5400" b="0"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3" name="图片 2">
            <a:extLst>
              <a:ext uri="{FF2B5EF4-FFF2-40B4-BE49-F238E27FC236}">
                <a16:creationId xmlns:a16="http://schemas.microsoft.com/office/drawing/2014/main" id="{4F4C1CB0-37A7-D184-D93F-ED6B92975F71}"/>
              </a:ext>
            </a:extLst>
          </p:cNvPr>
          <p:cNvPicPr>
            <a:picLocks noChangeAspect="1"/>
          </p:cNvPicPr>
          <p:nvPr/>
        </p:nvPicPr>
        <p:blipFill rotWithShape="1">
          <a:blip r:embed="rId2">
            <a:extLst>
              <a:ext uri="{28A0092B-C50C-407E-A947-70E740481C1C}">
                <a14:useLocalDpi xmlns:a14="http://schemas.microsoft.com/office/drawing/2010/main" val="0"/>
              </a:ext>
            </a:extLst>
          </a:blip>
          <a:srcRect r="78884"/>
          <a:stretch/>
        </p:blipFill>
        <p:spPr>
          <a:xfrm>
            <a:off x="613804" y="262088"/>
            <a:ext cx="1080771" cy="1319459"/>
          </a:xfrm>
          <a:prstGeom prst="rect">
            <a:avLst/>
          </a:prstGeom>
        </p:spPr>
      </p:pic>
      <p:pic>
        <p:nvPicPr>
          <p:cNvPr id="9" name="图片 8">
            <a:extLst>
              <a:ext uri="{FF2B5EF4-FFF2-40B4-BE49-F238E27FC236}">
                <a16:creationId xmlns:a16="http://schemas.microsoft.com/office/drawing/2014/main" id="{A319C121-C90B-FCC4-89DE-53D35D559842}"/>
              </a:ext>
            </a:extLst>
          </p:cNvPr>
          <p:cNvPicPr>
            <a:picLocks noChangeAspect="1"/>
          </p:cNvPicPr>
          <p:nvPr/>
        </p:nvPicPr>
        <p:blipFill>
          <a:blip r:embed="rId3"/>
          <a:stretch>
            <a:fillRect/>
          </a:stretch>
        </p:blipFill>
        <p:spPr>
          <a:xfrm>
            <a:off x="2633148" y="5478052"/>
            <a:ext cx="1079086" cy="1316850"/>
          </a:xfrm>
          <a:prstGeom prst="rect">
            <a:avLst/>
          </a:prstGeom>
        </p:spPr>
      </p:pic>
    </p:spTree>
    <p:extLst>
      <p:ext uri="{BB962C8B-B14F-4D97-AF65-F5344CB8AC3E}">
        <p14:creationId xmlns:p14="http://schemas.microsoft.com/office/powerpoint/2010/main" val="2631162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明确需求</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r>
              <a:rPr lang="zh-CN" altLang="en-US" dirty="0">
                <a:solidFill>
                  <a:srgbClr val="0070C0"/>
                </a:solidFill>
              </a:rPr>
              <a:t>日常应用：</a:t>
            </a:r>
            <a:r>
              <a:rPr lang="zh-CN" altLang="en-US" dirty="0"/>
              <a:t>上网查阅资料、文字编辑排版、演示文稿制作、电子表格数据处理、数据统计分析等。</a:t>
            </a:r>
            <a:endParaRPr lang="en-US" altLang="zh-CN" dirty="0"/>
          </a:p>
          <a:p>
            <a:pPr lvl="1"/>
            <a:r>
              <a:rPr lang="zh-CN" altLang="en-US" dirty="0">
                <a:solidFill>
                  <a:srgbClr val="C00000"/>
                </a:solidFill>
              </a:rPr>
              <a:t>选购要点</a:t>
            </a:r>
            <a:endParaRPr lang="en-US" altLang="zh-CN" dirty="0">
              <a:solidFill>
                <a:srgbClr val="C00000"/>
              </a:solidFill>
            </a:endParaRPr>
          </a:p>
          <a:p>
            <a:pPr marL="1062900" lvl="2" indent="-342900"/>
            <a:r>
              <a:rPr lang="zh-CN" altLang="en-US" sz="2800" dirty="0"/>
              <a:t>市场上在售的主流计算机都可以满足需求。</a:t>
            </a:r>
            <a:endParaRPr lang="en-US" altLang="zh-CN" sz="2800" dirty="0"/>
          </a:p>
          <a:p>
            <a:pPr marL="1062900" lvl="2" indent="-342900"/>
            <a:r>
              <a:rPr lang="zh-CN" altLang="en-US" sz="2800" dirty="0"/>
              <a:t>如果购机预算比较宽裕，可以更多的</a:t>
            </a:r>
            <a:r>
              <a:rPr lang="zh-CN" altLang="en-US" sz="2800" dirty="0">
                <a:solidFill>
                  <a:srgbClr val="C00000"/>
                </a:solidFill>
              </a:rPr>
              <a:t>关注笔记本电脑的便携性和电池的续航时间</a:t>
            </a:r>
            <a:r>
              <a:rPr lang="zh-CN" altLang="en-US" sz="2800" dirty="0">
                <a:solidFill>
                  <a:srgbClr val="0070C0"/>
                </a:solidFill>
              </a:rPr>
              <a:t>。</a:t>
            </a:r>
          </a:p>
          <a:p>
            <a:endParaRPr lang="zh-CN" altLang="en-US" dirty="0"/>
          </a:p>
        </p:txBody>
      </p:sp>
    </p:spTree>
    <p:extLst>
      <p:ext uri="{BB962C8B-B14F-4D97-AF65-F5344CB8AC3E}">
        <p14:creationId xmlns:p14="http://schemas.microsoft.com/office/powerpoint/2010/main" val="599430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明确需求</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r>
              <a:rPr lang="zh-CN" altLang="en-US" dirty="0">
                <a:solidFill>
                  <a:srgbClr val="0070C0"/>
                </a:solidFill>
              </a:rPr>
              <a:t>程序开发</a:t>
            </a:r>
            <a:r>
              <a:rPr lang="zh-CN" altLang="en-US" dirty="0"/>
              <a:t>：编写计算机程序、制作网站、建立数据库系统等程序开发应用。</a:t>
            </a:r>
            <a:endParaRPr lang="en-US" altLang="zh-CN" dirty="0"/>
          </a:p>
          <a:p>
            <a:pPr lvl="1"/>
            <a:r>
              <a:rPr lang="zh-CN" altLang="en-US" dirty="0">
                <a:solidFill>
                  <a:srgbClr val="C00000"/>
                </a:solidFill>
              </a:rPr>
              <a:t>选购要点</a:t>
            </a:r>
            <a:endParaRPr lang="en-US" altLang="zh-CN" dirty="0">
              <a:solidFill>
                <a:srgbClr val="C00000"/>
              </a:solidFill>
            </a:endParaRPr>
          </a:p>
          <a:p>
            <a:pPr marL="864000" lvl="2" indent="0">
              <a:buNone/>
            </a:pPr>
            <a:r>
              <a:rPr lang="zh-CN" altLang="en-US" sz="2800" dirty="0"/>
              <a:t>这些应用对计算机的</a:t>
            </a:r>
            <a:r>
              <a:rPr lang="en-US" altLang="zh-CN" sz="2800" dirty="0">
                <a:solidFill>
                  <a:srgbClr val="C00000"/>
                </a:solidFill>
              </a:rPr>
              <a:t>CPU</a:t>
            </a:r>
            <a:r>
              <a:rPr lang="zh-CN" altLang="en-US" sz="2800" dirty="0">
                <a:solidFill>
                  <a:srgbClr val="C00000"/>
                </a:solidFill>
              </a:rPr>
              <a:t>运行速度和内存、外存容量</a:t>
            </a:r>
            <a:r>
              <a:rPr lang="zh-CN" altLang="en-US" sz="2800" dirty="0"/>
              <a:t>都有较高要求，需要</a:t>
            </a:r>
            <a:r>
              <a:rPr lang="zh-CN" altLang="en-US" sz="2800" dirty="0">
                <a:solidFill>
                  <a:srgbClr val="C00000"/>
                </a:solidFill>
              </a:rPr>
              <a:t>中档以上配置</a:t>
            </a:r>
            <a:r>
              <a:rPr lang="zh-CN" altLang="en-US" sz="2800" dirty="0"/>
              <a:t>的计算机才能满足需求。</a:t>
            </a:r>
          </a:p>
          <a:p>
            <a:endParaRPr lang="zh-CN" altLang="en-US" dirty="0">
              <a:solidFill>
                <a:srgbClr val="0070C0"/>
              </a:solidFill>
            </a:endParaRPr>
          </a:p>
          <a:p>
            <a:endParaRPr lang="zh-CN" altLang="en-US" dirty="0"/>
          </a:p>
        </p:txBody>
      </p:sp>
    </p:spTree>
    <p:extLst>
      <p:ext uri="{BB962C8B-B14F-4D97-AF65-F5344CB8AC3E}">
        <p14:creationId xmlns:p14="http://schemas.microsoft.com/office/powerpoint/2010/main" val="651731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1B338B-3ABB-4359-943F-EF2356E6856E}"/>
              </a:ext>
            </a:extLst>
          </p:cNvPr>
          <p:cNvSpPr>
            <a:spLocks noGrp="1"/>
          </p:cNvSpPr>
          <p:nvPr>
            <p:ph type="title"/>
          </p:nvPr>
        </p:nvSpPr>
        <p:spPr/>
        <p:txBody>
          <a:bodyPr/>
          <a:lstStyle/>
          <a:p>
            <a:r>
              <a:rPr lang="zh-CN" altLang="en-US" dirty="0"/>
              <a:t>明确需求</a:t>
            </a:r>
          </a:p>
        </p:txBody>
      </p:sp>
      <p:sp>
        <p:nvSpPr>
          <p:cNvPr id="6" name="内容占位符 5">
            <a:extLst>
              <a:ext uri="{FF2B5EF4-FFF2-40B4-BE49-F238E27FC236}">
                <a16:creationId xmlns:a16="http://schemas.microsoft.com/office/drawing/2014/main" id="{D2813850-0AA1-44BB-853E-DE428D02FD69}"/>
              </a:ext>
            </a:extLst>
          </p:cNvPr>
          <p:cNvSpPr>
            <a:spLocks noGrp="1"/>
          </p:cNvSpPr>
          <p:nvPr>
            <p:ph idx="1"/>
          </p:nvPr>
        </p:nvSpPr>
        <p:spPr>
          <a:xfrm>
            <a:off x="651353" y="1387175"/>
            <a:ext cx="10954600" cy="4688985"/>
          </a:xfrm>
        </p:spPr>
        <p:txBody>
          <a:bodyPr/>
          <a:lstStyle/>
          <a:p>
            <a:r>
              <a:rPr lang="zh-CN" altLang="en-US" dirty="0">
                <a:solidFill>
                  <a:srgbClr val="0070C0"/>
                </a:solidFill>
              </a:rPr>
              <a:t>多媒体信息处理：</a:t>
            </a:r>
            <a:r>
              <a:rPr lang="zh-CN" altLang="en-US" dirty="0"/>
              <a:t>工程制图、图形图像设计、音频视频编辑、动画制作等多媒体信息处理应用。</a:t>
            </a:r>
            <a:endParaRPr lang="en-US" altLang="zh-CN" dirty="0"/>
          </a:p>
          <a:p>
            <a:pPr lvl="1"/>
            <a:r>
              <a:rPr lang="zh-CN" altLang="en-US" dirty="0">
                <a:solidFill>
                  <a:srgbClr val="C00000"/>
                </a:solidFill>
              </a:rPr>
              <a:t>选购要点</a:t>
            </a:r>
            <a:endParaRPr lang="en-US" altLang="zh-CN" dirty="0">
              <a:solidFill>
                <a:srgbClr val="C00000"/>
              </a:solidFill>
            </a:endParaRPr>
          </a:p>
          <a:p>
            <a:pPr marL="864000" lvl="2" indent="0">
              <a:buNone/>
            </a:pPr>
            <a:r>
              <a:rPr lang="zh-CN" altLang="en-US" dirty="0"/>
              <a:t>这些应用都有大量多媒体数据需要运算，大量素材需要存储，因此要求</a:t>
            </a:r>
            <a:r>
              <a:rPr lang="zh-CN" altLang="en-US" dirty="0">
                <a:solidFill>
                  <a:srgbClr val="C00000"/>
                </a:solidFill>
              </a:rPr>
              <a:t>计算机的配置为中高档</a:t>
            </a:r>
            <a:r>
              <a:rPr lang="zh-CN" altLang="en-US" dirty="0"/>
              <a:t>，除要求计算机配有</a:t>
            </a:r>
            <a:r>
              <a:rPr lang="zh-CN" altLang="en-US" dirty="0">
                <a:solidFill>
                  <a:srgbClr val="C00000"/>
                </a:solidFill>
              </a:rPr>
              <a:t>高速</a:t>
            </a:r>
            <a:r>
              <a:rPr lang="en-US" altLang="zh-CN" dirty="0">
                <a:solidFill>
                  <a:srgbClr val="C00000"/>
                </a:solidFill>
              </a:rPr>
              <a:t>CPU</a:t>
            </a:r>
            <a:r>
              <a:rPr lang="zh-CN" altLang="en-US" dirty="0">
                <a:solidFill>
                  <a:srgbClr val="C00000"/>
                </a:solidFill>
              </a:rPr>
              <a:t>、大容量存储器</a:t>
            </a:r>
            <a:r>
              <a:rPr lang="zh-CN" altLang="en-US" dirty="0"/>
              <a:t>外，还要求配备有</a:t>
            </a:r>
            <a:r>
              <a:rPr lang="zh-CN" altLang="en-US" dirty="0">
                <a:solidFill>
                  <a:srgbClr val="C00000"/>
                </a:solidFill>
              </a:rPr>
              <a:t>中档以上的独立显卡</a:t>
            </a:r>
            <a:r>
              <a:rPr lang="zh-CN" altLang="en-US" dirty="0"/>
              <a:t>，以完成三维场景的渲染任务。</a:t>
            </a:r>
          </a:p>
          <a:p>
            <a:endParaRPr lang="zh-CN" altLang="en-US" dirty="0"/>
          </a:p>
        </p:txBody>
      </p:sp>
    </p:spTree>
    <p:extLst>
      <p:ext uri="{BB962C8B-B14F-4D97-AF65-F5344CB8AC3E}">
        <p14:creationId xmlns:p14="http://schemas.microsoft.com/office/powerpoint/2010/main" val="1794259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确认配置</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954600" cy="4688985"/>
          </a:xfrm>
        </p:spPr>
        <p:txBody>
          <a:bodyPr/>
          <a:lstStyle/>
          <a:p>
            <a:r>
              <a:rPr lang="en-US" altLang="zh-CN" dirty="0">
                <a:solidFill>
                  <a:srgbClr val="0070C0"/>
                </a:solidFill>
              </a:rPr>
              <a:t>CPU</a:t>
            </a:r>
            <a:r>
              <a:rPr lang="zh-CN" altLang="en-US" dirty="0"/>
              <a:t>：建议选购配有</a:t>
            </a:r>
            <a:r>
              <a:rPr lang="en-US" altLang="zh-CN" dirty="0">
                <a:solidFill>
                  <a:srgbClr val="C00000"/>
                </a:solidFill>
              </a:rPr>
              <a:t>i5</a:t>
            </a:r>
            <a:r>
              <a:rPr lang="zh-CN" altLang="en-US" dirty="0">
                <a:solidFill>
                  <a:srgbClr val="C00000"/>
                </a:solidFill>
              </a:rPr>
              <a:t>以上</a:t>
            </a:r>
            <a:r>
              <a:rPr lang="en-US" altLang="zh-CN" dirty="0">
                <a:solidFill>
                  <a:srgbClr val="C00000"/>
                </a:solidFill>
              </a:rPr>
              <a:t>CPU</a:t>
            </a:r>
            <a:r>
              <a:rPr lang="zh-CN" altLang="en-US" dirty="0"/>
              <a:t>的计算机产品，而设计类应用，尽量选购配有</a:t>
            </a:r>
            <a:r>
              <a:rPr lang="en-US" altLang="zh-CN" dirty="0">
                <a:solidFill>
                  <a:srgbClr val="C00000"/>
                </a:solidFill>
              </a:rPr>
              <a:t>i7 CPU</a:t>
            </a:r>
            <a:r>
              <a:rPr lang="zh-CN" altLang="en-US" dirty="0"/>
              <a:t>的计算机。</a:t>
            </a:r>
            <a:endParaRPr lang="en-US" altLang="zh-CN" dirty="0"/>
          </a:p>
          <a:p>
            <a:r>
              <a:rPr lang="zh-CN" altLang="zh-CN" dirty="0">
                <a:solidFill>
                  <a:srgbClr val="0070C0"/>
                </a:solidFill>
              </a:rPr>
              <a:t>内存</a:t>
            </a:r>
            <a:r>
              <a:rPr lang="zh-CN" altLang="en-US" dirty="0"/>
              <a:t>：典型内存需求是</a:t>
            </a:r>
            <a:r>
              <a:rPr lang="en-US" altLang="zh-CN" dirty="0">
                <a:solidFill>
                  <a:srgbClr val="C00000"/>
                </a:solidFill>
              </a:rPr>
              <a:t>16GB</a:t>
            </a:r>
            <a:r>
              <a:rPr lang="zh-CN" altLang="en-US" dirty="0"/>
              <a:t>，如果用于程序开发或多媒体信息处理，将会对内存有较大需求，建议选购配有</a:t>
            </a:r>
            <a:r>
              <a:rPr lang="en-US" altLang="zh-CN" dirty="0">
                <a:solidFill>
                  <a:srgbClr val="C00000"/>
                </a:solidFill>
              </a:rPr>
              <a:t>32GB</a:t>
            </a:r>
            <a:r>
              <a:rPr lang="zh-CN" altLang="en-US" dirty="0"/>
              <a:t>及以上内存的计算机产品。</a:t>
            </a:r>
            <a:r>
              <a:rPr lang="zh-CN" altLang="en-US" dirty="0">
                <a:solidFill>
                  <a:srgbClr val="C00000"/>
                </a:solidFill>
              </a:rPr>
              <a:t>大多数计算机可自行升级内存。</a:t>
            </a:r>
            <a:endParaRPr lang="zh-CN" altLang="zh-CN" dirty="0">
              <a:solidFill>
                <a:srgbClr val="C00000"/>
              </a:solidFill>
            </a:endParaRPr>
          </a:p>
          <a:p>
            <a:endParaRPr lang="zh-CN" altLang="en-US" dirty="0">
              <a:solidFill>
                <a:srgbClr val="C00000"/>
              </a:solidFill>
            </a:endParaRPr>
          </a:p>
          <a:p>
            <a:endParaRPr lang="zh-CN" altLang="en-US" dirty="0"/>
          </a:p>
        </p:txBody>
      </p:sp>
    </p:spTree>
    <p:extLst>
      <p:ext uri="{BB962C8B-B14F-4D97-AF65-F5344CB8AC3E}">
        <p14:creationId xmlns:p14="http://schemas.microsoft.com/office/powerpoint/2010/main" val="4279998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确认配置</a:t>
            </a:r>
          </a:p>
        </p:txBody>
      </p:sp>
      <p:sp>
        <p:nvSpPr>
          <p:cNvPr id="3" name="内容占位符 2">
            <a:extLst>
              <a:ext uri="{FF2B5EF4-FFF2-40B4-BE49-F238E27FC236}">
                <a16:creationId xmlns:a16="http://schemas.microsoft.com/office/drawing/2014/main" id="{FD01D35E-7B59-4108-BADE-B15B6E8F1A73}"/>
              </a:ext>
            </a:extLst>
          </p:cNvPr>
          <p:cNvSpPr>
            <a:spLocks noGrp="1"/>
          </p:cNvSpPr>
          <p:nvPr>
            <p:ph idx="1"/>
          </p:nvPr>
        </p:nvSpPr>
        <p:spPr>
          <a:xfrm>
            <a:off x="575153" y="1391458"/>
            <a:ext cx="10954600" cy="4688985"/>
          </a:xfrm>
        </p:spPr>
        <p:txBody>
          <a:bodyPr/>
          <a:lstStyle/>
          <a:p>
            <a:r>
              <a:rPr lang="zh-CN" altLang="en-US" dirty="0">
                <a:solidFill>
                  <a:srgbClr val="0070C0"/>
                </a:solidFill>
              </a:rPr>
              <a:t>硬盘</a:t>
            </a:r>
            <a:r>
              <a:rPr lang="zh-CN" altLang="en-US" dirty="0"/>
              <a:t>：日常应用，需要存储的数据量不是很大，可选择配有</a:t>
            </a:r>
            <a:r>
              <a:rPr lang="en-US" altLang="zh-CN" dirty="0">
                <a:solidFill>
                  <a:srgbClr val="C00000"/>
                </a:solidFill>
              </a:rPr>
              <a:t>512GB</a:t>
            </a:r>
            <a:r>
              <a:rPr lang="zh-CN" altLang="en-US" dirty="0"/>
              <a:t>以上容量的</a:t>
            </a:r>
            <a:r>
              <a:rPr lang="zh-CN" altLang="en-US" dirty="0">
                <a:solidFill>
                  <a:srgbClr val="C00000"/>
                </a:solidFill>
              </a:rPr>
              <a:t>固态硬盘</a:t>
            </a:r>
            <a:r>
              <a:rPr lang="zh-CN" altLang="en-US" dirty="0"/>
              <a:t>的计算机产品，这将会让计算机具有瞬间开机的能力和很快的响应速度</a:t>
            </a:r>
            <a:r>
              <a:rPr lang="en-US" altLang="zh-CN" dirty="0"/>
              <a:t>;</a:t>
            </a:r>
            <a:r>
              <a:rPr lang="zh-CN" altLang="en-US" dirty="0"/>
              <a:t> 编程开发或多媒体信息处理应用，建议选择配有</a:t>
            </a:r>
            <a:r>
              <a:rPr lang="en-US" altLang="zh-CN" dirty="0">
                <a:solidFill>
                  <a:srgbClr val="C00000"/>
                </a:solidFill>
              </a:rPr>
              <a:t>1TB</a:t>
            </a:r>
            <a:r>
              <a:rPr lang="zh-CN" altLang="en-US" dirty="0"/>
              <a:t>以上</a:t>
            </a:r>
            <a:r>
              <a:rPr lang="zh-CN" altLang="en-US" dirty="0">
                <a:solidFill>
                  <a:srgbClr val="C00000"/>
                </a:solidFill>
              </a:rPr>
              <a:t>固态硬盘</a:t>
            </a:r>
            <a:r>
              <a:rPr lang="zh-CN" altLang="en-US" dirty="0"/>
              <a:t>的产品，可再额为配置</a:t>
            </a:r>
            <a:r>
              <a:rPr lang="en-US" altLang="zh-CN" dirty="0"/>
              <a:t>1-4TB</a:t>
            </a:r>
            <a:r>
              <a:rPr lang="zh-CN" altLang="en-US" dirty="0"/>
              <a:t>移动硬盘。</a:t>
            </a:r>
            <a:endParaRPr lang="en-US" altLang="zh-CN" dirty="0"/>
          </a:p>
          <a:p>
            <a:r>
              <a:rPr lang="zh-CN" altLang="en-US" dirty="0">
                <a:solidFill>
                  <a:srgbClr val="0070C0"/>
                </a:solidFill>
              </a:rPr>
              <a:t>显卡</a:t>
            </a:r>
            <a:r>
              <a:rPr lang="zh-CN" altLang="en-US" dirty="0"/>
              <a:t>：日常应用可不配置独立显卡；设计类应用需</a:t>
            </a:r>
            <a:r>
              <a:rPr lang="zh-CN" altLang="en-US" dirty="0">
                <a:solidFill>
                  <a:srgbClr val="C00000"/>
                </a:solidFill>
              </a:rPr>
              <a:t>中高档独立显卡</a:t>
            </a:r>
            <a:r>
              <a:rPr lang="zh-CN" altLang="en-US" dirty="0"/>
              <a:t>。</a:t>
            </a:r>
            <a:endParaRPr lang="zh-CN" altLang="zh-CN" dirty="0">
              <a:solidFill>
                <a:srgbClr val="C00000"/>
              </a:solidFill>
            </a:endParaRPr>
          </a:p>
          <a:p>
            <a:endParaRPr lang="zh-CN" altLang="en-US" dirty="0">
              <a:solidFill>
                <a:srgbClr val="C00000"/>
              </a:solidFill>
            </a:endParaRPr>
          </a:p>
          <a:p>
            <a:endParaRPr lang="zh-CN" altLang="en-US" dirty="0"/>
          </a:p>
        </p:txBody>
      </p:sp>
    </p:spTree>
    <p:extLst>
      <p:ext uri="{BB962C8B-B14F-4D97-AF65-F5344CB8AC3E}">
        <p14:creationId xmlns:p14="http://schemas.microsoft.com/office/powerpoint/2010/main" val="4280176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F1E3-8493-A924-4402-622C6D794A99}"/>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01FC57BA-D134-C185-D58A-F0C01ED9BAE7}"/>
              </a:ext>
            </a:extLst>
          </p:cNvPr>
          <p:cNvSpPr txBox="1"/>
          <p:nvPr/>
        </p:nvSpPr>
        <p:spPr>
          <a:xfrm>
            <a:off x="455001" y="1472444"/>
            <a:ext cx="11634421" cy="4661982"/>
          </a:xfrm>
          <a:prstGeom prst="rect">
            <a:avLst/>
          </a:prstGeom>
          <a:noFill/>
        </p:spPr>
        <p:txBody>
          <a:bodyPr wrap="square">
            <a:spAutoFit/>
          </a:bodyPr>
          <a:lstStyle/>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掌握冯诺依曼计算机的技术要素</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掌握计算机的</a:t>
            </a:r>
            <a:r>
              <a:rPr lang="en-US" altLang="zh-CN" sz="2400" b="1" kern="100" dirty="0">
                <a:effectLst/>
                <a:latin typeface="Times New Roman" panose="02020603050405020304" pitchFamily="18" charset="0"/>
                <a:ea typeface="宋体" panose="02010600030101010101" pitchFamily="2" charset="-122"/>
              </a:rPr>
              <a:t>5</a:t>
            </a:r>
            <a:r>
              <a:rPr lang="zh-CN" altLang="zh-CN" sz="2400" b="1" kern="100" dirty="0">
                <a:effectLst/>
                <a:latin typeface="Times New Roman" panose="02020603050405020304" pitchFamily="18" charset="0"/>
                <a:ea typeface="宋体" panose="02010600030101010101" pitchFamily="2" charset="-122"/>
              </a:rPr>
              <a:t>个组成部分及其各自的主要功能</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a:t>
            </a:r>
            <a:r>
              <a:rPr lang="en-US" altLang="zh-CN" sz="2400" b="1" kern="100" dirty="0">
                <a:effectLst/>
                <a:latin typeface="Times New Roman" panose="02020603050405020304" pitchFamily="18" charset="0"/>
                <a:ea typeface="宋体" panose="02010600030101010101" pitchFamily="2" charset="-122"/>
              </a:rPr>
              <a:t>CPU</a:t>
            </a:r>
            <a:r>
              <a:rPr lang="zh-CN" altLang="zh-CN" sz="2400" b="1" kern="100" dirty="0">
                <a:effectLst/>
                <a:latin typeface="Times New Roman" panose="02020603050405020304" pitchFamily="18" charset="0"/>
                <a:ea typeface="宋体" panose="02010600030101010101" pitchFamily="2" charset="-122"/>
              </a:rPr>
              <a:t>的组成及主要技术指标</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a:t>
            </a:r>
            <a:r>
              <a:rPr lang="en-US" altLang="zh-CN" sz="2400" b="1" kern="100" dirty="0">
                <a:effectLst/>
                <a:latin typeface="Times New Roman" panose="02020603050405020304" pitchFamily="18" charset="0"/>
                <a:ea typeface="宋体" panose="02010600030101010101" pitchFamily="2" charset="-122"/>
              </a:rPr>
              <a:t>CPU</a:t>
            </a:r>
            <a:r>
              <a:rPr lang="zh-CN" altLang="zh-CN" sz="2400" b="1" kern="100" dirty="0">
                <a:effectLst/>
                <a:latin typeface="Times New Roman" panose="02020603050405020304" pitchFamily="18" charset="0"/>
                <a:ea typeface="宋体" panose="02010600030101010101" pitchFamily="2" charset="-122"/>
              </a:rPr>
              <a:t>执行指令的过程</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理解计算机的存储体系（寄存器、高速缓存、内存、外存）的构成及特点</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理解内存与外存的分类、特点和功能</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掌握总线概念和系统总线的分类</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掌握主板的作用</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掌握流水线技术概念</a:t>
            </a:r>
          </a:p>
          <a:p>
            <a:pPr marL="342900" lvl="0" indent="-342900" algn="just">
              <a:lnSpc>
                <a:spcPct val="125000"/>
              </a:lnSpc>
              <a:buFont typeface="Wingdings" panose="05000000000000000000" pitchFamily="2" charset="2"/>
              <a:buChar char=""/>
            </a:pPr>
            <a:r>
              <a:rPr lang="zh-CN" altLang="zh-CN" sz="2400" b="1" kern="100" dirty="0">
                <a:effectLst/>
                <a:latin typeface="Times New Roman" panose="02020603050405020304" pitchFamily="18" charset="0"/>
                <a:ea typeface="宋体" panose="02010600030101010101" pitchFamily="2" charset="-122"/>
              </a:rPr>
              <a:t>掌握并行处理技术、多核计算机、多处理器系统、多计算机系统（机群系统）概念</a:t>
            </a:r>
          </a:p>
        </p:txBody>
      </p:sp>
      <p:sp>
        <p:nvSpPr>
          <p:cNvPr id="5" name="文本框 4">
            <a:extLst>
              <a:ext uri="{FF2B5EF4-FFF2-40B4-BE49-F238E27FC236}">
                <a16:creationId xmlns:a16="http://schemas.microsoft.com/office/drawing/2014/main" id="{3EC54AF8-9424-24D9-ED6F-9259D7E07C44}"/>
              </a:ext>
            </a:extLst>
          </p:cNvPr>
          <p:cNvSpPr txBox="1"/>
          <p:nvPr/>
        </p:nvSpPr>
        <p:spPr>
          <a:xfrm>
            <a:off x="534133" y="369631"/>
            <a:ext cx="6097464" cy="707886"/>
          </a:xfrm>
          <a:prstGeom prst="rect">
            <a:avLst/>
          </a:prstGeom>
          <a:noFill/>
        </p:spPr>
        <p:txBody>
          <a:bodyPr wrap="square">
            <a:spAutoFit/>
          </a:bodyPr>
          <a:lstStyle/>
          <a:p>
            <a:r>
              <a:rPr lang="zh-CN" altLang="en-US" sz="4000" b="1" spc="-5" dirty="0">
                <a:solidFill>
                  <a:srgbClr val="002060"/>
                </a:solidFill>
                <a:latin typeface="微软雅黑 Light" panose="020B0502040204020203" pitchFamily="34" charset="-122"/>
                <a:ea typeface="微软雅黑 Light" panose="020B0502040204020203" pitchFamily="34" charset="-122"/>
              </a:rPr>
              <a:t>本章总结</a:t>
            </a:r>
            <a:endParaRPr lang="zh-CN" altLang="en-US" dirty="0"/>
          </a:p>
        </p:txBody>
      </p:sp>
    </p:spTree>
    <p:extLst>
      <p:ext uri="{BB962C8B-B14F-4D97-AF65-F5344CB8AC3E}">
        <p14:creationId xmlns:p14="http://schemas.microsoft.com/office/powerpoint/2010/main" val="2742281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D392B5C-E95A-498A-BF94-9144B2AC005F}"/>
              </a:ext>
            </a:extLst>
          </p:cNvPr>
          <p:cNvSpPr>
            <a:spLocks noGrp="1"/>
          </p:cNvSpPr>
          <p:nvPr>
            <p:ph idx="1"/>
          </p:nvPr>
        </p:nvSpPr>
        <p:spPr>
          <a:xfrm>
            <a:off x="621240" y="2512244"/>
            <a:ext cx="10954600" cy="1442302"/>
          </a:xfrm>
        </p:spPr>
        <p:txBody>
          <a:bodyPr/>
          <a:lstStyle/>
          <a:p>
            <a:pPr marL="0" indent="0" algn="ctr">
              <a:buNone/>
            </a:pPr>
            <a:r>
              <a:rPr lang="zh-CN" altLang="en-US" sz="6000" b="1" spc="1200" dirty="0">
                <a:solidFill>
                  <a:srgbClr val="002060"/>
                </a:solidFill>
                <a:latin typeface="微软雅黑 Light" panose="020B0502040204020203" pitchFamily="34" charset="-122"/>
                <a:ea typeface="微软雅黑 Light" panose="020B0502040204020203" pitchFamily="34" charset="-122"/>
              </a:rPr>
              <a:t>本章结束</a:t>
            </a:r>
          </a:p>
          <a:p>
            <a:pPr lvl="2"/>
            <a:endParaRPr lang="zh-CN" altLang="en-US" dirty="0"/>
          </a:p>
        </p:txBody>
      </p:sp>
    </p:spTree>
    <p:extLst>
      <p:ext uri="{BB962C8B-B14F-4D97-AF65-F5344CB8AC3E}">
        <p14:creationId xmlns:p14="http://schemas.microsoft.com/office/powerpoint/2010/main" val="3451598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544A5D1C-6F69-426A-98B1-A247D03AC110}"/>
              </a:ext>
            </a:extLst>
          </p:cNvPr>
          <p:cNvSpPr>
            <a:spLocks noGrp="1"/>
          </p:cNvSpPr>
          <p:nvPr>
            <p:ph type="title"/>
          </p:nvPr>
        </p:nvSpPr>
        <p:spPr/>
        <p:txBody>
          <a:bodyPr/>
          <a:lstStyle/>
          <a:p>
            <a:r>
              <a:rPr lang="zh-CN" altLang="en-US" dirty="0"/>
              <a:t>冯</a:t>
            </a:r>
            <a:r>
              <a:rPr lang="en-US" altLang="zh-CN" dirty="0"/>
              <a:t>·</a:t>
            </a:r>
            <a:r>
              <a:rPr lang="zh-CN" altLang="en-US" dirty="0"/>
              <a:t>诺伊曼计算机</a:t>
            </a:r>
          </a:p>
        </p:txBody>
      </p:sp>
      <p:sp>
        <p:nvSpPr>
          <p:cNvPr id="6" name="内容占位符 5">
            <a:extLst>
              <a:ext uri="{FF2B5EF4-FFF2-40B4-BE49-F238E27FC236}">
                <a16:creationId xmlns:a16="http://schemas.microsoft.com/office/drawing/2014/main" id="{2672670C-2EC6-4573-9077-9C13E089ABF9}"/>
              </a:ext>
            </a:extLst>
          </p:cNvPr>
          <p:cNvSpPr>
            <a:spLocks noGrp="1"/>
          </p:cNvSpPr>
          <p:nvPr>
            <p:ph idx="1"/>
          </p:nvPr>
        </p:nvSpPr>
        <p:spPr>
          <a:xfrm>
            <a:off x="686912" y="1421938"/>
            <a:ext cx="8126887" cy="4948255"/>
          </a:xfrm>
        </p:spPr>
        <p:txBody>
          <a:bodyPr>
            <a:normAutofit fontScale="92500"/>
          </a:bodyPr>
          <a:lstStyle/>
          <a:p>
            <a:r>
              <a:rPr lang="zh-CN" altLang="en-US" dirty="0">
                <a:solidFill>
                  <a:srgbClr val="C00000"/>
                </a:solidFill>
              </a:rPr>
              <a:t>冯</a:t>
            </a:r>
            <a:r>
              <a:rPr lang="en-US" altLang="zh-CN" dirty="0">
                <a:solidFill>
                  <a:srgbClr val="C00000"/>
                </a:solidFill>
              </a:rPr>
              <a:t>·</a:t>
            </a:r>
            <a:r>
              <a:rPr lang="zh-CN" altLang="en-US" dirty="0">
                <a:solidFill>
                  <a:srgbClr val="C00000"/>
                </a:solidFill>
              </a:rPr>
              <a:t>诺依曼</a:t>
            </a:r>
            <a:r>
              <a:rPr lang="zh-CN" altLang="en-US" dirty="0"/>
              <a:t>了解到“埃尼阿克”的不足后，给出了电子计算机逻辑设计的如下基本要素（</a:t>
            </a:r>
            <a:r>
              <a:rPr lang="en-US" altLang="zh-CN" dirty="0"/>
              <a:t> 1945</a:t>
            </a:r>
            <a:r>
              <a:rPr lang="zh-CN" altLang="en-US" dirty="0"/>
              <a:t>年</a:t>
            </a:r>
            <a:r>
              <a:rPr lang="en-US" altLang="zh-CN" dirty="0"/>
              <a:t>6</a:t>
            </a:r>
            <a:r>
              <a:rPr lang="zh-CN" altLang="en-US" dirty="0"/>
              <a:t>月</a:t>
            </a:r>
            <a:r>
              <a:rPr lang="en-US" altLang="zh-CN" dirty="0"/>
              <a:t>《EDVAC</a:t>
            </a:r>
            <a:r>
              <a:rPr lang="zh-CN" altLang="en-US" dirty="0"/>
              <a:t>报告初稿</a:t>
            </a:r>
            <a:r>
              <a:rPr lang="en-US" altLang="zh-CN" dirty="0"/>
              <a:t>》 </a:t>
            </a:r>
            <a:r>
              <a:rPr lang="zh-CN" altLang="en-US" dirty="0"/>
              <a:t>）。</a:t>
            </a:r>
            <a:endParaRPr lang="en-US" altLang="zh-CN" dirty="0"/>
          </a:p>
          <a:p>
            <a:pPr lvl="1"/>
            <a:r>
              <a:rPr lang="zh-CN" altLang="en-US" dirty="0">
                <a:solidFill>
                  <a:srgbClr val="C00000"/>
                </a:solidFill>
              </a:rPr>
              <a:t>二进制：数据</a:t>
            </a:r>
            <a:r>
              <a:rPr lang="zh-CN" altLang="en-US" dirty="0"/>
              <a:t>以及组成程序的</a:t>
            </a:r>
            <a:r>
              <a:rPr lang="zh-CN" altLang="en-US" dirty="0">
                <a:solidFill>
                  <a:srgbClr val="C00000"/>
                </a:solidFill>
              </a:rPr>
              <a:t>指令</a:t>
            </a:r>
            <a:r>
              <a:rPr lang="zh-CN" altLang="en-US" dirty="0"/>
              <a:t>用二进制表示和存储。</a:t>
            </a:r>
          </a:p>
          <a:p>
            <a:pPr lvl="1"/>
            <a:r>
              <a:rPr lang="zh-CN" altLang="en-US" dirty="0">
                <a:solidFill>
                  <a:srgbClr val="C00000"/>
                </a:solidFill>
              </a:rPr>
              <a:t>存储程序：程序</a:t>
            </a:r>
            <a:r>
              <a:rPr lang="zh-CN" altLang="en-US" dirty="0"/>
              <a:t>及其要处理的</a:t>
            </a:r>
            <a:r>
              <a:rPr lang="zh-CN" altLang="en-US" dirty="0">
                <a:solidFill>
                  <a:srgbClr val="C00000"/>
                </a:solidFill>
              </a:rPr>
              <a:t>数据</a:t>
            </a:r>
            <a:r>
              <a:rPr lang="zh-CN" altLang="en-US" dirty="0"/>
              <a:t>存放在存储器中。</a:t>
            </a:r>
          </a:p>
          <a:p>
            <a:pPr lvl="1"/>
            <a:r>
              <a:rPr lang="zh-CN" altLang="en-US" dirty="0"/>
              <a:t>计算机硬件系统的</a:t>
            </a:r>
            <a:r>
              <a:rPr lang="en-US" altLang="zh-CN" dirty="0">
                <a:solidFill>
                  <a:srgbClr val="C00000"/>
                </a:solidFill>
              </a:rPr>
              <a:t>5</a:t>
            </a:r>
            <a:r>
              <a:rPr lang="zh-CN" altLang="en-US" dirty="0">
                <a:solidFill>
                  <a:srgbClr val="C00000"/>
                </a:solidFill>
              </a:rPr>
              <a:t>个基本组成部分：控制器、运算器、存储器、输入设备和输出设备。</a:t>
            </a:r>
          </a:p>
          <a:p>
            <a:endParaRPr lang="zh-CN" altLang="en-US" sz="3600" dirty="0"/>
          </a:p>
        </p:txBody>
      </p:sp>
      <p:pic>
        <p:nvPicPr>
          <p:cNvPr id="2" name="图片 1">
            <a:extLst>
              <a:ext uri="{FF2B5EF4-FFF2-40B4-BE49-F238E27FC236}">
                <a16:creationId xmlns:a16="http://schemas.microsoft.com/office/drawing/2014/main" id="{91D62DB7-B1A7-4E9B-A433-F1CE8F1D0AD6}"/>
              </a:ext>
            </a:extLst>
          </p:cNvPr>
          <p:cNvPicPr>
            <a:picLocks noChangeAspect="1"/>
          </p:cNvPicPr>
          <p:nvPr/>
        </p:nvPicPr>
        <p:blipFill>
          <a:blip r:embed="rId2"/>
          <a:stretch>
            <a:fillRect/>
          </a:stretch>
        </p:blipFill>
        <p:spPr>
          <a:xfrm>
            <a:off x="8929828" y="1552355"/>
            <a:ext cx="3111416" cy="3519180"/>
          </a:xfrm>
          <a:prstGeom prst="rect">
            <a:avLst/>
          </a:prstGeom>
        </p:spPr>
      </p:pic>
    </p:spTree>
    <p:extLst>
      <p:ext uri="{BB962C8B-B14F-4D97-AF65-F5344CB8AC3E}">
        <p14:creationId xmlns:p14="http://schemas.microsoft.com/office/powerpoint/2010/main" val="2940971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1EC12-67B2-44C3-89FE-EB68E862732A}"/>
              </a:ext>
            </a:extLst>
          </p:cNvPr>
          <p:cNvSpPr>
            <a:spLocks noGrp="1"/>
          </p:cNvSpPr>
          <p:nvPr>
            <p:ph type="title"/>
          </p:nvPr>
        </p:nvSpPr>
        <p:spPr/>
        <p:txBody>
          <a:bodyPr/>
          <a:lstStyle/>
          <a:p>
            <a:r>
              <a:rPr lang="zh-CN" altLang="en-US" dirty="0"/>
              <a:t>冯</a:t>
            </a:r>
            <a:r>
              <a:rPr lang="en-US" altLang="zh-CN" dirty="0"/>
              <a:t>·</a:t>
            </a:r>
            <a:r>
              <a:rPr lang="zh-CN" altLang="en-US" dirty="0"/>
              <a:t>诺伊曼计算机</a:t>
            </a:r>
          </a:p>
        </p:txBody>
      </p:sp>
      <p:grpSp>
        <p:nvGrpSpPr>
          <p:cNvPr id="7" name="组合 6">
            <a:extLst>
              <a:ext uri="{FF2B5EF4-FFF2-40B4-BE49-F238E27FC236}">
                <a16:creationId xmlns:a16="http://schemas.microsoft.com/office/drawing/2014/main" id="{F293D5ED-AF48-42B2-BA11-3E7797269E5D}"/>
              </a:ext>
            </a:extLst>
          </p:cNvPr>
          <p:cNvGrpSpPr/>
          <p:nvPr/>
        </p:nvGrpSpPr>
        <p:grpSpPr>
          <a:xfrm>
            <a:off x="1501630" y="1809225"/>
            <a:ext cx="8636466" cy="3807205"/>
            <a:chOff x="134224" y="1691779"/>
            <a:chExt cx="8636466" cy="3807205"/>
          </a:xfrm>
        </p:grpSpPr>
        <p:sp>
          <p:nvSpPr>
            <p:cNvPr id="8" name="矩形 7">
              <a:extLst>
                <a:ext uri="{FF2B5EF4-FFF2-40B4-BE49-F238E27FC236}">
                  <a16:creationId xmlns:a16="http://schemas.microsoft.com/office/drawing/2014/main" id="{D6A908F6-1430-4A20-B725-1D6199185205}"/>
                </a:ext>
              </a:extLst>
            </p:cNvPr>
            <p:cNvSpPr/>
            <p:nvPr/>
          </p:nvSpPr>
          <p:spPr>
            <a:xfrm>
              <a:off x="3637676" y="3238150"/>
              <a:ext cx="1736522" cy="72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存储器</a:t>
              </a:r>
            </a:p>
          </p:txBody>
        </p:sp>
        <p:sp>
          <p:nvSpPr>
            <p:cNvPr id="9" name="矩形 8">
              <a:extLst>
                <a:ext uri="{FF2B5EF4-FFF2-40B4-BE49-F238E27FC236}">
                  <a16:creationId xmlns:a16="http://schemas.microsoft.com/office/drawing/2014/main" id="{A83A8CF8-08A1-45C3-9813-3AFBE26CB0F8}"/>
                </a:ext>
              </a:extLst>
            </p:cNvPr>
            <p:cNvSpPr/>
            <p:nvPr/>
          </p:nvSpPr>
          <p:spPr>
            <a:xfrm>
              <a:off x="991299" y="3238150"/>
              <a:ext cx="1736522" cy="72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输入设备</a:t>
              </a:r>
            </a:p>
          </p:txBody>
        </p:sp>
        <p:sp>
          <p:nvSpPr>
            <p:cNvPr id="10" name="矩形 9">
              <a:extLst>
                <a:ext uri="{FF2B5EF4-FFF2-40B4-BE49-F238E27FC236}">
                  <a16:creationId xmlns:a16="http://schemas.microsoft.com/office/drawing/2014/main" id="{97003563-7F38-4D0A-B6E2-F3FA874906D3}"/>
                </a:ext>
              </a:extLst>
            </p:cNvPr>
            <p:cNvSpPr/>
            <p:nvPr/>
          </p:nvSpPr>
          <p:spPr>
            <a:xfrm>
              <a:off x="6202261" y="3238150"/>
              <a:ext cx="1736522" cy="72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输出设备</a:t>
              </a:r>
            </a:p>
          </p:txBody>
        </p:sp>
        <p:sp>
          <p:nvSpPr>
            <p:cNvPr id="11" name="矩形 10">
              <a:extLst>
                <a:ext uri="{FF2B5EF4-FFF2-40B4-BE49-F238E27FC236}">
                  <a16:creationId xmlns:a16="http://schemas.microsoft.com/office/drawing/2014/main" id="{04920FF8-EC16-48D4-977B-07768A2FF223}"/>
                </a:ext>
              </a:extLst>
            </p:cNvPr>
            <p:cNvSpPr/>
            <p:nvPr/>
          </p:nvSpPr>
          <p:spPr>
            <a:xfrm>
              <a:off x="3637676" y="4777530"/>
              <a:ext cx="1736522" cy="72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控制器</a:t>
              </a:r>
            </a:p>
          </p:txBody>
        </p:sp>
        <p:sp>
          <p:nvSpPr>
            <p:cNvPr id="12" name="矩形 11">
              <a:extLst>
                <a:ext uri="{FF2B5EF4-FFF2-40B4-BE49-F238E27FC236}">
                  <a16:creationId xmlns:a16="http://schemas.microsoft.com/office/drawing/2014/main" id="{FE6F3DF2-C28C-42EE-A649-7FCC4F6A2315}"/>
                </a:ext>
              </a:extLst>
            </p:cNvPr>
            <p:cNvSpPr/>
            <p:nvPr/>
          </p:nvSpPr>
          <p:spPr>
            <a:xfrm>
              <a:off x="3637676" y="1691779"/>
              <a:ext cx="1736522" cy="72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运算器</a:t>
              </a:r>
            </a:p>
          </p:txBody>
        </p:sp>
        <p:cxnSp>
          <p:nvCxnSpPr>
            <p:cNvPr id="13" name="直接箭头连接符 12">
              <a:extLst>
                <a:ext uri="{FF2B5EF4-FFF2-40B4-BE49-F238E27FC236}">
                  <a16:creationId xmlns:a16="http://schemas.microsoft.com/office/drawing/2014/main" id="{A2016BC4-304B-47AB-9D4C-60A127DCEB9A}"/>
                </a:ext>
              </a:extLst>
            </p:cNvPr>
            <p:cNvCxnSpPr/>
            <p:nvPr/>
          </p:nvCxnSpPr>
          <p:spPr>
            <a:xfrm>
              <a:off x="134224" y="3598877"/>
              <a:ext cx="857075"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E7F8D5AF-2C5C-4108-A9C0-FA99A9882B54}"/>
                </a:ext>
              </a:extLst>
            </p:cNvPr>
            <p:cNvCxnSpPr>
              <a:stCxn id="9" idx="3"/>
            </p:cNvCxnSpPr>
            <p:nvPr/>
          </p:nvCxnSpPr>
          <p:spPr>
            <a:xfrm>
              <a:off x="2727821" y="3598877"/>
              <a:ext cx="909855"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29A381D6-45D6-4FD3-A5B4-3D40D15D2606}"/>
                </a:ext>
              </a:extLst>
            </p:cNvPr>
            <p:cNvCxnSpPr/>
            <p:nvPr/>
          </p:nvCxnSpPr>
          <p:spPr>
            <a:xfrm>
              <a:off x="5292406" y="3598877"/>
              <a:ext cx="909855"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34DBDB01-E2D4-4A62-9FD0-5D2930ED6E97}"/>
                </a:ext>
              </a:extLst>
            </p:cNvPr>
            <p:cNvCxnSpPr/>
            <p:nvPr/>
          </p:nvCxnSpPr>
          <p:spPr>
            <a:xfrm>
              <a:off x="7860835" y="3600275"/>
              <a:ext cx="909855"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CA5479F5-EBA4-41C1-A63B-7487CF7B91AC}"/>
                </a:ext>
              </a:extLst>
            </p:cNvPr>
            <p:cNvCxnSpPr/>
            <p:nvPr/>
          </p:nvCxnSpPr>
          <p:spPr>
            <a:xfrm>
              <a:off x="4790114" y="2413233"/>
              <a:ext cx="0" cy="82491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F50B2DD-3B09-4B35-8DF5-7381B2640958}"/>
                </a:ext>
              </a:extLst>
            </p:cNvPr>
            <p:cNvCxnSpPr/>
            <p:nvPr/>
          </p:nvCxnSpPr>
          <p:spPr>
            <a:xfrm>
              <a:off x="4229449" y="2413233"/>
              <a:ext cx="0" cy="824917"/>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C0CF42D-1B93-450F-813E-81DB8B504229}"/>
                </a:ext>
              </a:extLst>
            </p:cNvPr>
            <p:cNvCxnSpPr/>
            <p:nvPr/>
          </p:nvCxnSpPr>
          <p:spPr>
            <a:xfrm>
              <a:off x="4229449" y="3959604"/>
              <a:ext cx="0" cy="824917"/>
            </a:xfrm>
            <a:prstGeom prst="straightConnector1">
              <a:avLst/>
            </a:prstGeom>
            <a:ln w="28575">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6210D27C-A4F6-4DE1-B3F8-BF14A80EC8F5}"/>
                </a:ext>
              </a:extLst>
            </p:cNvPr>
            <p:cNvCxnSpPr/>
            <p:nvPr/>
          </p:nvCxnSpPr>
          <p:spPr>
            <a:xfrm>
              <a:off x="4790114" y="3959604"/>
              <a:ext cx="0" cy="82491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肘形连接符 19">
              <a:extLst>
                <a:ext uri="{FF2B5EF4-FFF2-40B4-BE49-F238E27FC236}">
                  <a16:creationId xmlns:a16="http://schemas.microsoft.com/office/drawing/2014/main" id="{9969509C-C612-4915-9FAA-1A62ED1DED7C}"/>
                </a:ext>
              </a:extLst>
            </p:cNvPr>
            <p:cNvCxnSpPr>
              <a:stCxn id="9" idx="2"/>
            </p:cNvCxnSpPr>
            <p:nvPr/>
          </p:nvCxnSpPr>
          <p:spPr>
            <a:xfrm rot="16200000" flipH="1">
              <a:off x="2069110" y="3750054"/>
              <a:ext cx="1359016" cy="1778116"/>
            </a:xfrm>
            <a:prstGeom prst="bentConnector2">
              <a:avLst/>
            </a:prstGeom>
            <a:ln w="28575">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2" name="肘形连接符 20">
              <a:extLst>
                <a:ext uri="{FF2B5EF4-FFF2-40B4-BE49-F238E27FC236}">
                  <a16:creationId xmlns:a16="http://schemas.microsoft.com/office/drawing/2014/main" id="{DAF0D395-8796-4235-82EB-6B2FA1BB59B1}"/>
                </a:ext>
              </a:extLst>
            </p:cNvPr>
            <p:cNvCxnSpPr>
              <a:stCxn id="10" idx="2"/>
              <a:endCxn id="11" idx="3"/>
            </p:cNvCxnSpPr>
            <p:nvPr/>
          </p:nvCxnSpPr>
          <p:spPr>
            <a:xfrm rot="5400000">
              <a:off x="5633034" y="3700768"/>
              <a:ext cx="1178653" cy="1696324"/>
            </a:xfrm>
            <a:prstGeom prst="bentConnector2">
              <a:avLst/>
            </a:prstGeom>
            <a:ln w="28575">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3" name="肘形连接符 21">
              <a:extLst>
                <a:ext uri="{FF2B5EF4-FFF2-40B4-BE49-F238E27FC236}">
                  <a16:creationId xmlns:a16="http://schemas.microsoft.com/office/drawing/2014/main" id="{D8CA6F6B-F43F-47C6-9ACD-952A2E4CB72F}"/>
                </a:ext>
              </a:extLst>
            </p:cNvPr>
            <p:cNvCxnSpPr>
              <a:stCxn id="12" idx="1"/>
              <a:endCxn id="11" idx="1"/>
            </p:cNvCxnSpPr>
            <p:nvPr/>
          </p:nvCxnSpPr>
          <p:spPr>
            <a:xfrm rot="10800000" flipV="1">
              <a:off x="3637676" y="2052505"/>
              <a:ext cx="12700" cy="3085751"/>
            </a:xfrm>
            <a:prstGeom prst="bentConnector3">
              <a:avLst>
                <a:gd name="adj1" fmla="val 3913756"/>
              </a:avLst>
            </a:prstGeom>
            <a:ln w="28575">
              <a:prstDash val="sysDash"/>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354198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6255</TotalTime>
  <Words>4280</Words>
  <Application>Microsoft Office PowerPoint</Application>
  <PresentationFormat>宽屏</PresentationFormat>
  <Paragraphs>415</Paragraphs>
  <Slides>77</Slides>
  <Notes>1</Notes>
  <HiddenSlides>0</HiddenSlides>
  <MMClips>0</MMClips>
  <ScaleCrop>false</ScaleCrop>
  <HeadingPairs>
    <vt:vector size="8" baseType="variant">
      <vt:variant>
        <vt:lpstr>已用的字体</vt:lpstr>
      </vt:variant>
      <vt:variant>
        <vt:i4>9</vt:i4>
      </vt:variant>
      <vt:variant>
        <vt:lpstr>主题</vt:lpstr>
      </vt:variant>
      <vt:variant>
        <vt:i4>5</vt:i4>
      </vt:variant>
      <vt:variant>
        <vt:lpstr>嵌入 OLE 服务器</vt:lpstr>
      </vt:variant>
      <vt:variant>
        <vt:i4>2</vt:i4>
      </vt:variant>
      <vt:variant>
        <vt:lpstr>幻灯片标题</vt:lpstr>
      </vt:variant>
      <vt:variant>
        <vt:i4>77</vt:i4>
      </vt:variant>
    </vt:vector>
  </HeadingPairs>
  <TitlesOfParts>
    <vt:vector size="93" baseType="lpstr">
      <vt:lpstr>等线</vt:lpstr>
      <vt:lpstr>等线 Light</vt:lpstr>
      <vt:lpstr>仿宋</vt:lpstr>
      <vt:lpstr>微软雅黑</vt:lpstr>
      <vt:lpstr>微软雅黑 Light</vt:lpstr>
      <vt:lpstr>Arial</vt:lpstr>
      <vt:lpstr>Courier New</vt:lpstr>
      <vt:lpstr>Times New Roman</vt:lpstr>
      <vt:lpstr>Wingdings</vt:lpstr>
      <vt:lpstr>Office 主题​​</vt:lpstr>
      <vt:lpstr>4_Office 主题​​</vt:lpstr>
      <vt:lpstr>6_Office 主题​​</vt:lpstr>
      <vt:lpstr>8_Office 主题​​</vt:lpstr>
      <vt:lpstr>17_Office 主题​​</vt:lpstr>
      <vt:lpstr>Image</vt:lpstr>
      <vt:lpstr>BMP 图像</vt:lpstr>
      <vt:lpstr>PowerPoint 演示文稿</vt:lpstr>
      <vt:lpstr>回顾</vt:lpstr>
      <vt:lpstr>PowerPoint 演示文稿</vt:lpstr>
      <vt:lpstr>目录CONTENTS</vt:lpstr>
      <vt:lpstr>PowerPoint 演示文稿</vt:lpstr>
      <vt:lpstr>计算机硬件系统构成</vt:lpstr>
      <vt:lpstr>计算机硬件系统构成</vt:lpstr>
      <vt:lpstr>冯·诺伊曼计算机</vt:lpstr>
      <vt:lpstr>冯·诺伊曼计算机</vt:lpstr>
      <vt:lpstr>冯·诺伊曼计算机</vt:lpstr>
      <vt:lpstr>冯·诺伊曼计算机</vt:lpstr>
      <vt:lpstr>中央处理器（CPU）</vt:lpstr>
      <vt:lpstr>CPU的基本组成和功能</vt:lpstr>
      <vt:lpstr>CPU的工作过程</vt:lpstr>
      <vt:lpstr>CPU的主要技术指标</vt:lpstr>
      <vt:lpstr>CPU的主要技术指标</vt:lpstr>
      <vt:lpstr>CPU的主要技术指标</vt:lpstr>
      <vt:lpstr>CPU的主要技术指标</vt:lpstr>
      <vt:lpstr>存储器</vt:lpstr>
      <vt:lpstr>微型计算机的存储体系</vt:lpstr>
      <vt:lpstr>高速缓存</vt:lpstr>
      <vt:lpstr>高速缓存</vt:lpstr>
      <vt:lpstr>高速缓存</vt:lpstr>
      <vt:lpstr>内存</vt:lpstr>
      <vt:lpstr>随机存取存储器（RAM）</vt:lpstr>
      <vt:lpstr>PowerPoint 演示文稿</vt:lpstr>
      <vt:lpstr>只读存储器（ROM）</vt:lpstr>
      <vt:lpstr>内存的主要性能指标</vt:lpstr>
      <vt:lpstr>外存</vt:lpstr>
      <vt:lpstr>磁技术外存</vt:lpstr>
      <vt:lpstr>机械硬盘的结构</vt:lpstr>
      <vt:lpstr>机械硬盘的技术指标</vt:lpstr>
      <vt:lpstr>固态硬盘</vt:lpstr>
      <vt:lpstr>固态硬盘的技术指标</vt:lpstr>
      <vt:lpstr>U盘</vt:lpstr>
      <vt:lpstr>光存储技术</vt:lpstr>
      <vt:lpstr>光盘和光驱</vt:lpstr>
      <vt:lpstr>输入输出设备</vt:lpstr>
      <vt:lpstr>输入设备：键盘</vt:lpstr>
      <vt:lpstr>输入设备：鼠标</vt:lpstr>
      <vt:lpstr>输入设备：触摸屏</vt:lpstr>
      <vt:lpstr>输入设备：扫描仪</vt:lpstr>
      <vt:lpstr>输入设备：高拍仪</vt:lpstr>
      <vt:lpstr>光学字符识别（OCR）</vt:lpstr>
      <vt:lpstr>输入设备： 3D扫描仪</vt:lpstr>
      <vt:lpstr>输出设备：显示器</vt:lpstr>
      <vt:lpstr>输出设备：显示器</vt:lpstr>
      <vt:lpstr>输出设备：显卡</vt:lpstr>
      <vt:lpstr>显卡的主要技术参数</vt:lpstr>
      <vt:lpstr>输出设备：打印机</vt:lpstr>
      <vt:lpstr>输出设备：打印机</vt:lpstr>
      <vt:lpstr>输出设备：打印机</vt:lpstr>
      <vt:lpstr>输出设备：3D打印机</vt:lpstr>
      <vt:lpstr>输出设备：3D打印机</vt:lpstr>
      <vt:lpstr>输出设备：3D打印机</vt:lpstr>
      <vt:lpstr>输出设备：绘图仪</vt:lpstr>
      <vt:lpstr>总线与主板</vt:lpstr>
      <vt:lpstr>总线</vt:lpstr>
      <vt:lpstr>系统总线</vt:lpstr>
      <vt:lpstr>数据总线</vt:lpstr>
      <vt:lpstr>总线带宽</vt:lpstr>
      <vt:lpstr>总线带宽</vt:lpstr>
      <vt:lpstr>总线带宽</vt:lpstr>
      <vt:lpstr>主板</vt:lpstr>
      <vt:lpstr>计算机系统结构的发展</vt:lpstr>
      <vt:lpstr>流水线技术</vt:lpstr>
      <vt:lpstr>并行处理技术</vt:lpstr>
      <vt:lpstr>并行处理技术</vt:lpstr>
      <vt:lpstr>并行处理技术</vt:lpstr>
      <vt:lpstr>选购计算机</vt:lpstr>
      <vt:lpstr>明确需求</vt:lpstr>
      <vt:lpstr>明确需求</vt:lpstr>
      <vt:lpstr>明确需求</vt:lpstr>
      <vt:lpstr>确认配置</vt:lpstr>
      <vt:lpstr>确认配置</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肖胜刚</dc:creator>
  <cp:lastModifiedBy>YC Niu</cp:lastModifiedBy>
  <cp:revision>471</cp:revision>
  <dcterms:created xsi:type="dcterms:W3CDTF">2018-11-13T07:40:00Z</dcterms:created>
  <dcterms:modified xsi:type="dcterms:W3CDTF">2025-10-15T02:46:55Z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ies>
</file>