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23" r:id="rId2"/>
    <p:sldMasterId id="2147483748" r:id="rId3"/>
    <p:sldMasterId id="2147483772" r:id="rId4"/>
    <p:sldMasterId id="2147483784" r:id="rId5"/>
    <p:sldMasterId id="2147483796" r:id="rId6"/>
  </p:sldMasterIdLst>
  <p:notesMasterIdLst>
    <p:notesMasterId r:id="rId72"/>
  </p:notesMasterIdLst>
  <p:sldIdLst>
    <p:sldId id="509" r:id="rId7"/>
    <p:sldId id="535" r:id="rId8"/>
    <p:sldId id="258" r:id="rId9"/>
    <p:sldId id="359" r:id="rId10"/>
    <p:sldId id="487" r:id="rId11"/>
    <p:sldId id="491" r:id="rId12"/>
    <p:sldId id="492" r:id="rId13"/>
    <p:sldId id="493" r:id="rId14"/>
    <p:sldId id="494" r:id="rId15"/>
    <p:sldId id="481" r:id="rId16"/>
    <p:sldId id="505" r:id="rId17"/>
    <p:sldId id="506" r:id="rId18"/>
    <p:sldId id="638" r:id="rId19"/>
    <p:sldId id="488" r:id="rId20"/>
    <p:sldId id="495" r:id="rId21"/>
    <p:sldId id="496" r:id="rId22"/>
    <p:sldId id="497" r:id="rId23"/>
    <p:sldId id="633" r:id="rId24"/>
    <p:sldId id="634" r:id="rId25"/>
    <p:sldId id="507" r:id="rId26"/>
    <p:sldId id="635" r:id="rId27"/>
    <p:sldId id="636" r:id="rId28"/>
    <p:sldId id="669" r:id="rId29"/>
    <p:sldId id="639" r:id="rId30"/>
    <p:sldId id="490" r:id="rId31"/>
    <p:sldId id="640" r:id="rId32"/>
    <p:sldId id="641" r:id="rId33"/>
    <p:sldId id="642" r:id="rId34"/>
    <p:sldId id="643" r:id="rId35"/>
    <p:sldId id="644" r:id="rId36"/>
    <p:sldId id="498" r:id="rId37"/>
    <p:sldId id="645" r:id="rId38"/>
    <p:sldId id="504" r:id="rId39"/>
    <p:sldId id="499" r:id="rId40"/>
    <p:sldId id="500" r:id="rId41"/>
    <p:sldId id="501" r:id="rId42"/>
    <p:sldId id="646" r:id="rId43"/>
    <p:sldId id="670" r:id="rId44"/>
    <p:sldId id="485" r:id="rId45"/>
    <p:sldId id="648" r:id="rId46"/>
    <p:sldId id="343" r:id="rId47"/>
    <p:sldId id="649" r:id="rId48"/>
    <p:sldId id="349" r:id="rId49"/>
    <p:sldId id="650" r:id="rId50"/>
    <p:sldId id="651" r:id="rId51"/>
    <p:sldId id="489" r:id="rId52"/>
    <p:sldId id="652" r:id="rId53"/>
    <p:sldId id="653" r:id="rId54"/>
    <p:sldId id="654" r:id="rId55"/>
    <p:sldId id="655" r:id="rId56"/>
    <p:sldId id="656" r:id="rId57"/>
    <p:sldId id="657" r:id="rId58"/>
    <p:sldId id="671" r:id="rId59"/>
    <p:sldId id="659" r:id="rId60"/>
    <p:sldId id="660" r:id="rId61"/>
    <p:sldId id="484" r:id="rId62"/>
    <p:sldId id="483" r:id="rId63"/>
    <p:sldId id="661" r:id="rId64"/>
    <p:sldId id="662" r:id="rId65"/>
    <p:sldId id="663" r:id="rId66"/>
    <p:sldId id="664" r:id="rId67"/>
    <p:sldId id="665" r:id="rId68"/>
    <p:sldId id="666" r:id="rId69"/>
    <p:sldId id="667" r:id="rId70"/>
    <p:sldId id="632" r:id="rId7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252"/>
    <a:srgbClr val="7492AF"/>
    <a:srgbClr val="0099FF"/>
    <a:srgbClr val="535962"/>
    <a:srgbClr val="FFFFFF"/>
    <a:srgbClr val="FFFF00"/>
    <a:srgbClr val="FF3300"/>
    <a:srgbClr val="999100"/>
    <a:srgbClr val="99C1DA"/>
    <a:srgbClr val="D1D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052" autoAdjust="0"/>
  </p:normalViewPr>
  <p:slideViewPr>
    <p:cSldViewPr snapToGrid="0">
      <p:cViewPr varScale="1">
        <p:scale>
          <a:sx n="107" d="100"/>
          <a:sy n="107" d="100"/>
        </p:scale>
        <p:origin x="49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D4AB4-4058-45D2-9991-3F95F9D64E36}" type="datetimeFigureOut">
              <a:rPr lang="zh-CN" altLang="en-US" smtClean="0"/>
              <a:t>2025/9/24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26A60-A884-47AE-B54F-A1D5431B02DB}" type="slidenum">
              <a:rPr lang="zh-CN" altLang="en-US" smtClean="0"/>
              <a:t>‹#›</a:t>
            </a:fld>
            <a:endParaRPr lang="zh-CN" altLang="en-US"/>
          </a:p>
        </p:txBody>
      </p:sp>
    </p:spTree>
    <p:extLst>
      <p:ext uri="{BB962C8B-B14F-4D97-AF65-F5344CB8AC3E}">
        <p14:creationId xmlns:p14="http://schemas.microsoft.com/office/powerpoint/2010/main" val="1386412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a:t>
            </a:r>
          </a:p>
        </p:txBody>
      </p:sp>
      <p:sp>
        <p:nvSpPr>
          <p:cNvPr id="4" name="灯片编号占位符 3"/>
          <p:cNvSpPr>
            <a:spLocks noGrp="1"/>
          </p:cNvSpPr>
          <p:nvPr>
            <p:ph type="sldNum" sz="quarter" idx="5"/>
          </p:nvPr>
        </p:nvSpPr>
        <p:spPr/>
        <p:txBody>
          <a:bodyPr/>
          <a:lstStyle/>
          <a:p>
            <a:fld id="{61426A60-A884-47AE-B54F-A1D5431B02DB}" type="slidenum">
              <a:rPr lang="zh-CN" altLang="en-US" smtClean="0"/>
              <a:t>36</a:t>
            </a:fld>
            <a:endParaRPr lang="zh-CN" altLang="en-US"/>
          </a:p>
        </p:txBody>
      </p:sp>
    </p:spTree>
    <p:extLst>
      <p:ext uri="{BB962C8B-B14F-4D97-AF65-F5344CB8AC3E}">
        <p14:creationId xmlns:p14="http://schemas.microsoft.com/office/powerpoint/2010/main" val="185047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a:t>
            </a:r>
          </a:p>
        </p:txBody>
      </p:sp>
      <p:sp>
        <p:nvSpPr>
          <p:cNvPr id="4" name="灯片编号占位符 3"/>
          <p:cNvSpPr>
            <a:spLocks noGrp="1"/>
          </p:cNvSpPr>
          <p:nvPr>
            <p:ph type="sldNum" sz="quarter" idx="5"/>
          </p:nvPr>
        </p:nvSpPr>
        <p:spPr/>
        <p:txBody>
          <a:bodyPr/>
          <a:lstStyle/>
          <a:p>
            <a:fld id="{61426A60-A884-47AE-B54F-A1D5431B02DB}" type="slidenum">
              <a:rPr lang="zh-CN" altLang="en-US" smtClean="0"/>
              <a:t>37</a:t>
            </a:fld>
            <a:endParaRPr lang="zh-CN" altLang="en-US"/>
          </a:p>
        </p:txBody>
      </p:sp>
    </p:spTree>
    <p:extLst>
      <p:ext uri="{BB962C8B-B14F-4D97-AF65-F5344CB8AC3E}">
        <p14:creationId xmlns:p14="http://schemas.microsoft.com/office/powerpoint/2010/main" val="62561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0" y="533400"/>
            <a:ext cx="12192000" cy="762000"/>
          </a:xfrm>
        </p:spPr>
        <p:txBody>
          <a:bodyPr/>
          <a:lstStyle/>
          <a:p>
            <a:r>
              <a:rPr lang="zh-CN" altLang="en-US"/>
              <a:t>单击此处编辑母版标题样式</a:t>
            </a:r>
          </a:p>
        </p:txBody>
      </p:sp>
      <p:sp>
        <p:nvSpPr>
          <p:cNvPr id="3" name="文本占位符 2"/>
          <p:cNvSpPr>
            <a:spLocks noGrp="1"/>
          </p:cNvSpPr>
          <p:nvPr>
            <p:ph type="body" sz="half" idx="1"/>
          </p:nvPr>
        </p:nvSpPr>
        <p:spPr>
          <a:xfrm>
            <a:off x="137584" y="1524000"/>
            <a:ext cx="5822949" cy="4800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63733" y="1524000"/>
            <a:ext cx="5825067" cy="4800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3"/>
          <p:cNvSpPr>
            <a:spLocks noGrp="1"/>
          </p:cNvSpPr>
          <p:nvPr>
            <p:ph type="dt" sz="half" idx="10"/>
          </p:nvPr>
        </p:nvSpPr>
        <p:spPr>
          <a:xfrm>
            <a:off x="8782051" y="612775"/>
            <a:ext cx="1276349" cy="457200"/>
          </a:xfrm>
          <a:prstGeom prst="rect">
            <a:avLst/>
          </a:prstGeom>
        </p:spPr>
        <p:txBody>
          <a:bodyPr/>
          <a:lstStyle>
            <a:lvl1pPr>
              <a:defRPr/>
            </a:lvl1pPr>
          </a:lstStyle>
          <a:p>
            <a:pPr>
              <a:defRPr/>
            </a:pPr>
            <a:endParaRPr lang="en-US" altLang="zh-CN"/>
          </a:p>
        </p:txBody>
      </p:sp>
      <p:sp>
        <p:nvSpPr>
          <p:cNvPr id="6" name="页脚占位符 2"/>
          <p:cNvSpPr>
            <a:spLocks noGrp="1"/>
          </p:cNvSpPr>
          <p:nvPr>
            <p:ph type="ftr" sz="quarter" idx="11"/>
          </p:nvPr>
        </p:nvSpPr>
        <p:spPr>
          <a:xfrm>
            <a:off x="7010401" y="612775"/>
            <a:ext cx="1767417" cy="457200"/>
          </a:xfrm>
          <a:prstGeom prst="rect">
            <a:avLst/>
          </a:prstGeom>
        </p:spPr>
        <p:txBody>
          <a:bodyPr/>
          <a:lstStyle>
            <a:lvl1pPr>
              <a:defRPr/>
            </a:lvl1pPr>
          </a:lstStyle>
          <a:p>
            <a:pPr>
              <a:defRPr/>
            </a:pPr>
            <a:endParaRPr lang="en-US" altLang="zh-CN"/>
          </a:p>
        </p:txBody>
      </p:sp>
      <p:sp>
        <p:nvSpPr>
          <p:cNvPr id="7" name="灯片编号占位符 22"/>
          <p:cNvSpPr>
            <a:spLocks noGrp="1"/>
          </p:cNvSpPr>
          <p:nvPr>
            <p:ph type="sldNum" sz="quarter" idx="12"/>
          </p:nvPr>
        </p:nvSpPr>
        <p:spPr>
          <a:xfrm>
            <a:off x="10898717" y="1588"/>
            <a:ext cx="1016000" cy="366712"/>
          </a:xfrm>
          <a:prstGeom prst="rect">
            <a:avLst/>
          </a:prstGeom>
        </p:spPr>
        <p:txBody>
          <a:bodyPr/>
          <a:lstStyle>
            <a:lvl1pPr>
              <a:defRPr/>
            </a:lvl1pPr>
          </a:lstStyle>
          <a:p>
            <a:pPr>
              <a:defRPr/>
            </a:pPr>
            <a:fld id="{33368538-CA6D-4E0B-AA8D-ABCEC6A770D3}" type="slidenum">
              <a:rPr lang="zh-CN" altLang="en-US"/>
              <a:pPr>
                <a:defRPr/>
              </a:pPr>
              <a:t>‹#›</a:t>
            </a:fld>
            <a:endParaRPr lang="en-US" altLang="zh-CN"/>
          </a:p>
        </p:txBody>
      </p:sp>
      <p:sp>
        <p:nvSpPr>
          <p:cNvPr id="8" name="文本框 7">
            <a:extLst>
              <a:ext uri="{FF2B5EF4-FFF2-40B4-BE49-F238E27FC236}">
                <a16:creationId xmlns:a16="http://schemas.microsoft.com/office/drawing/2014/main" id="{9FBF4B76-6FB4-4537-B67B-42B571F28607}"/>
              </a:ext>
            </a:extLst>
          </p:cNvPr>
          <p:cNvSpPr txBox="1"/>
          <p:nvPr userDrawn="1"/>
        </p:nvSpPr>
        <p:spPr>
          <a:xfrm>
            <a:off x="9349506"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566726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7" name="灯片编号占位符 5">
            <a:extLst>
              <a:ext uri="{FF2B5EF4-FFF2-40B4-BE49-F238E27FC236}">
                <a16:creationId xmlns:a16="http://schemas.microsoft.com/office/drawing/2014/main" id="{C2AB92F3-3C4A-47A5-8CF8-2EF884109045}"/>
              </a:ext>
            </a:extLst>
          </p:cNvPr>
          <p:cNvSpPr>
            <a:spLocks noGrp="1"/>
          </p:cNvSpPr>
          <p:nvPr>
            <p:ph type="sldNum" sz="quarter" idx="12"/>
          </p:nvPr>
        </p:nvSpPr>
        <p:spPr>
          <a:xfrm>
            <a:off x="8610600" y="6356350"/>
            <a:ext cx="2743200" cy="365125"/>
          </a:xfrm>
        </p:spPr>
        <p:txBody>
          <a:bodyPr/>
          <a:lstStyle>
            <a:lvl1pPr>
              <a:defRPr sz="1800" b="0">
                <a:solidFill>
                  <a:schemeClr val="tx1"/>
                </a:solidFill>
                <a:latin typeface="+mn-ea"/>
                <a:ea typeface="+mn-ea"/>
              </a:defRPr>
            </a:lvl1pPr>
          </a:lstStyle>
          <a:p>
            <a:r>
              <a:rPr lang="zh-CN" altLang="en-US" dirty="0"/>
              <a:t>大学计算机与人工智能</a:t>
            </a:r>
          </a:p>
        </p:txBody>
      </p:sp>
    </p:spTree>
    <p:extLst>
      <p:ext uri="{BB962C8B-B14F-4D97-AF65-F5344CB8AC3E}">
        <p14:creationId xmlns:p14="http://schemas.microsoft.com/office/powerpoint/2010/main" val="789862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5153" y="72168"/>
            <a:ext cx="10515600" cy="828460"/>
          </a:xfrm>
        </p:spPr>
        <p:txBody>
          <a:bodyPr/>
          <a:lstStyle/>
          <a:p>
            <a:r>
              <a:rPr lang="zh-CN" altLang="en-US" dirty="0"/>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sz="1800" b="0">
                <a:solidFill>
                  <a:schemeClr val="tx1"/>
                </a:solidFill>
                <a:latin typeface="+mn-ea"/>
                <a:ea typeface="+mn-ea"/>
              </a:defRPr>
            </a:lvl1pPr>
          </a:lstStyle>
          <a:p>
            <a:r>
              <a:rPr lang="zh-CN" altLang="en-US" dirty="0"/>
              <a:t>大学计算机与人工智能</a:t>
            </a:r>
          </a:p>
        </p:txBody>
      </p:sp>
    </p:spTree>
    <p:extLst>
      <p:ext uri="{BB962C8B-B14F-4D97-AF65-F5344CB8AC3E}">
        <p14:creationId xmlns:p14="http://schemas.microsoft.com/office/powerpoint/2010/main" val="506040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623411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479292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t>2025/9/24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750506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t>2025/9/24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267852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t>2025/9/24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107677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5153" y="72168"/>
            <a:ext cx="10515600" cy="828460"/>
          </a:xfrm>
        </p:spPr>
        <p:txBody>
          <a:bodyPr/>
          <a:lstStyle/>
          <a:p>
            <a:r>
              <a:rPr lang="zh-CN" altLang="en-US" dirty="0"/>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4125996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644730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696823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1234166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0" y="533400"/>
            <a:ext cx="12192000" cy="762000"/>
          </a:xfrm>
        </p:spPr>
        <p:txBody>
          <a:bodyPr/>
          <a:lstStyle/>
          <a:p>
            <a:r>
              <a:rPr lang="zh-CN" altLang="en-US"/>
              <a:t>单击此处编辑母版标题样式</a:t>
            </a:r>
          </a:p>
        </p:txBody>
      </p:sp>
      <p:sp>
        <p:nvSpPr>
          <p:cNvPr id="3" name="文本占位符 2"/>
          <p:cNvSpPr>
            <a:spLocks noGrp="1"/>
          </p:cNvSpPr>
          <p:nvPr>
            <p:ph type="body" sz="half" idx="1"/>
          </p:nvPr>
        </p:nvSpPr>
        <p:spPr>
          <a:xfrm>
            <a:off x="137584" y="1524000"/>
            <a:ext cx="5822949" cy="4800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63733" y="1524000"/>
            <a:ext cx="5825067" cy="4800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3"/>
          <p:cNvSpPr>
            <a:spLocks noGrp="1"/>
          </p:cNvSpPr>
          <p:nvPr>
            <p:ph type="dt" sz="half" idx="10"/>
          </p:nvPr>
        </p:nvSpPr>
        <p:spPr>
          <a:xfrm>
            <a:off x="8782051" y="612775"/>
            <a:ext cx="1276349" cy="457200"/>
          </a:xfrm>
          <a:prstGeom prst="rect">
            <a:avLst/>
          </a:prstGeom>
        </p:spPr>
        <p:txBody>
          <a:bodyPr/>
          <a:lstStyle>
            <a:lvl1pPr>
              <a:defRPr/>
            </a:lvl1pPr>
          </a:lstStyle>
          <a:p>
            <a:pPr>
              <a:defRPr/>
            </a:pPr>
            <a:endParaRPr lang="en-US" altLang="zh-CN"/>
          </a:p>
        </p:txBody>
      </p:sp>
      <p:sp>
        <p:nvSpPr>
          <p:cNvPr id="6" name="页脚占位符 2"/>
          <p:cNvSpPr>
            <a:spLocks noGrp="1"/>
          </p:cNvSpPr>
          <p:nvPr>
            <p:ph type="ftr" sz="quarter" idx="11"/>
          </p:nvPr>
        </p:nvSpPr>
        <p:spPr>
          <a:xfrm>
            <a:off x="7010401" y="612775"/>
            <a:ext cx="1767417" cy="457200"/>
          </a:xfrm>
          <a:prstGeom prst="rect">
            <a:avLst/>
          </a:prstGeom>
        </p:spPr>
        <p:txBody>
          <a:bodyPr/>
          <a:lstStyle>
            <a:lvl1pPr>
              <a:defRPr/>
            </a:lvl1pPr>
          </a:lstStyle>
          <a:p>
            <a:pPr>
              <a:defRPr/>
            </a:pPr>
            <a:endParaRPr lang="en-US" altLang="zh-CN"/>
          </a:p>
        </p:txBody>
      </p:sp>
      <p:sp>
        <p:nvSpPr>
          <p:cNvPr id="7" name="灯片编号占位符 22"/>
          <p:cNvSpPr>
            <a:spLocks noGrp="1"/>
          </p:cNvSpPr>
          <p:nvPr>
            <p:ph type="sldNum" sz="quarter" idx="12"/>
          </p:nvPr>
        </p:nvSpPr>
        <p:spPr>
          <a:xfrm>
            <a:off x="10898717" y="1588"/>
            <a:ext cx="1016000" cy="366712"/>
          </a:xfrm>
          <a:prstGeom prst="rect">
            <a:avLst/>
          </a:prstGeom>
        </p:spPr>
        <p:txBody>
          <a:bodyPr/>
          <a:lstStyle>
            <a:lvl1pPr>
              <a:defRPr/>
            </a:lvl1pPr>
          </a:lstStyle>
          <a:p>
            <a:pPr>
              <a:defRPr/>
            </a:pPr>
            <a:fld id="{33368538-CA6D-4E0B-AA8D-ABCEC6A770D3}" type="slidenum">
              <a:rPr lang="zh-CN" altLang="en-US"/>
              <a:pPr>
                <a:defRPr/>
              </a:pPr>
              <a:t>‹#›</a:t>
            </a:fld>
            <a:endParaRPr lang="en-US" altLang="zh-CN"/>
          </a:p>
        </p:txBody>
      </p:sp>
      <p:sp>
        <p:nvSpPr>
          <p:cNvPr id="8" name="文本框 7">
            <a:extLst>
              <a:ext uri="{FF2B5EF4-FFF2-40B4-BE49-F238E27FC236}">
                <a16:creationId xmlns:a16="http://schemas.microsoft.com/office/drawing/2014/main" id="{C4D2F8AB-4EE7-46E1-BE99-EF0A13769F33}"/>
              </a:ext>
            </a:extLst>
          </p:cNvPr>
          <p:cNvSpPr txBox="1"/>
          <p:nvPr userDrawn="1"/>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1254679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93606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53803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7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9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8224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66593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3"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191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38850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11339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5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5429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50320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0454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3"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51518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756904" y="6457569"/>
            <a:ext cx="2743200" cy="365125"/>
          </a:xfrm>
        </p:spPr>
        <p:txBody>
          <a:bodyPr/>
          <a:lstStyle/>
          <a:p>
            <a:fld id="{9079CB58-C6F7-4E3C-8D77-B086E326EC8F}" type="datetime1">
              <a:rPr lang="zh-CN" altLang="en-US" smtClean="0"/>
              <a:t>2025/9/24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252984" y="6329870"/>
            <a:ext cx="438912" cy="365125"/>
          </a:xfrm>
        </p:spPr>
        <p:txBody>
          <a:bodyPr/>
          <a:lstStyle>
            <a:lvl1pPr>
              <a:defRPr sz="1600">
                <a:solidFill>
                  <a:srgbClr val="002060"/>
                </a:solidFill>
              </a:defRPr>
            </a:lvl1pPr>
          </a:lstStyle>
          <a:p>
            <a:fld id="{8248C227-E1A4-4016-88D7-6959F8482E43}" type="slidenum">
              <a:rPr lang="zh-CN" altLang="en-US" smtClean="0"/>
              <a:pPr/>
              <a:t>‹#›</a:t>
            </a:fld>
            <a:endParaRPr lang="zh-CN" altLang="en-US" dirty="0"/>
          </a:p>
        </p:txBody>
      </p:sp>
    </p:spTree>
    <p:extLst>
      <p:ext uri="{BB962C8B-B14F-4D97-AF65-F5344CB8AC3E}">
        <p14:creationId xmlns:p14="http://schemas.microsoft.com/office/powerpoint/2010/main" val="2687200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hasCustomPrompt="1"/>
          </p:nvPr>
        </p:nvSpPr>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4BFBECB3-0719-40A8-AD6A-61D87FF10BAC}" type="datetime1">
              <a:rPr lang="zh-CN" altLang="en-US" smtClean="0"/>
              <a:t>2025/9/24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8601805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C6F8E16-0989-4C78-9928-6EAB4577C472}" type="datetime1">
              <a:rPr lang="zh-CN" altLang="en-US" smtClean="0"/>
              <a:t>2025/9/24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141927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D1EDCCE-81F0-422A-9226-35A71E730716}" type="datetime1">
              <a:rPr lang="zh-CN" altLang="en-US" smtClean="0"/>
              <a:t>2025/9/24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155290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4D2B425-71DE-4248-BAC5-BA5C000AB523}" type="datetime1">
              <a:rPr lang="zh-CN" altLang="en-US" smtClean="0"/>
              <a:t>2025/9/24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10176290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1C9CF3F-4023-4A93-8A21-2F3BEBC9D4F2}" type="datetime1">
              <a:rPr lang="zh-CN" altLang="en-US" smtClean="0"/>
              <a:t>2025/9/24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0500908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2029AC8-AEED-4B09-B717-113AB0C87790}" type="datetime1">
              <a:rPr lang="zh-CN" altLang="en-US" smtClean="0"/>
              <a:t>2025/9/24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3413558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F588F99-54AB-4AF3-B893-2CBA73A6894E}" type="datetime1">
              <a:rPr lang="zh-CN" altLang="en-US" smtClean="0"/>
              <a:t>2025/9/24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399819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5645BBD-0534-4A37-BE4B-C1E51F095151}" type="datetime1">
              <a:rPr lang="zh-CN" altLang="en-US" smtClean="0"/>
              <a:t>2025/9/24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324487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A4683A-2E80-4AD4-9427-CF0EDA3948AF}" type="datetime1">
              <a:rPr lang="zh-CN" altLang="en-US" smtClean="0"/>
              <a:t>2025/9/24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42029267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AAF23-2944-48A8-A0CB-0DDF620E9383}" type="datetime1">
              <a:rPr lang="zh-CN" altLang="en-US" smtClean="0"/>
              <a:t>2025/9/24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2861436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57714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627893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5845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t>2025/9/24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02126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2141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21756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1167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03853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71529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91153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90992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79915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5154" y="487807"/>
            <a:ext cx="10954599" cy="828460"/>
          </a:xfrm>
        </p:spPr>
        <p:txBody>
          <a:bodyPr/>
          <a:lstStyle>
            <a:lvl1pPr>
              <a:defRPr spc="300" baseline="0"/>
            </a:lvl1pPr>
          </a:lstStyle>
          <a:p>
            <a:r>
              <a:rPr lang="zh-CN" altLang="en-US" dirty="0"/>
              <a:t>单击此处编辑母版标题样式</a:t>
            </a:r>
          </a:p>
        </p:txBody>
      </p:sp>
      <p:sp>
        <p:nvSpPr>
          <p:cNvPr id="3" name="内容占位符 2"/>
          <p:cNvSpPr>
            <a:spLocks noGrp="1"/>
          </p:cNvSpPr>
          <p:nvPr>
            <p:ph idx="1" hasCustomPrompt="1"/>
          </p:nvPr>
        </p:nvSpPr>
        <p:spPr>
          <a:xfrm>
            <a:off x="575153" y="1487980"/>
            <a:ext cx="10954600" cy="4688985"/>
          </a:xfrm>
        </p:spPr>
        <p:txBody>
          <a:bodyPr/>
          <a:lstStyle>
            <a:lvl1pPr marL="432000" indent="-432000" algn="just">
              <a:lnSpc>
                <a:spcPct val="120000"/>
              </a:lnSpc>
              <a:spcBef>
                <a:spcPts val="600"/>
              </a:spcBef>
              <a:buClr>
                <a:srgbClr val="0070C0"/>
              </a:buClr>
              <a:buFont typeface="Wingdings" panose="05000000000000000000" pitchFamily="2" charset="2"/>
              <a:buChar char="Ø"/>
              <a:defRPr sz="3200" b="1" i="0" spc="100" baseline="0">
                <a:solidFill>
                  <a:srgbClr val="002060"/>
                </a:solidFill>
                <a:latin typeface="微软雅黑" panose="020B0503020204020204" pitchFamily="34" charset="-122"/>
                <a:ea typeface="微软雅黑" panose="020B0503020204020204" pitchFamily="34" charset="-122"/>
              </a:defRPr>
            </a:lvl1pPr>
            <a:lvl2pPr marL="864000" indent="-432000" algn="just">
              <a:lnSpc>
                <a:spcPct val="110000"/>
              </a:lnSpc>
              <a:buClr>
                <a:srgbClr val="C00000"/>
              </a:buClr>
              <a:buFont typeface="Wingdings" panose="05000000000000000000" pitchFamily="2" charset="2"/>
              <a:buChar char="Ø"/>
              <a:defRPr sz="3000" b="1" spc="100" baseline="0">
                <a:solidFill>
                  <a:srgbClr val="002060"/>
                </a:solidFill>
                <a:latin typeface="微软雅黑" panose="020B0503020204020204" pitchFamily="34" charset="-122"/>
                <a:ea typeface="微软雅黑" panose="020B0503020204020204" pitchFamily="34" charset="-122"/>
              </a:defRPr>
            </a:lvl2pPr>
            <a:lvl3pPr marL="1143000" indent="-228600" algn="just">
              <a:buFont typeface="Wingdings" panose="05000000000000000000" pitchFamily="2" charset="2"/>
              <a:buChar char="Ø"/>
              <a:defRPr/>
            </a:lvl3pPr>
            <a:lvl4pPr marL="1600200" indent="-228600" algn="just">
              <a:buFont typeface="Wingdings" panose="05000000000000000000" pitchFamily="2" charset="2"/>
              <a:buChar char="Ø"/>
              <a:defRPr/>
            </a:lvl4pPr>
            <a:lvl5pPr marL="2057400" indent="-228600" algn="just">
              <a:buFont typeface="Wingdings" panose="05000000000000000000" pitchFamily="2" charset="2"/>
              <a:buChar char="Ø"/>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1781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t>2025/9/24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hasCustomPrompt="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829599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55339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05706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660955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31468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2350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55747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54193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733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t>2025/9/24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83466" y="359424"/>
            <a:ext cx="10515600" cy="828460"/>
          </a:xfrm>
          <a:prstGeom prst="rect">
            <a:avLst/>
          </a:prstGeom>
        </p:spPr>
        <p:txBody>
          <a:bodyPr vert="horz" lIns="91440" tIns="45720" rIns="91440" bIns="45720" rtlCol="0" anchor="ctr">
            <a:normAutofit/>
          </a:bodyPr>
          <a:lstStyle/>
          <a:p>
            <a:pPr marL="0" lvl="0" indent="0" algn="l" defTabSz="914400" rtl="0" eaLnBrk="1" latinLnBrk="0" hangingPunct="1">
              <a:lnSpc>
                <a:spcPct val="120000"/>
              </a:lnSpc>
              <a:spcBef>
                <a:spcPct val="0"/>
              </a:spcBef>
              <a:buFontTx/>
              <a:buNone/>
            </a:pPr>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t>2025/9/24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t>‹#›</a:t>
            </a:fld>
            <a:endParaRPr lang="zh-CN" altLang="en-US"/>
          </a:p>
        </p:txBody>
      </p:sp>
      <p:cxnSp>
        <p:nvCxnSpPr>
          <p:cNvPr id="8" name="直接连接符 7">
            <a:extLst>
              <a:ext uri="{FF2B5EF4-FFF2-40B4-BE49-F238E27FC236}">
                <a16:creationId xmlns:a16="http://schemas.microsoft.com/office/drawing/2014/main" id="{9944AB35-3016-4C45-89CA-0013140850F3}"/>
              </a:ext>
            </a:extLst>
          </p:cNvPr>
          <p:cNvCxnSpPr>
            <a:cxnSpLocks/>
          </p:cNvCxnSpPr>
          <p:nvPr/>
        </p:nvCxnSpPr>
        <p:spPr>
          <a:xfrm>
            <a:off x="667028" y="1299639"/>
            <a:ext cx="7850671"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6" r:id="rId12"/>
  </p:sldLayoutIdLst>
  <p:txStyles>
    <p:titleStyle>
      <a:lvl1pPr algn="l" defTabSz="914400" rtl="0" eaLnBrk="1" latinLnBrk="0" hangingPunct="1">
        <a:lnSpc>
          <a:spcPct val="90000"/>
        </a:lnSpc>
        <a:spcBef>
          <a:spcPct val="0"/>
        </a:spcBef>
        <a:buNone/>
        <a:defRPr lang="zh-CN" altLang="en-US" sz="4400" b="1" kern="1200" spc="800" dirty="0">
          <a:solidFill>
            <a:schemeClr val="tx2">
              <a:lumMod val="75000"/>
            </a:schemeClr>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83466" y="359424"/>
            <a:ext cx="10515600" cy="828460"/>
          </a:xfrm>
          <a:prstGeom prst="rect">
            <a:avLst/>
          </a:prstGeom>
        </p:spPr>
        <p:txBody>
          <a:bodyPr vert="horz" lIns="91440" tIns="45720" rIns="91440" bIns="45720" rtlCol="0" anchor="ctr">
            <a:normAutofit/>
          </a:bodyPr>
          <a:lstStyle/>
          <a:p>
            <a:pPr marL="0" lvl="0" indent="0" algn="l" defTabSz="914400" rtl="0" eaLnBrk="1" latinLnBrk="0" hangingPunct="1">
              <a:lnSpc>
                <a:spcPct val="120000"/>
              </a:lnSpc>
              <a:spcBef>
                <a:spcPct val="0"/>
              </a:spcBef>
              <a:buFontTx/>
              <a:buNone/>
            </a:pPr>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t>2025/9/24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cxnSp>
        <p:nvCxnSpPr>
          <p:cNvPr id="8" name="直接连接符 7">
            <a:extLst>
              <a:ext uri="{FF2B5EF4-FFF2-40B4-BE49-F238E27FC236}">
                <a16:creationId xmlns:a16="http://schemas.microsoft.com/office/drawing/2014/main" id="{9944AB35-3016-4C45-89CA-0013140850F3}"/>
              </a:ext>
            </a:extLst>
          </p:cNvPr>
          <p:cNvCxnSpPr>
            <a:cxnSpLocks/>
          </p:cNvCxnSpPr>
          <p:nvPr/>
        </p:nvCxnSpPr>
        <p:spPr>
          <a:xfrm>
            <a:off x="667028" y="1299639"/>
            <a:ext cx="7850671"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
        <p:nvSpPr>
          <p:cNvPr id="9" name="灯片编号占位符 5">
            <a:extLst>
              <a:ext uri="{FF2B5EF4-FFF2-40B4-BE49-F238E27FC236}">
                <a16:creationId xmlns:a16="http://schemas.microsoft.com/office/drawing/2014/main" id="{5F747FD6-544B-47A3-9031-CF6B5F78B180}"/>
              </a:ext>
            </a:extLst>
          </p:cNvPr>
          <p:cNvSpPr>
            <a:spLocks noGrp="1"/>
          </p:cNvSpPr>
          <p:nvPr>
            <p:ph type="sldNum" sz="quarter" idx="4"/>
          </p:nvPr>
        </p:nvSpPr>
        <p:spPr>
          <a:xfrm>
            <a:off x="8610600" y="6356350"/>
            <a:ext cx="2743200" cy="365125"/>
          </a:xfrm>
          <a:prstGeom prst="rect">
            <a:avLst/>
          </a:prstGeom>
        </p:spPr>
        <p:txBody>
          <a:bodyPr/>
          <a:lstStyle>
            <a:lvl1pPr>
              <a:defRPr sz="1800" b="0">
                <a:solidFill>
                  <a:schemeClr val="tx1"/>
                </a:solidFill>
                <a:latin typeface="+mn-ea"/>
                <a:ea typeface="+mn-ea"/>
              </a:defRPr>
            </a:lvl1pPr>
          </a:lstStyle>
          <a:p>
            <a:r>
              <a:rPr lang="zh-CN" altLang="en-US" dirty="0"/>
              <a:t>大学计算机与人工智能</a:t>
            </a:r>
          </a:p>
        </p:txBody>
      </p:sp>
    </p:spTree>
    <p:extLst>
      <p:ext uri="{BB962C8B-B14F-4D97-AF65-F5344CB8AC3E}">
        <p14:creationId xmlns:p14="http://schemas.microsoft.com/office/powerpoint/2010/main" val="223802059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defTabSz="914400" rtl="0" eaLnBrk="1" latinLnBrk="0" hangingPunct="1">
        <a:lnSpc>
          <a:spcPct val="90000"/>
        </a:lnSpc>
        <a:spcBef>
          <a:spcPct val="0"/>
        </a:spcBef>
        <a:buNone/>
        <a:defRPr lang="zh-CN" altLang="en-US" sz="4400" b="1" kern="1200" spc="800" dirty="0">
          <a:solidFill>
            <a:schemeClr val="tx2">
              <a:lumMod val="75000"/>
            </a:schemeClr>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51384" y="332659"/>
            <a:ext cx="11158016"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59308" y="1787527"/>
            <a:ext cx="11137392" cy="4308475"/>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8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8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8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55589" y="372745"/>
            <a:ext cx="12922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09052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51384" y="332656"/>
            <a:ext cx="11158016"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59308" y="1787525"/>
            <a:ext cx="11137392" cy="4308475"/>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953500" y="635762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F867F-41C1-4E32-995C-A2D9EB44DC86}" type="datetime1">
              <a:rPr lang="zh-CN" altLang="en-US" smtClean="0"/>
              <a:t>2025/9/24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43256" y="6342781"/>
            <a:ext cx="515112" cy="365125"/>
          </a:xfrm>
          <a:prstGeom prst="rect">
            <a:avLst/>
          </a:prstGeom>
        </p:spPr>
        <p:txBody>
          <a:bodyPr vert="horz" lIns="91440" tIns="45720" rIns="91440" bIns="45720" rtlCol="0" anchor="ctr"/>
          <a:lstStyle>
            <a:lvl1pPr algn="r">
              <a:defRPr sz="1600">
                <a:solidFill>
                  <a:srgbClr val="002060"/>
                </a:solidFill>
              </a:defRPr>
            </a:lvl1pPr>
          </a:lstStyle>
          <a:p>
            <a:fld id="{8248C227-E1A4-4016-88D7-6959F8482E43}" type="slidenum">
              <a:rPr lang="zh-CN" altLang="en-US" smtClean="0"/>
              <a:pPr/>
              <a:t>‹#›</a:t>
            </a:fld>
            <a:endParaRPr lang="zh-CN" altLang="en-US" dirty="0"/>
          </a:p>
        </p:txBody>
      </p:sp>
    </p:spTree>
    <p:extLst>
      <p:ext uri="{BB962C8B-B14F-4D97-AF65-F5344CB8AC3E}">
        <p14:creationId xmlns:p14="http://schemas.microsoft.com/office/powerpoint/2010/main" val="266914399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051697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83467" y="359424"/>
            <a:ext cx="10515600" cy="828460"/>
          </a:xfrm>
          <a:prstGeom prst="rect">
            <a:avLst/>
          </a:prstGeom>
        </p:spPr>
        <p:txBody>
          <a:bodyPr vert="horz" lIns="91440" tIns="45720" rIns="91440" bIns="45720" rtlCol="0" anchor="ctr">
            <a:normAutofit/>
          </a:bodyPr>
          <a:lstStyle/>
          <a:p>
            <a:pPr marL="0" lvl="0" indent="0" algn="l" defTabSz="914400" rtl="0" eaLnBrk="1" latinLnBrk="0" hangingPunct="1">
              <a:lnSpc>
                <a:spcPct val="120000"/>
              </a:lnSpc>
              <a:spcBef>
                <a:spcPct val="0"/>
              </a:spcBef>
              <a:buFontTx/>
              <a:buNone/>
            </a:pPr>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solidFill>
                  <a:prstClr val="black">
                    <a:tint val="75000"/>
                  </a:prstClr>
                </a:solidFill>
              </a:rPr>
              <a:pPr/>
              <a:t>2025/9/24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542960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914400" rtl="0" eaLnBrk="1" latinLnBrk="0" hangingPunct="1">
        <a:lnSpc>
          <a:spcPct val="90000"/>
        </a:lnSpc>
        <a:spcBef>
          <a:spcPct val="0"/>
        </a:spcBef>
        <a:buNone/>
        <a:defRPr lang="zh-CN" altLang="en-US" sz="4400" b="1" kern="1200" spc="800" dirty="0">
          <a:solidFill>
            <a:schemeClr val="tx2">
              <a:lumMod val="75000"/>
            </a:schemeClr>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7.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7.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7" name="文本框 6"/>
          <p:cNvSpPr txBox="1"/>
          <p:nvPr/>
        </p:nvSpPr>
        <p:spPr>
          <a:xfrm>
            <a:off x="4152912" y="3318897"/>
            <a:ext cx="7021583" cy="1725472"/>
          </a:xfrm>
          <a:prstGeom prst="rect">
            <a:avLst/>
          </a:prstGeom>
          <a:noFill/>
        </p:spPr>
        <p:txBody>
          <a:bodyPr wrap="square" rtlCol="0">
            <a:spAutoFit/>
          </a:bodyPr>
          <a:lstStyle/>
          <a:p>
            <a:pPr marL="0" marR="0" lvl="0" indent="0" algn="r" defTabSz="914400" rtl="0" eaLnBrk="1" fontAlgn="auto" latinLnBrk="0" hangingPunct="1">
              <a:lnSpc>
                <a:spcPct val="125000"/>
              </a:lnSpc>
              <a:spcBef>
                <a:spcPts val="0"/>
              </a:spcBef>
              <a:spcAft>
                <a:spcPts val="0"/>
              </a:spcAft>
              <a:buClrTx/>
              <a:buSzTx/>
              <a:buFontTx/>
              <a:buNone/>
              <a:tabLst/>
              <a:defRPr/>
            </a:pPr>
            <a:r>
              <a:rPr kumimoji="0" lang="zh-CN" altLang="en-US" sz="4800" b="1" i="0" u="none" strike="noStrike" kern="0" cap="none" spc="-100" normalizeH="0" baseline="0" noProof="0" dirty="0">
                <a:ln>
                  <a:noFill/>
                </a:ln>
                <a:solidFill>
                  <a:srgbClr val="FFFF00"/>
                </a:solidFill>
                <a:effectLst/>
                <a:uLnTx/>
                <a:uFillTx/>
                <a:latin typeface="Courier New"/>
                <a:ea typeface="微软雅黑"/>
                <a:cs typeface="Courier New"/>
                <a:sym typeface="Helvetica Light"/>
              </a:rPr>
              <a:t>大学计算机与</a:t>
            </a:r>
            <a:r>
              <a:rPr kumimoji="0" lang="zh-CN" altLang="en-US" sz="4800" b="1" i="0" u="none" strike="noStrike" kern="0" cap="none" spc="-100" normalizeH="0" noProof="0" dirty="0">
                <a:ln>
                  <a:noFill/>
                </a:ln>
                <a:solidFill>
                  <a:srgbClr val="FFFF00"/>
                </a:solidFill>
                <a:effectLst/>
                <a:uLnTx/>
                <a:uFillTx/>
                <a:latin typeface="Courier New"/>
                <a:ea typeface="微软雅黑"/>
                <a:cs typeface="Courier New"/>
                <a:sym typeface="Helvetica Light"/>
              </a:rPr>
              <a:t>人工智能</a:t>
            </a:r>
            <a:endParaRPr kumimoji="0" lang="en-US" altLang="zh-CN" sz="4800" b="1" i="0" u="none" strike="noStrike" kern="0" cap="none" spc="-100" normalizeH="0" noProof="0" dirty="0">
              <a:ln>
                <a:noFill/>
              </a:ln>
              <a:solidFill>
                <a:srgbClr val="FFFF00"/>
              </a:solidFill>
              <a:effectLst/>
              <a:uLnTx/>
              <a:uFillTx/>
              <a:latin typeface="Courier New"/>
              <a:ea typeface="微软雅黑"/>
              <a:cs typeface="Courier New"/>
              <a:sym typeface="Helvetica Light"/>
            </a:endParaRPr>
          </a:p>
          <a:p>
            <a:pPr marL="0" marR="0" lvl="0" indent="0" algn="r" defTabSz="914400" rtl="0" eaLnBrk="1" fontAlgn="auto" latinLnBrk="0" hangingPunct="1">
              <a:lnSpc>
                <a:spcPct val="125000"/>
              </a:lnSpc>
              <a:spcBef>
                <a:spcPts val="600"/>
              </a:spcBef>
              <a:spcAft>
                <a:spcPts val="0"/>
              </a:spcAft>
              <a:buClrTx/>
              <a:buSzTx/>
              <a:buFontTx/>
              <a:buNone/>
              <a:tabLst/>
              <a:defRPr/>
            </a:pPr>
            <a:r>
              <a:rPr kumimoji="0" lang="zh-CN" altLang="en-US" sz="3600" b="1" i="0" u="none" strike="noStrike" kern="0" cap="none"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Courier New"/>
                <a:sym typeface="Helvetica Light"/>
              </a:rPr>
              <a:t>第</a:t>
            </a:r>
            <a:r>
              <a:rPr lang="en-US" altLang="zh-CN" sz="3600" b="1" kern="0" dirty="0">
                <a:solidFill>
                  <a:prstClr val="white"/>
                </a:solidFill>
                <a:latin typeface="微软雅黑 Light" panose="020B0502040204020203" pitchFamily="34" charset="-122"/>
                <a:ea typeface="微软雅黑 Light" panose="020B0502040204020203" pitchFamily="34" charset="-122"/>
                <a:cs typeface="Courier New"/>
                <a:sym typeface="Helvetica Light"/>
              </a:rPr>
              <a:t>2</a:t>
            </a:r>
            <a:r>
              <a:rPr kumimoji="0" lang="zh-CN" altLang="en-US" sz="3600" b="1" i="0" u="none" strike="noStrike" kern="0" cap="none"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Courier New"/>
                <a:sym typeface="Helvetica Light"/>
              </a:rPr>
              <a:t>章 计算机中的数据表示</a:t>
            </a:r>
            <a:endParaRPr kumimoji="0" lang="zh-CN" altLang="en-US" sz="4000" b="1" i="0" u="none" strike="noStrike" kern="1200" cap="none"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cxnSp>
        <p:nvCxnSpPr>
          <p:cNvPr id="15" name="直接连接符 14"/>
          <p:cNvCxnSpPr/>
          <p:nvPr/>
        </p:nvCxnSpPr>
        <p:spPr>
          <a:xfrm>
            <a:off x="6582929" y="5267462"/>
            <a:ext cx="45915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文本框 6"/>
          <p:cNvSpPr txBox="1"/>
          <p:nvPr/>
        </p:nvSpPr>
        <p:spPr>
          <a:xfrm>
            <a:off x="164577" y="1887480"/>
            <a:ext cx="4731975"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400" normalizeH="0" baseline="0" noProof="0" dirty="0">
              <a:ln>
                <a:noFill/>
              </a:ln>
              <a:solidFill>
                <a:srgbClr val="FFC000">
                  <a:lumMod val="40000"/>
                  <a:lumOff val="60000"/>
                </a:srgbClr>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970005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32E1-A616-4C73-8B6E-773DA1C9782E}"/>
              </a:ext>
            </a:extLst>
          </p:cNvPr>
          <p:cNvSpPr>
            <a:spLocks noGrp="1"/>
          </p:cNvSpPr>
          <p:nvPr>
            <p:ph type="title"/>
          </p:nvPr>
        </p:nvSpPr>
        <p:spPr>
          <a:xfrm>
            <a:off x="609600" y="539534"/>
            <a:ext cx="7781365" cy="762000"/>
          </a:xfrm>
        </p:spPr>
        <p:txBody>
          <a:bodyPr>
            <a:normAutofit/>
          </a:bodyPr>
          <a:lstStyle/>
          <a:p>
            <a:pPr>
              <a:lnSpc>
                <a:spcPct val="100000"/>
              </a:lnSpc>
              <a:spcBef>
                <a:spcPts val="0"/>
              </a:spcBef>
            </a:pPr>
            <a:r>
              <a:rPr lang="zh-CN" altLang="en-US" sz="4000" b="1" dirty="0">
                <a:solidFill>
                  <a:srgbClr val="44546A">
                    <a:lumMod val="75000"/>
                  </a:srgbClr>
                </a:solidFill>
                <a:latin typeface="微软雅黑 Light" panose="020B0502040204020203" pitchFamily="34" charset="-122"/>
                <a:ea typeface="微软雅黑 Light" panose="020B0502040204020203" pitchFamily="34" charset="-122"/>
              </a:rPr>
              <a:t>计算机存储数据的常用单位</a:t>
            </a:r>
          </a:p>
        </p:txBody>
      </p:sp>
      <p:sp>
        <p:nvSpPr>
          <p:cNvPr id="5" name="文本占位符 4">
            <a:extLst>
              <a:ext uri="{FF2B5EF4-FFF2-40B4-BE49-F238E27FC236}">
                <a16:creationId xmlns:a16="http://schemas.microsoft.com/office/drawing/2014/main" id="{B6B11981-8297-44B2-9608-2212DEA5BCC4}"/>
              </a:ext>
            </a:extLst>
          </p:cNvPr>
          <p:cNvSpPr>
            <a:spLocks noGrp="1"/>
          </p:cNvSpPr>
          <p:nvPr>
            <p:ph type="body" sz="half" idx="1"/>
          </p:nvPr>
        </p:nvSpPr>
        <p:spPr>
          <a:xfrm>
            <a:off x="609600" y="1517866"/>
            <a:ext cx="10422840" cy="4800600"/>
          </a:xfrm>
        </p:spPr>
        <p:txBody>
          <a:bodyPr/>
          <a:lstStyle/>
          <a:p>
            <a:pPr>
              <a:lnSpc>
                <a:spcPct val="150000"/>
              </a:lnSpc>
              <a:buClr>
                <a:srgbClr val="002060"/>
              </a:buCl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位</a:t>
            </a:r>
            <a:r>
              <a:rPr lang="en-US" altLang="zh-CN" sz="3600" b="1" dirty="0">
                <a:solidFill>
                  <a:srgbClr val="002060"/>
                </a:solidFill>
                <a:latin typeface="微软雅黑 Light" panose="020B0502040204020203" pitchFamily="34" charset="-122"/>
                <a:ea typeface="微软雅黑 Light" panose="020B0502040204020203" pitchFamily="34" charset="-122"/>
              </a:rPr>
              <a:t>(bit</a:t>
            </a:r>
            <a:r>
              <a:rPr lang="zh-CN" altLang="en-US" sz="3600" b="1" dirty="0">
                <a:solidFill>
                  <a:srgbClr val="002060"/>
                </a:solidFill>
                <a:latin typeface="微软雅黑 Light" panose="020B0502040204020203" pitchFamily="34" charset="-122"/>
                <a:ea typeface="微软雅黑 Light" panose="020B0502040204020203" pitchFamily="34" charset="-122"/>
              </a:rPr>
              <a:t>，简写</a:t>
            </a:r>
            <a:r>
              <a:rPr lang="en-US" altLang="zh-CN" sz="3600" b="1" dirty="0">
                <a:solidFill>
                  <a:srgbClr val="002060"/>
                </a:solidFill>
                <a:latin typeface="微软雅黑 Light" panose="020B0502040204020203" pitchFamily="34" charset="-122"/>
                <a:ea typeface="微软雅黑 Light" panose="020B0502040204020203" pitchFamily="34" charset="-122"/>
              </a:rPr>
              <a:t>b)</a:t>
            </a:r>
          </a:p>
          <a:p>
            <a:pPr lvl="1">
              <a:lnSpc>
                <a:spcPct val="150000"/>
              </a:lnSpc>
              <a:buClr>
                <a:srgbClr val="002060"/>
              </a:buClr>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位是二进制数中的</a:t>
            </a:r>
            <a:r>
              <a:rPr lang="zh-CN" altLang="en-US" sz="3200" b="1" dirty="0">
                <a:solidFill>
                  <a:srgbClr val="D25252"/>
                </a:solidFill>
                <a:latin typeface="微软雅黑 Light" panose="020B0502040204020203" pitchFamily="34" charset="-122"/>
                <a:ea typeface="微软雅黑 Light" panose="020B0502040204020203" pitchFamily="34" charset="-122"/>
              </a:rPr>
              <a:t>一个数位</a:t>
            </a:r>
            <a:r>
              <a:rPr lang="zh-CN" altLang="en-US" sz="3200" b="1" dirty="0">
                <a:solidFill>
                  <a:srgbClr val="002060"/>
                </a:solidFill>
                <a:latin typeface="微软雅黑 Light" panose="020B0502040204020203" pitchFamily="34" charset="-122"/>
                <a:ea typeface="微软雅黑 Light" panose="020B0502040204020203" pitchFamily="34" charset="-122"/>
              </a:rPr>
              <a:t>，可以是“</a:t>
            </a:r>
            <a:r>
              <a:rPr lang="en-US" altLang="zh-CN" sz="3200" b="1" dirty="0">
                <a:solidFill>
                  <a:srgbClr val="002060"/>
                </a:solidFill>
                <a:latin typeface="微软雅黑 Light" panose="020B0502040204020203" pitchFamily="34" charset="-122"/>
                <a:ea typeface="微软雅黑 Light" panose="020B0502040204020203" pitchFamily="34" charset="-122"/>
              </a:rPr>
              <a:t>0”</a:t>
            </a:r>
            <a:r>
              <a:rPr lang="zh-CN" altLang="en-US" sz="3200" b="1" dirty="0">
                <a:solidFill>
                  <a:srgbClr val="002060"/>
                </a:solidFill>
                <a:latin typeface="微软雅黑 Light" panose="020B0502040204020203" pitchFamily="34" charset="-122"/>
                <a:ea typeface="微软雅黑 Light" panose="020B0502040204020203" pitchFamily="34" charset="-122"/>
              </a:rPr>
              <a:t>或“</a:t>
            </a:r>
            <a:r>
              <a:rPr lang="en-US" altLang="zh-CN" sz="3200" b="1" dirty="0">
                <a:solidFill>
                  <a:srgbClr val="002060"/>
                </a:solidFill>
                <a:latin typeface="微软雅黑 Light" panose="020B0502040204020203" pitchFamily="34" charset="-122"/>
                <a:ea typeface="微软雅黑 Light" panose="020B0502040204020203" pitchFamily="34" charset="-122"/>
              </a:rPr>
              <a:t>1”</a:t>
            </a:r>
            <a:r>
              <a:rPr lang="zh-CN" altLang="en-US" sz="3200" b="1" dirty="0">
                <a:solidFill>
                  <a:srgbClr val="002060"/>
                </a:solidFill>
                <a:latin typeface="微软雅黑 Light" panose="020B0502040204020203" pitchFamily="34" charset="-122"/>
                <a:ea typeface="微软雅黑 Light" panose="020B0502040204020203" pitchFamily="34" charset="-122"/>
              </a:rPr>
              <a:t>。它是计算机中数据的最小单位，称为</a:t>
            </a:r>
            <a:r>
              <a:rPr lang="zh-CN" altLang="en-US" sz="3200" b="1" dirty="0">
                <a:solidFill>
                  <a:srgbClr val="C00000"/>
                </a:solidFill>
                <a:latin typeface="微软雅黑 Light" panose="020B0502040204020203" pitchFamily="34" charset="-122"/>
                <a:ea typeface="微软雅黑 Light" panose="020B0502040204020203" pitchFamily="34" charset="-122"/>
              </a:rPr>
              <a:t>比特</a:t>
            </a:r>
            <a:r>
              <a:rPr lang="en-US" altLang="zh-CN" sz="3200" b="1" dirty="0">
                <a:solidFill>
                  <a:srgbClr val="C00000"/>
                </a:solidFill>
                <a:latin typeface="微软雅黑 Light" panose="020B0502040204020203" pitchFamily="34" charset="-122"/>
                <a:ea typeface="微软雅黑 Light" panose="020B0502040204020203" pitchFamily="34" charset="-122"/>
              </a:rPr>
              <a:t>(bit)</a:t>
            </a:r>
            <a:r>
              <a:rPr lang="zh-CN" altLang="en-US" sz="3200" b="1" dirty="0">
                <a:solidFill>
                  <a:srgbClr val="002060"/>
                </a:solidFill>
                <a:latin typeface="微软雅黑 Light" panose="020B0502040204020203" pitchFamily="34" charset="-122"/>
                <a:ea typeface="微软雅黑 Light" panose="020B0502040204020203" pitchFamily="34" charset="-122"/>
              </a:rPr>
              <a:t>。</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endParaRPr lang="zh-CN" altLang="en-US" dirty="0"/>
          </a:p>
        </p:txBody>
      </p:sp>
      <p:sp>
        <p:nvSpPr>
          <p:cNvPr id="4" name="TextBox 3">
            <a:extLst>
              <a:ext uri="{FF2B5EF4-FFF2-40B4-BE49-F238E27FC236}">
                <a16:creationId xmlns:a16="http://schemas.microsoft.com/office/drawing/2014/main" id="{AD0F1F0D-474B-4CC8-A06B-54F109221C0B}"/>
              </a:ext>
            </a:extLst>
          </p:cNvPr>
          <p:cNvSpPr txBox="1"/>
          <p:nvPr/>
        </p:nvSpPr>
        <p:spPr>
          <a:xfrm>
            <a:off x="2397233" y="4384330"/>
            <a:ext cx="7630615" cy="769313"/>
          </a:xfrm>
          <a:prstGeom prst="rect">
            <a:avLst/>
          </a:prstGeom>
          <a:noFill/>
        </p:spPr>
        <p:txBody>
          <a:bodyPr wrap="none" rtlCol="0">
            <a:spAutoFit/>
          </a:bodyPr>
          <a:lstStyle/>
          <a:p>
            <a:r>
              <a:rPr lang="en-US" altLang="zh-CN" sz="4399" dirty="0">
                <a:solidFill>
                  <a:srgbClr val="0070C0"/>
                </a:solidFill>
                <a:latin typeface="微软雅黑" panose="020B0503020204020204" pitchFamily="34" charset="-122"/>
                <a:ea typeface="微软雅黑" panose="020B0503020204020204" pitchFamily="34" charset="-122"/>
              </a:rPr>
              <a:t>10M</a:t>
            </a:r>
            <a:r>
              <a:rPr lang="zh-CN" altLang="en-US" sz="4399" dirty="0">
                <a:solidFill>
                  <a:srgbClr val="0070C0"/>
                </a:solidFill>
                <a:latin typeface="微软雅黑" panose="020B0503020204020204" pitchFamily="34" charset="-122"/>
                <a:ea typeface="微软雅黑" panose="020B0503020204020204" pitchFamily="34" charset="-122"/>
              </a:rPr>
              <a:t>带宽</a:t>
            </a:r>
            <a:r>
              <a:rPr lang="en-US" altLang="zh-CN" sz="4399" dirty="0">
                <a:solidFill>
                  <a:srgbClr val="0070C0"/>
                </a:solidFill>
                <a:latin typeface="微软雅黑" panose="020B0503020204020204" pitchFamily="34" charset="-122"/>
                <a:ea typeface="微软雅黑" panose="020B0503020204020204" pitchFamily="34" charset="-122"/>
              </a:rPr>
              <a:t>=10Mbps=10Mb/s</a:t>
            </a:r>
            <a:endParaRPr lang="zh-CN" altLang="en-US" sz="4399"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6392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32E1-A616-4C73-8B6E-773DA1C9782E}"/>
              </a:ext>
            </a:extLst>
          </p:cNvPr>
          <p:cNvSpPr>
            <a:spLocks noGrp="1"/>
          </p:cNvSpPr>
          <p:nvPr>
            <p:ph type="title"/>
          </p:nvPr>
        </p:nvSpPr>
        <p:spPr>
          <a:xfrm>
            <a:off x="600636" y="537882"/>
            <a:ext cx="8265459" cy="762000"/>
          </a:xfrm>
        </p:spPr>
        <p:txBody>
          <a:bodyPr>
            <a:normAutofit/>
          </a:bodyPr>
          <a:lstStyle/>
          <a:p>
            <a:pPr>
              <a:lnSpc>
                <a:spcPct val="100000"/>
              </a:lnSpc>
              <a:spcBef>
                <a:spcPts val="0"/>
              </a:spcBef>
            </a:pPr>
            <a:r>
              <a:rPr lang="zh-CN" altLang="en-US" sz="4000" b="1" dirty="0">
                <a:solidFill>
                  <a:srgbClr val="44546A">
                    <a:lumMod val="75000"/>
                  </a:srgbClr>
                </a:solidFill>
                <a:latin typeface="微软雅黑 Light" panose="020B0502040204020203" pitchFamily="34" charset="-122"/>
                <a:ea typeface="微软雅黑 Light" panose="020B0502040204020203" pitchFamily="34" charset="-122"/>
              </a:rPr>
              <a:t>计算机存储数据的常用单位</a:t>
            </a:r>
          </a:p>
        </p:txBody>
      </p:sp>
      <p:sp>
        <p:nvSpPr>
          <p:cNvPr id="4" name="文本占位符 3">
            <a:extLst>
              <a:ext uri="{FF2B5EF4-FFF2-40B4-BE49-F238E27FC236}">
                <a16:creationId xmlns:a16="http://schemas.microsoft.com/office/drawing/2014/main" id="{B5395BCE-D59E-489B-B541-251BE82D2D09}"/>
              </a:ext>
            </a:extLst>
          </p:cNvPr>
          <p:cNvSpPr>
            <a:spLocks noGrp="1"/>
          </p:cNvSpPr>
          <p:nvPr>
            <p:ph type="body" sz="half" idx="1"/>
          </p:nvPr>
        </p:nvSpPr>
        <p:spPr>
          <a:xfrm>
            <a:off x="600636" y="1336726"/>
            <a:ext cx="10485592" cy="4800600"/>
          </a:xfrm>
        </p:spPr>
        <p:txBody>
          <a:bodyPr/>
          <a:lstStyle/>
          <a:p>
            <a:pPr>
              <a:lnSpc>
                <a:spcPct val="150000"/>
              </a:lnSpc>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字节</a:t>
            </a:r>
            <a:r>
              <a:rPr lang="en-US" altLang="zh-CN" sz="3600" b="1" dirty="0">
                <a:solidFill>
                  <a:srgbClr val="002060"/>
                </a:solidFill>
                <a:latin typeface="微软雅黑 Light" panose="020B0502040204020203" pitchFamily="34" charset="-122"/>
                <a:ea typeface="微软雅黑 Light" panose="020B0502040204020203" pitchFamily="34" charset="-122"/>
              </a:rPr>
              <a:t>(byte</a:t>
            </a:r>
            <a:r>
              <a:rPr lang="zh-CN" altLang="en-US" sz="3600" b="1" dirty="0">
                <a:solidFill>
                  <a:srgbClr val="002060"/>
                </a:solidFill>
                <a:latin typeface="微软雅黑 Light" panose="020B0502040204020203" pitchFamily="34" charset="-122"/>
                <a:ea typeface="微软雅黑 Light" panose="020B0502040204020203" pitchFamily="34" charset="-122"/>
              </a:rPr>
              <a:t>，简写</a:t>
            </a:r>
            <a:r>
              <a:rPr lang="en-US" altLang="zh-CN" sz="3600" b="1" dirty="0">
                <a:solidFill>
                  <a:srgbClr val="002060"/>
                </a:solidFill>
                <a:latin typeface="微软雅黑 Light" panose="020B0502040204020203" pitchFamily="34" charset="-122"/>
                <a:ea typeface="微软雅黑 Light" panose="020B0502040204020203" pitchFamily="34" charset="-122"/>
              </a:rPr>
              <a:t>B)</a:t>
            </a:r>
          </a:p>
          <a:p>
            <a:pPr lvl="1">
              <a:lnSpc>
                <a:spcPct val="150000"/>
              </a:lnSpc>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将</a:t>
            </a:r>
            <a:r>
              <a:rPr lang="en-US" altLang="zh-CN" sz="3200" b="1" dirty="0">
                <a:solidFill>
                  <a:srgbClr val="C00000"/>
                </a:solidFill>
                <a:latin typeface="微软雅黑 Light" panose="020B0502040204020203" pitchFamily="34" charset="-122"/>
                <a:ea typeface="微软雅黑 Light" panose="020B0502040204020203" pitchFamily="34" charset="-122"/>
              </a:rPr>
              <a:t>8</a:t>
            </a:r>
            <a:r>
              <a:rPr lang="zh-CN" altLang="en-US" sz="3200" b="1" dirty="0">
                <a:solidFill>
                  <a:srgbClr val="C00000"/>
                </a:solidFill>
                <a:latin typeface="微软雅黑 Light" panose="020B0502040204020203" pitchFamily="34" charset="-122"/>
                <a:ea typeface="微软雅黑 Light" panose="020B0502040204020203" pitchFamily="34" charset="-122"/>
              </a:rPr>
              <a:t>个二进制位</a:t>
            </a:r>
            <a:r>
              <a:rPr lang="zh-CN" altLang="en-US" sz="3200" b="1" dirty="0">
                <a:solidFill>
                  <a:srgbClr val="002060"/>
                </a:solidFill>
                <a:latin typeface="微软雅黑 Light" panose="020B0502040204020203" pitchFamily="34" charset="-122"/>
                <a:ea typeface="微软雅黑 Light" panose="020B0502040204020203" pitchFamily="34" charset="-122"/>
              </a:rPr>
              <a:t>称作一个字节。字节是计算机中</a:t>
            </a:r>
            <a:r>
              <a:rPr lang="zh-CN" altLang="en-US" sz="3200" b="1" dirty="0">
                <a:solidFill>
                  <a:srgbClr val="92D050"/>
                </a:solidFill>
                <a:latin typeface="微软雅黑 Light" panose="020B0502040204020203" pitchFamily="34" charset="-122"/>
                <a:ea typeface="微软雅黑 Light" panose="020B0502040204020203" pitchFamily="34" charset="-122"/>
              </a:rPr>
              <a:t>数据处理和存储容量</a:t>
            </a:r>
            <a:r>
              <a:rPr lang="zh-CN" altLang="en-US" sz="3200" b="1" dirty="0">
                <a:solidFill>
                  <a:srgbClr val="002060"/>
                </a:solidFill>
                <a:latin typeface="微软雅黑 Light" panose="020B0502040204020203" pitchFamily="34" charset="-122"/>
                <a:ea typeface="微软雅黑 Light" panose="020B0502040204020203" pitchFamily="34" charset="-122"/>
              </a:rPr>
              <a:t>的基本单位。</a:t>
            </a:r>
          </a:p>
          <a:p>
            <a:endParaRPr lang="zh-CN" altLang="en-US" dirty="0"/>
          </a:p>
        </p:txBody>
      </p:sp>
      <p:pic>
        <p:nvPicPr>
          <p:cNvPr id="5" name="Picture 2">
            <a:extLst>
              <a:ext uri="{FF2B5EF4-FFF2-40B4-BE49-F238E27FC236}">
                <a16:creationId xmlns:a16="http://schemas.microsoft.com/office/drawing/2014/main" id="{1174E7B2-C2EF-4C8E-8867-EF95832550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63" t="12711" r="66659" b="76557"/>
          <a:stretch/>
        </p:blipFill>
        <p:spPr bwMode="auto">
          <a:xfrm>
            <a:off x="408247" y="4351103"/>
            <a:ext cx="3912958" cy="1354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3F8C0E3D-CAF8-4355-84CD-961621E071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39" t="10548" r="43446" b="68255"/>
          <a:stretch/>
        </p:blipFill>
        <p:spPr bwMode="auto">
          <a:xfrm>
            <a:off x="4591868" y="3924300"/>
            <a:ext cx="7352378" cy="2213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21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32E1-A616-4C73-8B6E-773DA1C9782E}"/>
              </a:ext>
            </a:extLst>
          </p:cNvPr>
          <p:cNvSpPr>
            <a:spLocks noGrp="1"/>
          </p:cNvSpPr>
          <p:nvPr>
            <p:ph type="title"/>
          </p:nvPr>
        </p:nvSpPr>
        <p:spPr>
          <a:xfrm>
            <a:off x="502786" y="537882"/>
            <a:ext cx="8373036" cy="762000"/>
          </a:xfrm>
        </p:spPr>
        <p:txBody>
          <a:bodyPr>
            <a:normAutofit/>
          </a:bodyPr>
          <a:lstStyle/>
          <a:p>
            <a:pPr>
              <a:lnSpc>
                <a:spcPct val="100000"/>
              </a:lnSpc>
              <a:spcBef>
                <a:spcPts val="0"/>
              </a:spcBef>
            </a:pPr>
            <a:r>
              <a:rPr lang="zh-CN" altLang="en-US" sz="4000" b="1" dirty="0">
                <a:solidFill>
                  <a:srgbClr val="44546A">
                    <a:lumMod val="75000"/>
                  </a:srgbClr>
                </a:solidFill>
                <a:latin typeface="微软雅黑 Light" panose="020B0502040204020203" pitchFamily="34" charset="-122"/>
                <a:ea typeface="微软雅黑 Light" panose="020B0502040204020203" pitchFamily="34" charset="-122"/>
              </a:rPr>
              <a:t>计算机存储数据的常用单位</a:t>
            </a:r>
          </a:p>
        </p:txBody>
      </p:sp>
      <p:sp>
        <p:nvSpPr>
          <p:cNvPr id="4" name="文本占位符 3">
            <a:extLst>
              <a:ext uri="{FF2B5EF4-FFF2-40B4-BE49-F238E27FC236}">
                <a16:creationId xmlns:a16="http://schemas.microsoft.com/office/drawing/2014/main" id="{E62061E2-5CEC-4788-92C6-6DEAF198D75E}"/>
              </a:ext>
            </a:extLst>
          </p:cNvPr>
          <p:cNvSpPr>
            <a:spLocks noGrp="1"/>
          </p:cNvSpPr>
          <p:nvPr>
            <p:ph type="body" sz="half" idx="1"/>
          </p:nvPr>
        </p:nvSpPr>
        <p:spPr>
          <a:xfrm>
            <a:off x="2871819" y="1519518"/>
            <a:ext cx="5822949" cy="4800600"/>
          </a:xfrm>
        </p:spPr>
        <p:txBody>
          <a:bodyPr/>
          <a:lstStyle/>
          <a:p>
            <a:pPr marL="0" indent="0">
              <a:buNone/>
            </a:pPr>
            <a:r>
              <a:rPr lang="en-US" altLang="zh-CN" sz="3600" dirty="0">
                <a:solidFill>
                  <a:srgbClr val="C00000"/>
                </a:solidFill>
              </a:rPr>
              <a:t>1B = 8b</a:t>
            </a:r>
          </a:p>
          <a:p>
            <a:pPr marL="0" indent="0">
              <a:buNone/>
            </a:pPr>
            <a:r>
              <a:rPr lang="en-US" altLang="zh-CN" sz="3600" dirty="0"/>
              <a:t>1KB =</a:t>
            </a:r>
            <a:r>
              <a:rPr lang="en-US" altLang="zh-CN" sz="3600" dirty="0">
                <a:solidFill>
                  <a:schemeClr val="tx1">
                    <a:lumMod val="75000"/>
                    <a:lumOff val="25000"/>
                  </a:schemeClr>
                </a:solidFill>
              </a:rPr>
              <a:t> </a:t>
            </a:r>
            <a:r>
              <a:rPr lang="en-US" altLang="zh-CN" sz="3600" dirty="0">
                <a:solidFill>
                  <a:srgbClr val="0070C0"/>
                </a:solidFill>
              </a:rPr>
              <a:t>2</a:t>
            </a:r>
            <a:r>
              <a:rPr lang="en-US" altLang="zh-CN" sz="3600" baseline="30000" dirty="0">
                <a:solidFill>
                  <a:srgbClr val="0070C0"/>
                </a:solidFill>
              </a:rPr>
              <a:t>10</a:t>
            </a:r>
            <a:r>
              <a:rPr lang="en-US" altLang="zh-CN" sz="3600" dirty="0"/>
              <a:t>B =</a:t>
            </a:r>
            <a:r>
              <a:rPr lang="en-US" altLang="zh-CN" sz="3600" dirty="0">
                <a:solidFill>
                  <a:schemeClr val="tx1">
                    <a:lumMod val="75000"/>
                    <a:lumOff val="25000"/>
                  </a:schemeClr>
                </a:solidFill>
              </a:rPr>
              <a:t> </a:t>
            </a:r>
            <a:r>
              <a:rPr lang="en-US" altLang="zh-CN" sz="3600" dirty="0">
                <a:solidFill>
                  <a:srgbClr val="00B050"/>
                </a:solidFill>
              </a:rPr>
              <a:t>1024</a:t>
            </a:r>
            <a:r>
              <a:rPr lang="en-US" altLang="zh-CN" sz="3600" dirty="0"/>
              <a:t>B</a:t>
            </a:r>
            <a:r>
              <a:rPr lang="zh-CN" altLang="en-US" sz="3600" dirty="0">
                <a:solidFill>
                  <a:schemeClr val="tx1">
                    <a:lumMod val="75000"/>
                    <a:lumOff val="25000"/>
                  </a:schemeClr>
                </a:solidFill>
              </a:rPr>
              <a:t> </a:t>
            </a:r>
            <a:endParaRPr lang="en-US" altLang="zh-CN" sz="3600" dirty="0">
              <a:solidFill>
                <a:schemeClr val="tx1">
                  <a:lumMod val="75000"/>
                  <a:lumOff val="25000"/>
                </a:schemeClr>
              </a:solidFill>
            </a:endParaRPr>
          </a:p>
          <a:p>
            <a:pPr marL="0" indent="0">
              <a:buNone/>
            </a:pPr>
            <a:r>
              <a:rPr lang="en-US" altLang="zh-CN" sz="3600" dirty="0"/>
              <a:t>1MB =</a:t>
            </a:r>
            <a:r>
              <a:rPr lang="en-US" altLang="zh-CN" sz="3600" dirty="0">
                <a:solidFill>
                  <a:schemeClr val="tx1">
                    <a:lumMod val="75000"/>
                    <a:lumOff val="25000"/>
                  </a:schemeClr>
                </a:solidFill>
              </a:rPr>
              <a:t> </a:t>
            </a:r>
            <a:r>
              <a:rPr lang="en-US" altLang="zh-CN" sz="3600" dirty="0">
                <a:solidFill>
                  <a:srgbClr val="0070C0"/>
                </a:solidFill>
              </a:rPr>
              <a:t>2</a:t>
            </a:r>
            <a:r>
              <a:rPr lang="en-US" altLang="zh-CN" sz="3600" baseline="30000" dirty="0">
                <a:solidFill>
                  <a:srgbClr val="0070C0"/>
                </a:solidFill>
              </a:rPr>
              <a:t>20</a:t>
            </a:r>
            <a:r>
              <a:rPr lang="en-US" altLang="zh-CN" sz="3600" dirty="0"/>
              <a:t>B =</a:t>
            </a:r>
            <a:r>
              <a:rPr lang="en-US" altLang="zh-CN" sz="3600" dirty="0">
                <a:solidFill>
                  <a:schemeClr val="tx1">
                    <a:lumMod val="75000"/>
                    <a:lumOff val="25000"/>
                  </a:schemeClr>
                </a:solidFill>
              </a:rPr>
              <a:t> </a:t>
            </a:r>
            <a:r>
              <a:rPr lang="en-US" altLang="zh-CN" sz="3600" dirty="0">
                <a:solidFill>
                  <a:srgbClr val="00B050"/>
                </a:solidFill>
              </a:rPr>
              <a:t>1024K</a:t>
            </a:r>
            <a:r>
              <a:rPr lang="en-US" altLang="zh-CN" sz="3600" dirty="0"/>
              <a:t>B</a:t>
            </a:r>
            <a:endParaRPr lang="zh-CN" altLang="en-US" sz="3600" dirty="0"/>
          </a:p>
          <a:p>
            <a:pPr marL="0" indent="0">
              <a:buNone/>
            </a:pPr>
            <a:r>
              <a:rPr lang="en-US" altLang="zh-CN" sz="3600" dirty="0"/>
              <a:t>1GB =</a:t>
            </a:r>
            <a:r>
              <a:rPr lang="en-US" altLang="zh-CN" sz="3600" dirty="0">
                <a:solidFill>
                  <a:schemeClr val="tx1">
                    <a:lumMod val="75000"/>
                    <a:lumOff val="25000"/>
                  </a:schemeClr>
                </a:solidFill>
              </a:rPr>
              <a:t> </a:t>
            </a:r>
            <a:r>
              <a:rPr lang="en-US" altLang="zh-CN" sz="3600" dirty="0">
                <a:solidFill>
                  <a:srgbClr val="0070C0"/>
                </a:solidFill>
              </a:rPr>
              <a:t>2</a:t>
            </a:r>
            <a:r>
              <a:rPr lang="en-US" altLang="zh-CN" sz="3600" baseline="30000" dirty="0">
                <a:solidFill>
                  <a:srgbClr val="0070C0"/>
                </a:solidFill>
              </a:rPr>
              <a:t>30</a:t>
            </a:r>
            <a:r>
              <a:rPr lang="en-US" altLang="zh-CN" sz="3600" dirty="0"/>
              <a:t>B =</a:t>
            </a:r>
            <a:r>
              <a:rPr lang="en-US" altLang="zh-CN" sz="3600" dirty="0">
                <a:solidFill>
                  <a:schemeClr val="tx1">
                    <a:lumMod val="75000"/>
                    <a:lumOff val="25000"/>
                  </a:schemeClr>
                </a:solidFill>
              </a:rPr>
              <a:t> </a:t>
            </a:r>
            <a:r>
              <a:rPr lang="en-US" altLang="zh-CN" sz="3600" dirty="0">
                <a:solidFill>
                  <a:srgbClr val="00B050"/>
                </a:solidFill>
              </a:rPr>
              <a:t>1024M</a:t>
            </a:r>
            <a:r>
              <a:rPr lang="en-US" altLang="zh-CN" sz="3600" dirty="0"/>
              <a:t>B</a:t>
            </a:r>
          </a:p>
          <a:p>
            <a:pPr marL="0" indent="0">
              <a:buNone/>
            </a:pPr>
            <a:r>
              <a:rPr lang="en-US" altLang="zh-CN" sz="3600" dirty="0"/>
              <a:t>1TB =</a:t>
            </a:r>
            <a:r>
              <a:rPr lang="en-US" altLang="zh-CN" sz="3600" dirty="0">
                <a:solidFill>
                  <a:schemeClr val="tx1">
                    <a:lumMod val="75000"/>
                    <a:lumOff val="25000"/>
                  </a:schemeClr>
                </a:solidFill>
              </a:rPr>
              <a:t> </a:t>
            </a:r>
            <a:r>
              <a:rPr lang="en-US" altLang="zh-CN" sz="3600" dirty="0">
                <a:solidFill>
                  <a:srgbClr val="0070C0"/>
                </a:solidFill>
              </a:rPr>
              <a:t>2</a:t>
            </a:r>
            <a:r>
              <a:rPr lang="en-US" altLang="zh-CN" sz="3600" baseline="30000" dirty="0">
                <a:solidFill>
                  <a:srgbClr val="0070C0"/>
                </a:solidFill>
              </a:rPr>
              <a:t>40</a:t>
            </a:r>
            <a:r>
              <a:rPr lang="en-US" altLang="zh-CN" sz="3600" dirty="0"/>
              <a:t>B =</a:t>
            </a:r>
            <a:r>
              <a:rPr lang="en-US" altLang="zh-CN" sz="3600" dirty="0">
                <a:solidFill>
                  <a:schemeClr val="tx1">
                    <a:lumMod val="75000"/>
                    <a:lumOff val="25000"/>
                  </a:schemeClr>
                </a:solidFill>
              </a:rPr>
              <a:t> </a:t>
            </a:r>
            <a:r>
              <a:rPr lang="en-US" altLang="zh-CN" sz="3600" dirty="0">
                <a:solidFill>
                  <a:srgbClr val="00B050"/>
                </a:solidFill>
              </a:rPr>
              <a:t>1024G</a:t>
            </a:r>
            <a:r>
              <a:rPr lang="en-US" altLang="zh-CN" sz="3600" dirty="0"/>
              <a:t>B</a:t>
            </a:r>
          </a:p>
          <a:p>
            <a:endParaRPr lang="zh-CN" altLang="en-US" dirty="0"/>
          </a:p>
        </p:txBody>
      </p:sp>
    </p:spTree>
    <p:extLst>
      <p:ext uri="{BB962C8B-B14F-4D97-AF65-F5344CB8AC3E}">
        <p14:creationId xmlns:p14="http://schemas.microsoft.com/office/powerpoint/2010/main" val="641984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94262" y="1391493"/>
            <a:ext cx="8669694" cy="1325563"/>
          </a:xfrm>
        </p:spPr>
        <p:txBody>
          <a:bodyPr>
            <a:noAutofit/>
          </a:bodyPr>
          <a:lstStyle/>
          <a:p>
            <a:pPr lvl="0" algn="ctr">
              <a:lnSpc>
                <a:spcPct val="100000"/>
              </a:lnSpc>
              <a:spcBef>
                <a:spcPts val="0"/>
              </a:spcBef>
            </a:pPr>
            <a:r>
              <a:rPr lang="zh-CN" altLang="en-US" sz="5400" b="1" dirty="0">
                <a:solidFill>
                  <a:schemeClr val="tx2"/>
                </a:solidFill>
                <a:latin typeface="微软雅黑 Light" panose="020B0502040204020203" pitchFamily="34" charset="-122"/>
                <a:ea typeface="微软雅黑 Light" panose="020B0502040204020203" pitchFamily="34" charset="-122"/>
                <a:sym typeface="Helvetica Light"/>
              </a:rPr>
              <a:t>不同进制的互相转换</a:t>
            </a:r>
            <a:endParaRPr lang="zh-CN" altLang="en-US" sz="4800" b="1" dirty="0">
              <a:solidFill>
                <a:schemeClr val="tx2"/>
              </a:solidFill>
              <a:latin typeface="微软雅黑 Light" panose="020B0502040204020203" pitchFamily="34" charset="-122"/>
              <a:ea typeface="微软雅黑 Light" panose="020B0502040204020203" pitchFamily="34" charset="-122"/>
            </a:endParaRPr>
          </a:p>
        </p:txBody>
      </p:sp>
      <p:cxnSp>
        <p:nvCxnSpPr>
          <p:cNvPr id="6" name="直接连接符 5"/>
          <p:cNvCxnSpPr/>
          <p:nvPr/>
        </p:nvCxnSpPr>
        <p:spPr>
          <a:xfrm>
            <a:off x="1571042" y="2717056"/>
            <a:ext cx="9759820"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71042" y="2867798"/>
            <a:ext cx="94075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sym typeface="Helvetica Light"/>
              </a:rPr>
              <a:t>二进制数和十进制数互换</a:t>
            </a: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；二进制数和十六进制数互换；二进制数和八进制数互换</a:t>
            </a:r>
          </a:p>
        </p:txBody>
      </p:sp>
      <p:sp>
        <p:nvSpPr>
          <p:cNvPr id="8" name="标题 1"/>
          <p:cNvSpPr txBox="1">
            <a:spLocks/>
          </p:cNvSpPr>
          <p:nvPr/>
        </p:nvSpPr>
        <p:spPr>
          <a:xfrm>
            <a:off x="1656981" y="3707538"/>
            <a:ext cx="86696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5400" b="1" i="0" u="none" strike="noStrike" kern="1200" cap="none" spc="8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/02</a:t>
            </a:r>
            <a:endParaRPr kumimoji="0" lang="zh-CN" altLang="en-US" sz="5400"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pic>
        <p:nvPicPr>
          <p:cNvPr id="3" name="图片 2">
            <a:extLst>
              <a:ext uri="{FF2B5EF4-FFF2-40B4-BE49-F238E27FC236}">
                <a16:creationId xmlns:a16="http://schemas.microsoft.com/office/drawing/2014/main" id="{8B39D4C4-ABA9-B6A6-1556-47E52921530E}"/>
              </a:ext>
            </a:extLst>
          </p:cNvPr>
          <p:cNvPicPr>
            <a:picLocks noChangeAspect="1"/>
          </p:cNvPicPr>
          <p:nvPr/>
        </p:nvPicPr>
        <p:blipFill rotWithShape="1">
          <a:blip r:embed="rId2">
            <a:extLst>
              <a:ext uri="{28A0092B-C50C-407E-A947-70E740481C1C}">
                <a14:useLocalDpi xmlns:a14="http://schemas.microsoft.com/office/drawing/2010/main" val="0"/>
              </a:ext>
            </a:extLst>
          </a:blip>
          <a:srcRect r="78884"/>
          <a:stretch/>
        </p:blipFill>
        <p:spPr>
          <a:xfrm>
            <a:off x="613804" y="262088"/>
            <a:ext cx="1080771" cy="1319459"/>
          </a:xfrm>
          <a:prstGeom prst="rect">
            <a:avLst/>
          </a:prstGeom>
        </p:spPr>
      </p:pic>
      <p:pic>
        <p:nvPicPr>
          <p:cNvPr id="9" name="图片 8">
            <a:extLst>
              <a:ext uri="{FF2B5EF4-FFF2-40B4-BE49-F238E27FC236}">
                <a16:creationId xmlns:a16="http://schemas.microsoft.com/office/drawing/2014/main" id="{4641BA49-A45E-88DE-4767-254999A3B982}"/>
              </a:ext>
            </a:extLst>
          </p:cNvPr>
          <p:cNvPicPr>
            <a:picLocks noChangeAspect="1"/>
          </p:cNvPicPr>
          <p:nvPr/>
        </p:nvPicPr>
        <p:blipFill>
          <a:blip r:embed="rId3"/>
          <a:stretch>
            <a:fillRect/>
          </a:stretch>
        </p:blipFill>
        <p:spPr>
          <a:xfrm>
            <a:off x="2633148" y="5478052"/>
            <a:ext cx="1079086" cy="1316850"/>
          </a:xfrm>
          <a:prstGeom prst="rect">
            <a:avLst/>
          </a:prstGeom>
        </p:spPr>
      </p:pic>
      <p:pic>
        <p:nvPicPr>
          <p:cNvPr id="10" name="图片 9">
            <a:extLst>
              <a:ext uri="{FF2B5EF4-FFF2-40B4-BE49-F238E27FC236}">
                <a16:creationId xmlns:a16="http://schemas.microsoft.com/office/drawing/2014/main" id="{F6DFBDE7-A4A7-9D51-0017-006A56449854}"/>
              </a:ext>
            </a:extLst>
          </p:cNvPr>
          <p:cNvPicPr>
            <a:picLocks noChangeAspect="1"/>
          </p:cNvPicPr>
          <p:nvPr/>
        </p:nvPicPr>
        <p:blipFill>
          <a:blip r:embed="rId4"/>
          <a:stretch>
            <a:fillRect/>
          </a:stretch>
        </p:blipFill>
        <p:spPr>
          <a:xfrm>
            <a:off x="5132748" y="3111980"/>
            <a:ext cx="1926503" cy="634039"/>
          </a:xfrm>
          <a:prstGeom prst="rect">
            <a:avLst/>
          </a:prstGeom>
        </p:spPr>
      </p:pic>
    </p:spTree>
    <p:extLst>
      <p:ext uri="{BB962C8B-B14F-4D97-AF65-F5344CB8AC3E}">
        <p14:creationId xmlns:p14="http://schemas.microsoft.com/office/powerpoint/2010/main" val="1804643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586047" y="558715"/>
            <a:ext cx="10515600" cy="828460"/>
          </a:xfrm>
        </p:spPr>
        <p:txBody>
          <a:bodyPr>
            <a:normAutofit/>
          </a:bodyPr>
          <a:lstStyle/>
          <a:p>
            <a:r>
              <a:rPr lang="zh-CN" altLang="en-US" sz="4000" dirty="0">
                <a:solidFill>
                  <a:srgbClr val="535962"/>
                </a:solidFill>
                <a:latin typeface="微软雅黑 Light" panose="020B0502040204020203" pitchFamily="34" charset="-122"/>
                <a:ea typeface="微软雅黑 Light" panose="020B0502040204020203" pitchFamily="34" charset="-122"/>
              </a:rPr>
              <a:t>二进制转换成十进制数</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4688985"/>
          </a:xfrm>
        </p:spPr>
        <p:txBody>
          <a:bodyPr>
            <a:normAutofit/>
          </a:bodyPr>
          <a:lstStyle/>
          <a:p>
            <a:pP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二进制数转换成十进制数，</a:t>
            </a:r>
            <a:r>
              <a:rPr lang="zh-CN" altLang="en-US" sz="3600" b="1" dirty="0">
                <a:solidFill>
                  <a:srgbClr val="C00000"/>
                </a:solidFill>
                <a:latin typeface="微软雅黑 Light" panose="020B0502040204020203" pitchFamily="34" charset="-122"/>
                <a:ea typeface="微软雅黑 Light" panose="020B0502040204020203" pitchFamily="34" charset="-122"/>
              </a:rPr>
              <a:t>按位权展开相加</a:t>
            </a:r>
            <a:r>
              <a:rPr lang="zh-CN" altLang="en-US" sz="3600" b="1" dirty="0">
                <a:solidFill>
                  <a:srgbClr val="002060"/>
                </a:solidFill>
                <a:latin typeface="微软雅黑 Light" panose="020B0502040204020203" pitchFamily="34" charset="-122"/>
                <a:ea typeface="微软雅黑 Light" panose="020B0502040204020203" pitchFamily="34" charset="-122"/>
              </a:rPr>
              <a:t>即可。</a:t>
            </a:r>
            <a:endParaRPr lang="en-US" altLang="zh-CN" sz="3600" b="1" dirty="0">
              <a:solidFill>
                <a:srgbClr val="002060"/>
              </a:solidFill>
              <a:latin typeface="微软雅黑 Light" panose="020B0502040204020203" pitchFamily="34" charset="-122"/>
              <a:ea typeface="微软雅黑 Light" panose="020B0502040204020203" pitchFamily="34" charset="-122"/>
            </a:endParaRPr>
          </a:p>
          <a:p>
            <a:pPr>
              <a:buFont typeface="Wingdings" panose="05000000000000000000" pitchFamily="2" charset="2"/>
              <a:buChar char="Ø"/>
            </a:pPr>
            <a:endParaRPr lang="zh-CN" altLang="en-US" sz="3600" b="1" dirty="0">
              <a:solidFill>
                <a:srgbClr val="002060"/>
              </a:solidFill>
              <a:latin typeface="微软雅黑 Light" panose="020B0502040204020203" pitchFamily="34" charset="-122"/>
              <a:ea typeface="微软雅黑 Light" panose="020B0502040204020203" pitchFamily="34" charset="-122"/>
            </a:endParaRPr>
          </a:p>
          <a:p>
            <a:pPr marL="0" indent="0">
              <a:buNone/>
            </a:pPr>
            <a:r>
              <a:rPr lang="en-US" altLang="zh-CN" b="1" dirty="0">
                <a:solidFill>
                  <a:srgbClr val="002060"/>
                </a:solidFill>
                <a:latin typeface="微软雅黑 Light" panose="020B0502040204020203" pitchFamily="34" charset="-122"/>
                <a:ea typeface="微软雅黑 Light" panose="020B0502040204020203" pitchFamily="34" charset="-122"/>
              </a:rPr>
              <a:t>【</a:t>
            </a:r>
            <a:r>
              <a:rPr lang="zh-CN" altLang="en-US" b="1" dirty="0">
                <a:solidFill>
                  <a:srgbClr val="002060"/>
                </a:solidFill>
                <a:latin typeface="微软雅黑 Light" panose="020B0502040204020203" pitchFamily="34" charset="-122"/>
                <a:ea typeface="微软雅黑 Light" panose="020B0502040204020203" pitchFamily="34" charset="-122"/>
              </a:rPr>
              <a:t>例</a:t>
            </a:r>
            <a:r>
              <a:rPr lang="en-US" altLang="zh-CN" b="1" dirty="0">
                <a:solidFill>
                  <a:srgbClr val="002060"/>
                </a:solidFill>
                <a:latin typeface="微软雅黑 Light" panose="020B0502040204020203" pitchFamily="34" charset="-122"/>
                <a:ea typeface="微软雅黑 Light" panose="020B0502040204020203" pitchFamily="34" charset="-122"/>
              </a:rPr>
              <a:t>2-1】</a:t>
            </a:r>
            <a:r>
              <a:rPr lang="zh-CN" altLang="en-US" b="1" dirty="0">
                <a:solidFill>
                  <a:srgbClr val="002060"/>
                </a:solidFill>
                <a:latin typeface="微软雅黑 Light" panose="020B0502040204020203" pitchFamily="34" charset="-122"/>
                <a:ea typeface="微软雅黑 Light" panose="020B0502040204020203" pitchFamily="34" charset="-122"/>
              </a:rPr>
              <a:t>把二进制数</a:t>
            </a:r>
            <a:r>
              <a:rPr lang="en-US" altLang="zh-CN" b="1" dirty="0">
                <a:solidFill>
                  <a:srgbClr val="002060"/>
                </a:solidFill>
                <a:latin typeface="微软雅黑 Light" panose="020B0502040204020203" pitchFamily="34" charset="-122"/>
                <a:ea typeface="微软雅黑 Light" panose="020B0502040204020203" pitchFamily="34" charset="-122"/>
              </a:rPr>
              <a:t>(110101.101)</a:t>
            </a:r>
            <a:r>
              <a:rPr lang="en-US" altLang="zh-CN" b="1" baseline="-25000" dirty="0">
                <a:solidFill>
                  <a:srgbClr val="002060"/>
                </a:solidFill>
                <a:latin typeface="微软雅黑 Light" panose="020B0502040204020203" pitchFamily="34" charset="-122"/>
                <a:ea typeface="微软雅黑 Light" panose="020B0502040204020203" pitchFamily="34" charset="-122"/>
              </a:rPr>
              <a:t>2</a:t>
            </a:r>
            <a:r>
              <a:rPr lang="zh-CN" altLang="en-US" b="1" dirty="0">
                <a:solidFill>
                  <a:srgbClr val="002060"/>
                </a:solidFill>
                <a:latin typeface="微软雅黑 Light" panose="020B0502040204020203" pitchFamily="34" charset="-122"/>
                <a:ea typeface="微软雅黑 Light" panose="020B0502040204020203" pitchFamily="34" charset="-122"/>
              </a:rPr>
              <a:t>转换成十进制数。</a:t>
            </a:r>
          </a:p>
          <a:p>
            <a:pPr indent="0" algn="just">
              <a:buNone/>
            </a:pP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(110101.101)</a:t>
            </a:r>
            <a:r>
              <a:rPr lang="en-US" altLang="zh-CN" sz="2800" b="1" kern="100" baseline="-25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2</a:t>
            </a:r>
          </a:p>
          <a:p>
            <a:pPr indent="0" algn="just">
              <a:buNone/>
            </a:pP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=1×2</a:t>
            </a:r>
            <a:r>
              <a:rPr lang="en-US" altLang="zh-CN" sz="2800" b="1" kern="100" baseline="30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5</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+1×2</a:t>
            </a:r>
            <a:r>
              <a:rPr lang="en-US" altLang="zh-CN" sz="2800" b="1" kern="100" baseline="30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4</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+0×2</a:t>
            </a:r>
            <a:r>
              <a:rPr lang="en-US" altLang="zh-CN" sz="2800" b="1" kern="100" baseline="30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3</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+1×2</a:t>
            </a:r>
            <a:r>
              <a:rPr lang="en-US" altLang="zh-CN" sz="2800" b="1" kern="100" baseline="30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2</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+0×2</a:t>
            </a:r>
            <a:r>
              <a:rPr lang="en-US" altLang="zh-CN" sz="2800" b="1" kern="100" baseline="30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+1×2</a:t>
            </a:r>
            <a:r>
              <a:rPr lang="en-US" altLang="zh-CN" sz="2800" b="1" kern="100" baseline="30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0</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+1×2</a:t>
            </a:r>
            <a:r>
              <a:rPr lang="en-US" altLang="zh-CN" sz="2800" b="1" kern="100" baseline="30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+0×2</a:t>
            </a:r>
            <a:r>
              <a:rPr lang="en-US" altLang="zh-CN" sz="2800" b="1" kern="100" baseline="30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-2</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+1×2</a:t>
            </a:r>
            <a:r>
              <a:rPr lang="en-US" altLang="zh-CN" sz="2800" b="1" kern="100" baseline="30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-3</a:t>
            </a:r>
            <a:endParaRPr lang="zh-CN"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p>
            <a:pPr indent="0" algn="just">
              <a:buNone/>
            </a:pP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=32+16+0+4+0+1+0.5+0+0.125</a:t>
            </a:r>
            <a:endParaRPr lang="zh-CN"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p>
            <a:pPr indent="0" algn="just">
              <a:buNone/>
            </a:pP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=(53.625)</a:t>
            </a:r>
            <a:r>
              <a:rPr lang="en-US" altLang="zh-CN" sz="2800" b="1" kern="100" baseline="-25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10</a:t>
            </a:r>
            <a:endParaRPr lang="zh-CN"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p>
            <a:endParaRPr lang="zh-CN" altLang="en-US" dirty="0"/>
          </a:p>
        </p:txBody>
      </p:sp>
      <p:sp>
        <p:nvSpPr>
          <p:cNvPr id="4" name="文本框 3">
            <a:extLst>
              <a:ext uri="{FF2B5EF4-FFF2-40B4-BE49-F238E27FC236}">
                <a16:creationId xmlns:a16="http://schemas.microsoft.com/office/drawing/2014/main" id="{81EED38E-D994-4DAF-907F-1A6CD3C13B84}"/>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181544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471002"/>
            <a:ext cx="10515600" cy="828460"/>
          </a:xfrm>
        </p:spPr>
        <p:txBody>
          <a:bodyPr>
            <a:normAutofit/>
          </a:bodyPr>
          <a:lstStyle/>
          <a:p>
            <a:r>
              <a:rPr lang="zh-CN" altLang="en-US" sz="4000" dirty="0">
                <a:solidFill>
                  <a:srgbClr val="535962"/>
                </a:solidFill>
                <a:latin typeface="微软雅黑 Light" panose="020B0502040204020203" pitchFamily="34" charset="-122"/>
                <a:ea typeface="微软雅黑 Light" panose="020B0502040204020203" pitchFamily="34" charset="-122"/>
              </a:rPr>
              <a:t>十进制数转换成二进制数</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4688985"/>
          </a:xfrm>
        </p:spPr>
        <p:txBody>
          <a:bodyPr/>
          <a:lstStyle/>
          <a:p>
            <a:pPr>
              <a:buFont typeface="Wingdings" panose="05000000000000000000" pitchFamily="2" charset="2"/>
              <a:buChar char="Ø"/>
            </a:pPr>
            <a:r>
              <a:rPr lang="zh-CN" altLang="zh-CN" sz="3400" b="1" dirty="0">
                <a:solidFill>
                  <a:srgbClr val="002060"/>
                </a:solidFill>
                <a:latin typeface="微软雅黑 Light" panose="020B0502040204020203" pitchFamily="34" charset="-122"/>
                <a:ea typeface="微软雅黑 Light" panose="020B0502040204020203" pitchFamily="34" charset="-122"/>
              </a:rPr>
              <a:t>十进制数转换成二进制数时对</a:t>
            </a:r>
            <a:r>
              <a:rPr lang="zh-CN" altLang="zh-CN" sz="3400" b="1" dirty="0">
                <a:solidFill>
                  <a:srgbClr val="C00000"/>
                </a:solidFill>
                <a:latin typeface="微软雅黑 Light" panose="020B0502040204020203" pitchFamily="34" charset="-122"/>
                <a:ea typeface="微软雅黑 Light" panose="020B0502040204020203" pitchFamily="34" charset="-122"/>
              </a:rPr>
              <a:t>整数部分和小数部分分别转换</a:t>
            </a:r>
            <a:r>
              <a:rPr lang="zh-CN" altLang="en-US" sz="3400" b="1" dirty="0">
                <a:solidFill>
                  <a:srgbClr val="002060"/>
                </a:solidFill>
                <a:latin typeface="微软雅黑 Light" panose="020B0502040204020203" pitchFamily="34" charset="-122"/>
                <a:ea typeface="微软雅黑 Light" panose="020B0502040204020203" pitchFamily="34" charset="-122"/>
              </a:rPr>
              <a:t>。</a:t>
            </a:r>
            <a:endParaRPr lang="en-US" altLang="zh-CN" sz="3400" b="1" dirty="0">
              <a:solidFill>
                <a:srgbClr val="002060"/>
              </a:solidFill>
              <a:latin typeface="微软雅黑 Light" panose="020B0502040204020203" pitchFamily="34" charset="-122"/>
              <a:ea typeface="微软雅黑 Light" panose="020B0502040204020203" pitchFamily="34" charset="-122"/>
            </a:endParaRPr>
          </a:p>
          <a:p>
            <a:pPr>
              <a:buFont typeface="Wingdings" panose="05000000000000000000" pitchFamily="2" charset="2"/>
              <a:buChar char="Ø"/>
            </a:pPr>
            <a:r>
              <a:rPr lang="zh-CN" altLang="zh-CN" sz="3400" b="1" dirty="0">
                <a:solidFill>
                  <a:srgbClr val="002060"/>
                </a:solidFill>
                <a:latin typeface="微软雅黑 Light" panose="020B0502040204020203" pitchFamily="34" charset="-122"/>
                <a:ea typeface="微软雅黑 Light" panose="020B0502040204020203" pitchFamily="34" charset="-122"/>
              </a:rPr>
              <a:t>整数部分采用</a:t>
            </a:r>
            <a:r>
              <a:rPr lang="zh-CN" altLang="zh-CN" sz="3400" b="1" dirty="0">
                <a:solidFill>
                  <a:srgbClr val="C00000"/>
                </a:solidFill>
                <a:latin typeface="微软雅黑 Light" panose="020B0502040204020203" pitchFamily="34" charset="-122"/>
                <a:ea typeface="微软雅黑 Light" panose="020B0502040204020203" pitchFamily="34" charset="-122"/>
              </a:rPr>
              <a:t>除</a:t>
            </a:r>
            <a:r>
              <a:rPr lang="en-US" altLang="zh-CN" sz="3400" b="1" dirty="0">
                <a:solidFill>
                  <a:srgbClr val="C00000"/>
                </a:solidFill>
                <a:latin typeface="微软雅黑 Light" panose="020B0502040204020203" pitchFamily="34" charset="-122"/>
                <a:ea typeface="微软雅黑 Light" panose="020B0502040204020203" pitchFamily="34" charset="-122"/>
              </a:rPr>
              <a:t>2</a:t>
            </a:r>
            <a:r>
              <a:rPr lang="zh-CN" altLang="zh-CN" sz="3400" b="1" dirty="0">
                <a:solidFill>
                  <a:srgbClr val="C00000"/>
                </a:solidFill>
                <a:latin typeface="微软雅黑 Light" panose="020B0502040204020203" pitchFamily="34" charset="-122"/>
                <a:ea typeface="微软雅黑 Light" panose="020B0502040204020203" pitchFamily="34" charset="-122"/>
              </a:rPr>
              <a:t>取余</a:t>
            </a:r>
            <a:r>
              <a:rPr lang="zh-CN" altLang="zh-CN" sz="3400" b="1" dirty="0">
                <a:solidFill>
                  <a:srgbClr val="002060"/>
                </a:solidFill>
                <a:latin typeface="微软雅黑 Light" panose="020B0502040204020203" pitchFamily="34" charset="-122"/>
                <a:ea typeface="微软雅黑 Light" panose="020B0502040204020203" pitchFamily="34" charset="-122"/>
              </a:rPr>
              <a:t>法，直至商为</a:t>
            </a:r>
            <a:r>
              <a:rPr lang="en-US" altLang="zh-CN" sz="3400" b="1" dirty="0">
                <a:solidFill>
                  <a:srgbClr val="002060"/>
                </a:solidFill>
                <a:latin typeface="微软雅黑 Light" panose="020B0502040204020203" pitchFamily="34" charset="-122"/>
                <a:ea typeface="微软雅黑 Light" panose="020B0502040204020203" pitchFamily="34" charset="-122"/>
              </a:rPr>
              <a:t>0</a:t>
            </a:r>
            <a:r>
              <a:rPr lang="zh-CN" altLang="zh-CN" sz="3400" b="1" dirty="0">
                <a:solidFill>
                  <a:srgbClr val="002060"/>
                </a:solidFill>
                <a:latin typeface="微软雅黑 Light" panose="020B0502040204020203" pitchFamily="34" charset="-122"/>
                <a:ea typeface="微软雅黑 Light" panose="020B0502040204020203" pitchFamily="34" charset="-122"/>
              </a:rPr>
              <a:t>止；</a:t>
            </a:r>
            <a:endParaRPr lang="en-US" altLang="zh-CN" sz="3400" b="1" dirty="0">
              <a:solidFill>
                <a:srgbClr val="002060"/>
              </a:solidFill>
              <a:latin typeface="微软雅黑 Light" panose="020B0502040204020203" pitchFamily="34" charset="-122"/>
              <a:ea typeface="微软雅黑 Light" panose="020B0502040204020203" pitchFamily="34" charset="-122"/>
            </a:endParaRPr>
          </a:p>
          <a:p>
            <a:pPr>
              <a:buFont typeface="Wingdings" panose="05000000000000000000" pitchFamily="2" charset="2"/>
              <a:buChar char="Ø"/>
            </a:pPr>
            <a:r>
              <a:rPr lang="zh-CN" altLang="zh-CN" sz="3400" b="1" dirty="0">
                <a:solidFill>
                  <a:srgbClr val="002060"/>
                </a:solidFill>
                <a:latin typeface="微软雅黑 Light" panose="020B0502040204020203" pitchFamily="34" charset="-122"/>
                <a:ea typeface="微软雅黑 Light" panose="020B0502040204020203" pitchFamily="34" charset="-122"/>
              </a:rPr>
              <a:t>小数部分采用</a:t>
            </a:r>
            <a:r>
              <a:rPr lang="zh-CN" altLang="zh-CN" sz="3400" b="1" dirty="0">
                <a:solidFill>
                  <a:srgbClr val="C00000"/>
                </a:solidFill>
                <a:latin typeface="微软雅黑 Light" panose="020B0502040204020203" pitchFamily="34" charset="-122"/>
                <a:ea typeface="微软雅黑 Light" panose="020B0502040204020203" pitchFamily="34" charset="-122"/>
              </a:rPr>
              <a:t>乘</a:t>
            </a:r>
            <a:r>
              <a:rPr lang="en-US" altLang="zh-CN" sz="3400" b="1" dirty="0">
                <a:solidFill>
                  <a:srgbClr val="C00000"/>
                </a:solidFill>
                <a:latin typeface="微软雅黑 Light" panose="020B0502040204020203" pitchFamily="34" charset="-122"/>
                <a:ea typeface="微软雅黑 Light" panose="020B0502040204020203" pitchFamily="34" charset="-122"/>
              </a:rPr>
              <a:t>2</a:t>
            </a:r>
            <a:r>
              <a:rPr lang="zh-CN" altLang="zh-CN" sz="3400" b="1" dirty="0">
                <a:solidFill>
                  <a:srgbClr val="C00000"/>
                </a:solidFill>
                <a:latin typeface="微软雅黑 Light" panose="020B0502040204020203" pitchFamily="34" charset="-122"/>
                <a:ea typeface="微软雅黑 Light" panose="020B0502040204020203" pitchFamily="34" charset="-122"/>
              </a:rPr>
              <a:t>取整</a:t>
            </a:r>
            <a:r>
              <a:rPr lang="zh-CN" altLang="zh-CN" sz="3400" b="1" dirty="0">
                <a:solidFill>
                  <a:srgbClr val="002060"/>
                </a:solidFill>
                <a:latin typeface="微软雅黑 Light" panose="020B0502040204020203" pitchFamily="34" charset="-122"/>
                <a:ea typeface="微软雅黑 Light" panose="020B0502040204020203" pitchFamily="34" charset="-122"/>
              </a:rPr>
              <a:t>法，满足精度要求为止。</a:t>
            </a:r>
            <a:endParaRPr lang="zh-CN" altLang="zh-CN" sz="1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p>
            <a:pPr marL="457200" indent="-457200"/>
            <a:endParaRPr lang="en-US" altLang="zh-CN" sz="3400" dirty="0"/>
          </a:p>
          <a:p>
            <a:endParaRPr lang="zh-CN" altLang="en-US" sz="3600" dirty="0"/>
          </a:p>
        </p:txBody>
      </p:sp>
      <p:sp>
        <p:nvSpPr>
          <p:cNvPr id="4" name="文本框 3">
            <a:extLst>
              <a:ext uri="{FF2B5EF4-FFF2-40B4-BE49-F238E27FC236}">
                <a16:creationId xmlns:a16="http://schemas.microsoft.com/office/drawing/2014/main" id="{881A6C4E-A7C8-43B2-8CF3-1CEB58799D12}"/>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4112110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468273"/>
            <a:ext cx="10515600" cy="828460"/>
          </a:xfrm>
        </p:spPr>
        <p:txBody>
          <a:bodyPr>
            <a:normAutofit/>
          </a:bodyPr>
          <a:lstStyle/>
          <a:p>
            <a:r>
              <a:rPr lang="zh-CN" altLang="en-US" sz="4000" dirty="0">
                <a:solidFill>
                  <a:srgbClr val="535962"/>
                </a:solidFill>
                <a:latin typeface="微软雅黑 Light" panose="020B0502040204020203" pitchFamily="34" charset="-122"/>
                <a:ea typeface="微软雅黑 Light" panose="020B0502040204020203" pitchFamily="34" charset="-122"/>
              </a:rPr>
              <a:t>十进制数转换成二进制数</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4688985"/>
          </a:xfrm>
        </p:spPr>
        <p:txBody>
          <a:bodyPr/>
          <a:lstStyle/>
          <a:p>
            <a:pPr indent="0" algn="just">
              <a:buNone/>
            </a:pPr>
            <a:r>
              <a:rPr lang="zh-CN" altLang="zh-CN" sz="3200" b="1" dirty="0">
                <a:solidFill>
                  <a:srgbClr val="002060"/>
                </a:solidFill>
                <a:latin typeface="微软雅黑 Light" panose="020B0502040204020203" pitchFamily="34" charset="-122"/>
                <a:ea typeface="微软雅黑 Light" panose="020B0502040204020203" pitchFamily="34" charset="-122"/>
              </a:rPr>
              <a:t>【例</a:t>
            </a:r>
            <a:r>
              <a:rPr lang="en-US" altLang="zh-CN" sz="3200" b="1" dirty="0">
                <a:solidFill>
                  <a:srgbClr val="002060"/>
                </a:solidFill>
                <a:latin typeface="微软雅黑 Light" panose="020B0502040204020203" pitchFamily="34" charset="-122"/>
                <a:ea typeface="微软雅黑 Light" panose="020B0502040204020203" pitchFamily="34" charset="-122"/>
              </a:rPr>
              <a:t>2-2</a:t>
            </a:r>
            <a:r>
              <a:rPr lang="zh-CN" altLang="zh-CN" sz="3200" b="1" dirty="0">
                <a:solidFill>
                  <a:srgbClr val="002060"/>
                </a:solidFill>
                <a:latin typeface="微软雅黑 Light" panose="020B0502040204020203" pitchFamily="34" charset="-122"/>
                <a:ea typeface="微软雅黑 Light" panose="020B0502040204020203" pitchFamily="34" charset="-122"/>
              </a:rPr>
              <a:t>】把十进制数</a:t>
            </a:r>
            <a:r>
              <a:rPr lang="en-US" altLang="zh-CN" sz="3200" b="1" dirty="0">
                <a:solidFill>
                  <a:srgbClr val="002060"/>
                </a:solidFill>
                <a:latin typeface="微软雅黑 Light" panose="020B0502040204020203" pitchFamily="34" charset="-122"/>
                <a:ea typeface="微软雅黑 Light" panose="020B0502040204020203" pitchFamily="34" charset="-122"/>
              </a:rPr>
              <a:t>(78.69)</a:t>
            </a:r>
            <a:r>
              <a:rPr lang="en-US" altLang="zh-CN" sz="3200" b="1" baseline="-25000" dirty="0">
                <a:solidFill>
                  <a:srgbClr val="002060"/>
                </a:solidFill>
                <a:latin typeface="微软雅黑 Light" panose="020B0502040204020203" pitchFamily="34" charset="-122"/>
                <a:ea typeface="微软雅黑 Light" panose="020B0502040204020203" pitchFamily="34" charset="-122"/>
              </a:rPr>
              <a:t>10</a:t>
            </a:r>
            <a:r>
              <a:rPr lang="zh-CN" altLang="zh-CN" sz="3200" b="1" dirty="0">
                <a:solidFill>
                  <a:srgbClr val="002060"/>
                </a:solidFill>
                <a:latin typeface="微软雅黑 Light" panose="020B0502040204020203" pitchFamily="34" charset="-122"/>
                <a:ea typeface="微软雅黑 Light" panose="020B0502040204020203" pitchFamily="34" charset="-122"/>
              </a:rPr>
              <a:t>转换成二进制数，小数部分保留</a:t>
            </a:r>
            <a:r>
              <a:rPr lang="en-US" altLang="zh-CN" sz="3200" b="1" dirty="0">
                <a:solidFill>
                  <a:srgbClr val="002060"/>
                </a:solidFill>
                <a:latin typeface="微软雅黑 Light" panose="020B0502040204020203" pitchFamily="34" charset="-122"/>
                <a:ea typeface="微软雅黑 Light" panose="020B0502040204020203" pitchFamily="34" charset="-122"/>
              </a:rPr>
              <a:t>4</a:t>
            </a:r>
            <a:r>
              <a:rPr lang="zh-CN" altLang="zh-CN" sz="3200" b="1" dirty="0">
                <a:solidFill>
                  <a:srgbClr val="002060"/>
                </a:solidFill>
                <a:latin typeface="微软雅黑 Light" panose="020B0502040204020203" pitchFamily="34" charset="-122"/>
                <a:ea typeface="微软雅黑 Light" panose="020B0502040204020203" pitchFamily="34" charset="-122"/>
              </a:rPr>
              <a:t>位。</a:t>
            </a:r>
          </a:p>
          <a:p>
            <a:endParaRPr lang="zh-CN" altLang="en-US" sz="3600" dirty="0"/>
          </a:p>
        </p:txBody>
      </p:sp>
      <p:pic>
        <p:nvPicPr>
          <p:cNvPr id="2" name="图片 1">
            <a:extLst>
              <a:ext uri="{FF2B5EF4-FFF2-40B4-BE49-F238E27FC236}">
                <a16:creationId xmlns:a16="http://schemas.microsoft.com/office/drawing/2014/main" id="{EAEAF558-6C5F-9EE0-3C71-ABA41AD9DA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133" y="2658707"/>
            <a:ext cx="3301999" cy="3417453"/>
          </a:xfrm>
          <a:prstGeom prst="rect">
            <a:avLst/>
          </a:prstGeom>
        </p:spPr>
      </p:pic>
      <p:pic>
        <p:nvPicPr>
          <p:cNvPr id="3" name="图片 2" descr="表格&#10;&#10;描述已自动生成">
            <a:extLst>
              <a:ext uri="{FF2B5EF4-FFF2-40B4-BE49-F238E27FC236}">
                <a16:creationId xmlns:a16="http://schemas.microsoft.com/office/drawing/2014/main" id="{F76E9079-2B7C-B8E2-5E5B-A50FC85A0B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6337" y="2602105"/>
            <a:ext cx="3888373" cy="3544963"/>
          </a:xfrm>
          <a:prstGeom prst="rect">
            <a:avLst/>
          </a:prstGeom>
        </p:spPr>
      </p:pic>
      <p:sp>
        <p:nvSpPr>
          <p:cNvPr id="7" name="文本框 6">
            <a:extLst>
              <a:ext uri="{FF2B5EF4-FFF2-40B4-BE49-F238E27FC236}">
                <a16:creationId xmlns:a16="http://schemas.microsoft.com/office/drawing/2014/main" id="{2ACBD390-2061-31A6-B653-352D950F92F7}"/>
              </a:ext>
            </a:extLst>
          </p:cNvPr>
          <p:cNvSpPr txBox="1"/>
          <p:nvPr/>
        </p:nvSpPr>
        <p:spPr>
          <a:xfrm>
            <a:off x="4333963" y="6257044"/>
            <a:ext cx="4256560" cy="461665"/>
          </a:xfrm>
          <a:prstGeom prst="rect">
            <a:avLst/>
          </a:prstGeom>
          <a:noFill/>
        </p:spPr>
        <p:txBody>
          <a:bodyPr wrap="square">
            <a:spAutoFit/>
          </a:bodyPr>
          <a:lstStyle/>
          <a:p>
            <a:r>
              <a:rPr lang="en-US" altLang="zh-CN" sz="2400" b="1"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(78.69)</a:t>
            </a:r>
            <a:r>
              <a:rPr lang="en-US" altLang="zh-CN" sz="2400" b="1" baseline="-25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10</a:t>
            </a:r>
            <a:r>
              <a:rPr lang="zh-CN" altLang="zh-CN" sz="2400" b="1"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2400" b="1"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(1001110.1011)</a:t>
            </a:r>
            <a:r>
              <a:rPr lang="en-US" altLang="zh-CN" sz="2400" b="1" baseline="-25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2</a:t>
            </a:r>
            <a:endParaRPr lang="zh-CN" altLang="en-US" sz="2400" b="1" dirty="0">
              <a:solidFill>
                <a:srgbClr val="002060"/>
              </a:solidFill>
              <a:latin typeface="微软雅黑 Light" panose="020B0502040204020203" pitchFamily="34" charset="-122"/>
              <a:ea typeface="微软雅黑 Light" panose="020B0502040204020203" pitchFamily="34" charset="-122"/>
            </a:endParaRPr>
          </a:p>
        </p:txBody>
      </p:sp>
      <p:sp>
        <p:nvSpPr>
          <p:cNvPr id="8" name="文本框 7">
            <a:extLst>
              <a:ext uri="{FF2B5EF4-FFF2-40B4-BE49-F238E27FC236}">
                <a16:creationId xmlns:a16="http://schemas.microsoft.com/office/drawing/2014/main" id="{DA85388C-DD37-4945-8D60-01F79A7402E8}"/>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423144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33519" y="487807"/>
            <a:ext cx="10515600" cy="828460"/>
          </a:xfrm>
        </p:spPr>
        <p:txBody>
          <a:bodyPr>
            <a:normAutofit/>
          </a:bodyPr>
          <a:lstStyle/>
          <a:p>
            <a:r>
              <a:rPr lang="zh-CN" altLang="en-US" sz="4000" dirty="0">
                <a:solidFill>
                  <a:srgbClr val="535962"/>
                </a:solidFill>
                <a:latin typeface="微软雅黑 Light" panose="020B0502040204020203" pitchFamily="34" charset="-122"/>
                <a:ea typeface="微软雅黑 Light" panose="020B0502040204020203" pitchFamily="34" charset="-122"/>
              </a:rPr>
              <a:t>二进制数转换成十六进制数</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532237" y="1316267"/>
            <a:ext cx="10954600" cy="4688985"/>
          </a:xfrm>
        </p:spPr>
        <p:txBody>
          <a:bodyPr>
            <a:normAutofit/>
          </a:bodyPr>
          <a:lstStyle/>
          <a:p>
            <a:pP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计算方式</a:t>
            </a:r>
            <a:r>
              <a:rPr lang="en-US" altLang="zh-CN" sz="3600" b="1" dirty="0">
                <a:solidFill>
                  <a:srgbClr val="002060"/>
                </a:solidFill>
                <a:latin typeface="微软雅黑 Light" panose="020B0502040204020203" pitchFamily="34" charset="-122"/>
                <a:ea typeface="微软雅黑 Light" panose="020B0502040204020203" pitchFamily="34" charset="-122"/>
              </a:rPr>
              <a:t>1</a:t>
            </a:r>
            <a:r>
              <a:rPr lang="zh-CN" altLang="en-US" sz="3600" b="1" dirty="0">
                <a:solidFill>
                  <a:srgbClr val="002060"/>
                </a:solidFill>
                <a:latin typeface="微软雅黑 Light" panose="020B0502040204020203" pitchFamily="34" charset="-122"/>
                <a:ea typeface="微软雅黑 Light" panose="020B0502040204020203" pitchFamily="34" charset="-122"/>
              </a:rPr>
              <a:t>：</a:t>
            </a:r>
            <a:endParaRPr lang="en-US" altLang="zh-CN" sz="3600" b="1" dirty="0">
              <a:solidFill>
                <a:srgbClr val="002060"/>
              </a:solidFill>
              <a:latin typeface="微软雅黑 Light" panose="020B0502040204020203" pitchFamily="34" charset="-122"/>
              <a:ea typeface="微软雅黑 Light" panose="020B0502040204020203" pitchFamily="34" charset="-122"/>
            </a:endParaRPr>
          </a:p>
          <a:p>
            <a:pPr marL="889200" lvl="1" indent="-457200">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先采用按</a:t>
            </a:r>
            <a:r>
              <a:rPr lang="zh-CN" altLang="en-US" sz="3200" b="1" dirty="0">
                <a:solidFill>
                  <a:srgbClr val="C00000"/>
                </a:solidFill>
                <a:latin typeface="微软雅黑 Light" panose="020B0502040204020203" pitchFamily="34" charset="-122"/>
                <a:ea typeface="微软雅黑 Light" panose="020B0502040204020203" pitchFamily="34" charset="-122"/>
              </a:rPr>
              <a:t>位权展开相加</a:t>
            </a:r>
            <a:r>
              <a:rPr lang="zh-CN" altLang="en-US" sz="3200" b="1" dirty="0">
                <a:solidFill>
                  <a:srgbClr val="002060"/>
                </a:solidFill>
                <a:latin typeface="微软雅黑 Light" panose="020B0502040204020203" pitchFamily="34" charset="-122"/>
                <a:ea typeface="微软雅黑 Light" panose="020B0502040204020203" pitchFamily="34" charset="-122"/>
              </a:rPr>
              <a:t>的方法把二进制数转换为十进制数，再采用</a:t>
            </a:r>
            <a:r>
              <a:rPr lang="zh-CN" altLang="en-US" sz="3200" b="1" dirty="0">
                <a:solidFill>
                  <a:srgbClr val="C00000"/>
                </a:solidFill>
                <a:latin typeface="微软雅黑 Light" panose="020B0502040204020203" pitchFamily="34" charset="-122"/>
                <a:ea typeface="微软雅黑 Light" panose="020B0502040204020203" pitchFamily="34" charset="-122"/>
              </a:rPr>
              <a:t>除</a:t>
            </a:r>
            <a:r>
              <a:rPr lang="en-US" altLang="zh-CN" sz="3200" b="1" dirty="0">
                <a:solidFill>
                  <a:srgbClr val="C00000"/>
                </a:solidFill>
                <a:latin typeface="微软雅黑 Light" panose="020B0502040204020203" pitchFamily="34" charset="-122"/>
                <a:ea typeface="微软雅黑 Light" panose="020B0502040204020203" pitchFamily="34" charset="-122"/>
              </a:rPr>
              <a:t>16</a:t>
            </a:r>
            <a:r>
              <a:rPr lang="zh-CN" altLang="en-US" sz="3200" b="1" dirty="0">
                <a:solidFill>
                  <a:srgbClr val="C00000"/>
                </a:solidFill>
                <a:latin typeface="微软雅黑 Light" panose="020B0502040204020203" pitchFamily="34" charset="-122"/>
                <a:ea typeface="微软雅黑 Light" panose="020B0502040204020203" pitchFamily="34" charset="-122"/>
              </a:rPr>
              <a:t>取余</a:t>
            </a:r>
            <a:r>
              <a:rPr lang="zh-CN" altLang="en-US" sz="3200" b="1" dirty="0">
                <a:solidFill>
                  <a:srgbClr val="002060"/>
                </a:solidFill>
                <a:latin typeface="微软雅黑 Light" panose="020B0502040204020203" pitchFamily="34" charset="-122"/>
                <a:ea typeface="微软雅黑 Light" panose="020B0502040204020203" pitchFamily="34" charset="-122"/>
              </a:rPr>
              <a:t>、</a:t>
            </a:r>
            <a:r>
              <a:rPr lang="zh-CN" altLang="en-US" sz="3200" b="1" dirty="0">
                <a:solidFill>
                  <a:srgbClr val="C00000"/>
                </a:solidFill>
                <a:latin typeface="微软雅黑 Light" panose="020B0502040204020203" pitchFamily="34" charset="-122"/>
                <a:ea typeface="微软雅黑 Light" panose="020B0502040204020203" pitchFamily="34" charset="-122"/>
              </a:rPr>
              <a:t>乘</a:t>
            </a:r>
            <a:r>
              <a:rPr lang="en-US" altLang="zh-CN" sz="3200" b="1" dirty="0">
                <a:solidFill>
                  <a:srgbClr val="C00000"/>
                </a:solidFill>
                <a:latin typeface="微软雅黑 Light" panose="020B0502040204020203" pitchFamily="34" charset="-122"/>
                <a:ea typeface="微软雅黑 Light" panose="020B0502040204020203" pitchFamily="34" charset="-122"/>
              </a:rPr>
              <a:t>16</a:t>
            </a:r>
            <a:r>
              <a:rPr lang="zh-CN" altLang="en-US" sz="3200" b="1" dirty="0">
                <a:solidFill>
                  <a:srgbClr val="C00000"/>
                </a:solidFill>
                <a:latin typeface="微软雅黑 Light" panose="020B0502040204020203" pitchFamily="34" charset="-122"/>
                <a:ea typeface="微软雅黑 Light" panose="020B0502040204020203" pitchFamily="34" charset="-122"/>
              </a:rPr>
              <a:t>取整</a:t>
            </a:r>
            <a:r>
              <a:rPr lang="zh-CN" altLang="en-US" sz="3200" b="1" dirty="0">
                <a:solidFill>
                  <a:srgbClr val="002060"/>
                </a:solidFill>
                <a:latin typeface="微软雅黑 Light" panose="020B0502040204020203" pitchFamily="34" charset="-122"/>
                <a:ea typeface="微软雅黑 Light" panose="020B0502040204020203" pitchFamily="34" charset="-122"/>
              </a:rPr>
              <a:t>的方法把十进制数转换为十六进制数。</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marL="0" indent="0">
              <a:buNone/>
            </a:pPr>
            <a:r>
              <a:rPr lang="en-US" altLang="zh-CN" sz="2800" b="1" dirty="0">
                <a:solidFill>
                  <a:srgbClr val="002060"/>
                </a:solidFill>
                <a:latin typeface="微软雅黑 Light" panose="020B0502040204020203" pitchFamily="34" charset="-122"/>
                <a:ea typeface="微软雅黑 Light" panose="020B0502040204020203" pitchFamily="34" charset="-122"/>
              </a:rPr>
              <a:t>【</a:t>
            </a:r>
            <a:r>
              <a:rPr lang="zh-CN" altLang="en-US" sz="2800" b="1" dirty="0">
                <a:solidFill>
                  <a:srgbClr val="002060"/>
                </a:solidFill>
                <a:latin typeface="微软雅黑 Light" panose="020B0502040204020203" pitchFamily="34" charset="-122"/>
                <a:ea typeface="微软雅黑 Light" panose="020B0502040204020203" pitchFamily="34" charset="-122"/>
              </a:rPr>
              <a:t>例</a:t>
            </a:r>
            <a:r>
              <a:rPr lang="en-US" altLang="zh-CN" sz="2800" b="1" dirty="0">
                <a:solidFill>
                  <a:srgbClr val="002060"/>
                </a:solidFill>
                <a:latin typeface="微软雅黑 Light" panose="020B0502040204020203" pitchFamily="34" charset="-122"/>
                <a:ea typeface="微软雅黑 Light" panose="020B0502040204020203" pitchFamily="34" charset="-122"/>
              </a:rPr>
              <a:t>2-3】</a:t>
            </a:r>
            <a:r>
              <a:rPr lang="zh-CN" altLang="en-US" sz="2800" b="1" dirty="0">
                <a:solidFill>
                  <a:srgbClr val="002060"/>
                </a:solidFill>
                <a:latin typeface="微软雅黑 Light" panose="020B0502040204020203" pitchFamily="34" charset="-122"/>
                <a:ea typeface="微软雅黑 Light" panose="020B0502040204020203" pitchFamily="34" charset="-122"/>
              </a:rPr>
              <a:t>把二进制数</a:t>
            </a:r>
            <a:r>
              <a:rPr lang="en-US" altLang="zh-CN" sz="2800" b="1" dirty="0">
                <a:solidFill>
                  <a:srgbClr val="002060"/>
                </a:solidFill>
                <a:latin typeface="微软雅黑 Light" panose="020B0502040204020203" pitchFamily="34" charset="-122"/>
                <a:ea typeface="微软雅黑 Light" panose="020B0502040204020203" pitchFamily="34" charset="-122"/>
              </a:rPr>
              <a:t>(1101101.10111)</a:t>
            </a:r>
            <a:r>
              <a:rPr lang="en-US" altLang="zh-CN" sz="2800" b="1" baseline="-25000" dirty="0">
                <a:solidFill>
                  <a:srgbClr val="002060"/>
                </a:solidFill>
                <a:latin typeface="微软雅黑 Light" panose="020B0502040204020203" pitchFamily="34" charset="-122"/>
                <a:ea typeface="微软雅黑 Light" panose="020B0502040204020203" pitchFamily="34" charset="-122"/>
              </a:rPr>
              <a:t>2</a:t>
            </a:r>
            <a:r>
              <a:rPr lang="zh-CN" altLang="en-US" sz="2800" b="1" dirty="0">
                <a:solidFill>
                  <a:srgbClr val="002060"/>
                </a:solidFill>
                <a:latin typeface="微软雅黑 Light" panose="020B0502040204020203" pitchFamily="34" charset="-122"/>
                <a:ea typeface="微软雅黑 Light" panose="020B0502040204020203" pitchFamily="34" charset="-122"/>
              </a:rPr>
              <a:t>转换十六进制数。</a:t>
            </a:r>
            <a:endParaRPr lang="en-US" altLang="zh-CN" sz="2800" b="1" dirty="0">
              <a:solidFill>
                <a:srgbClr val="002060"/>
              </a:solidFill>
              <a:latin typeface="微软雅黑 Light" panose="020B0502040204020203" pitchFamily="34" charset="-122"/>
              <a:ea typeface="微软雅黑 Light" panose="020B0502040204020203" pitchFamily="34" charset="-122"/>
            </a:endParaRPr>
          </a:p>
          <a:p>
            <a:pPr marL="0" indent="0" algn="ctr">
              <a:buNone/>
            </a:pPr>
            <a:r>
              <a:rPr lang="en-US" altLang="zh-CN" sz="2400" b="1" dirty="0">
                <a:solidFill>
                  <a:srgbClr val="002060"/>
                </a:solidFill>
                <a:latin typeface="微软雅黑 Light" panose="020B0502040204020203" pitchFamily="34" charset="-122"/>
                <a:ea typeface="微软雅黑 Light" panose="020B0502040204020203" pitchFamily="34" charset="-122"/>
                <a:cs typeface="Times New Roman" panose="02020603050405020304" pitchFamily="18" charset="0"/>
              </a:rPr>
              <a:t>(1101101.10111)</a:t>
            </a:r>
            <a:r>
              <a:rPr lang="en-US" altLang="zh-CN" sz="2400" b="1" baseline="-25000" dirty="0">
                <a:solidFill>
                  <a:srgbClr val="002060"/>
                </a:solidFill>
                <a:latin typeface="微软雅黑 Light" panose="020B0502040204020203" pitchFamily="34" charset="-122"/>
                <a:ea typeface="微软雅黑 Light" panose="020B0502040204020203" pitchFamily="34" charset="-122"/>
                <a:cs typeface="Times New Roman" panose="02020603050405020304" pitchFamily="18" charset="0"/>
              </a:rPr>
              <a:t>2</a:t>
            </a:r>
            <a:r>
              <a:rPr lang="en-US" altLang="zh-CN" sz="2400" b="1" dirty="0">
                <a:solidFill>
                  <a:srgbClr val="002060"/>
                </a:solidFill>
                <a:latin typeface="微软雅黑 Light" panose="020B0502040204020203" pitchFamily="34" charset="-122"/>
                <a:ea typeface="微软雅黑 Light" panose="020B0502040204020203" pitchFamily="34" charset="-122"/>
                <a:cs typeface="Times New Roman" panose="02020603050405020304" pitchFamily="18" charset="0"/>
              </a:rPr>
              <a:t>=(109.71875)</a:t>
            </a:r>
            <a:r>
              <a:rPr lang="en-US" altLang="zh-CN" sz="2400" b="1" baseline="-25000" dirty="0">
                <a:solidFill>
                  <a:srgbClr val="002060"/>
                </a:solidFill>
                <a:latin typeface="微软雅黑 Light" panose="020B0502040204020203" pitchFamily="34" charset="-122"/>
                <a:ea typeface="微软雅黑 Light" panose="020B0502040204020203" pitchFamily="34" charset="-122"/>
                <a:cs typeface="Times New Roman" panose="02020603050405020304" pitchFamily="18" charset="0"/>
              </a:rPr>
              <a:t>10</a:t>
            </a:r>
            <a:endParaRPr lang="zh-CN" altLang="en-US" sz="2400" b="1" baseline="-25000" dirty="0">
              <a:solidFill>
                <a:srgbClr val="002060"/>
              </a:solidFill>
              <a:latin typeface="微软雅黑 Light" panose="020B0502040204020203" pitchFamily="34" charset="-122"/>
              <a:ea typeface="微软雅黑 Light" panose="020B0502040204020203" pitchFamily="34" charset="-122"/>
              <a:cs typeface="Times New Roman" panose="02020603050405020304" pitchFamily="18" charset="0"/>
            </a:endParaRPr>
          </a:p>
        </p:txBody>
      </p:sp>
      <p:pic>
        <p:nvPicPr>
          <p:cNvPr id="2" name="图片 1" descr="手机屏幕的截图&#10;&#10;描述已自动生成">
            <a:extLst>
              <a:ext uri="{FF2B5EF4-FFF2-40B4-BE49-F238E27FC236}">
                <a16:creationId xmlns:a16="http://schemas.microsoft.com/office/drawing/2014/main" id="{B5745C6A-B232-8655-BF70-B7ADFF1E40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131" y="4347397"/>
            <a:ext cx="2393729" cy="1608423"/>
          </a:xfrm>
          <a:prstGeom prst="rect">
            <a:avLst/>
          </a:prstGeom>
        </p:spPr>
      </p:pic>
      <p:pic>
        <p:nvPicPr>
          <p:cNvPr id="3" name="图片 2" descr="图示&#10;&#10;描述已自动生成">
            <a:extLst>
              <a:ext uri="{FF2B5EF4-FFF2-40B4-BE49-F238E27FC236}">
                <a16:creationId xmlns:a16="http://schemas.microsoft.com/office/drawing/2014/main" id="{61A2CCD6-E27F-981D-CD21-9354DEB7A0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1419" y="4255064"/>
            <a:ext cx="2347184" cy="1897828"/>
          </a:xfrm>
          <a:prstGeom prst="rect">
            <a:avLst/>
          </a:prstGeom>
        </p:spPr>
      </p:pic>
      <p:sp>
        <p:nvSpPr>
          <p:cNvPr id="7" name="文本框 6">
            <a:extLst>
              <a:ext uri="{FF2B5EF4-FFF2-40B4-BE49-F238E27FC236}">
                <a16:creationId xmlns:a16="http://schemas.microsoft.com/office/drawing/2014/main" id="{8856D719-5E32-EC0F-39AF-F74FD7A9410B}"/>
              </a:ext>
            </a:extLst>
          </p:cNvPr>
          <p:cNvSpPr txBox="1"/>
          <p:nvPr/>
        </p:nvSpPr>
        <p:spPr>
          <a:xfrm>
            <a:off x="3397884" y="6152892"/>
            <a:ext cx="4986869" cy="461665"/>
          </a:xfrm>
          <a:prstGeom prst="rect">
            <a:avLst/>
          </a:prstGeom>
          <a:noFill/>
        </p:spPr>
        <p:txBody>
          <a:bodyPr wrap="square">
            <a:spAutoFit/>
          </a:bodyPr>
          <a:lstStyle/>
          <a:p>
            <a:pPr indent="266700"/>
            <a:r>
              <a:rPr lang="en-US" altLang="zh-CN" sz="2400" b="1" dirty="0">
                <a:solidFill>
                  <a:srgbClr val="002060"/>
                </a:solidFill>
                <a:latin typeface="微软雅黑 Light" panose="020B0502040204020203" pitchFamily="34" charset="-122"/>
                <a:ea typeface="微软雅黑 Light" panose="020B0502040204020203" pitchFamily="34" charset="-122"/>
                <a:cs typeface="Times New Roman" panose="02020603050405020304" pitchFamily="18" charset="0"/>
              </a:rPr>
              <a:t>(109.71875)</a:t>
            </a:r>
            <a:r>
              <a:rPr lang="en-US" altLang="zh-CN" sz="2400" b="1" baseline="-25000" dirty="0">
                <a:solidFill>
                  <a:srgbClr val="002060"/>
                </a:solidFill>
                <a:latin typeface="微软雅黑 Light" panose="020B0502040204020203" pitchFamily="34" charset="-122"/>
                <a:ea typeface="微软雅黑 Light" panose="020B0502040204020203" pitchFamily="34" charset="-122"/>
                <a:cs typeface="Times New Roman" panose="02020603050405020304" pitchFamily="18" charset="0"/>
              </a:rPr>
              <a:t>10</a:t>
            </a:r>
            <a:r>
              <a:rPr lang="en-US" altLang="zh-CN" sz="2400" b="1" dirty="0">
                <a:solidFill>
                  <a:srgbClr val="002060"/>
                </a:solidFill>
                <a:latin typeface="微软雅黑 Light" panose="020B0502040204020203" pitchFamily="34" charset="-122"/>
                <a:ea typeface="微软雅黑 Light" panose="020B0502040204020203" pitchFamily="34" charset="-122"/>
                <a:cs typeface="Times New Roman" panose="02020603050405020304" pitchFamily="18" charset="0"/>
              </a:rPr>
              <a:t>=(6D.B8)</a:t>
            </a:r>
            <a:r>
              <a:rPr lang="en-US" altLang="zh-CN" sz="2400" b="1" baseline="-25000" dirty="0">
                <a:solidFill>
                  <a:srgbClr val="002060"/>
                </a:solidFill>
                <a:latin typeface="微软雅黑 Light" panose="020B0502040204020203" pitchFamily="34" charset="-122"/>
                <a:ea typeface="微软雅黑 Light" panose="020B0502040204020203" pitchFamily="34" charset="-122"/>
                <a:cs typeface="Times New Roman" panose="02020603050405020304" pitchFamily="18" charset="0"/>
              </a:rPr>
              <a:t>16</a:t>
            </a:r>
            <a:endParaRPr lang="zh-CN" altLang="zh-CN" sz="2400" b="1" baseline="-25000" dirty="0">
              <a:solidFill>
                <a:srgbClr val="002060"/>
              </a:solidFill>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8" name="文本框 7">
            <a:extLst>
              <a:ext uri="{FF2B5EF4-FFF2-40B4-BE49-F238E27FC236}">
                <a16:creationId xmlns:a16="http://schemas.microsoft.com/office/drawing/2014/main" id="{15F922FC-96CD-4699-BC57-C592113B1894}"/>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80511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705163" y="578006"/>
            <a:ext cx="10515600" cy="828460"/>
          </a:xfrm>
        </p:spPr>
        <p:txBody>
          <a:bodyPr>
            <a:normAutofit/>
          </a:bodyPr>
          <a:lstStyle/>
          <a:p>
            <a:r>
              <a:rPr lang="zh-CN" altLang="en-US" sz="4000" dirty="0">
                <a:solidFill>
                  <a:srgbClr val="535962"/>
                </a:solidFill>
                <a:latin typeface="微软雅黑 Light" panose="020B0502040204020203" pitchFamily="34" charset="-122"/>
                <a:ea typeface="微软雅黑 Light" panose="020B0502040204020203" pitchFamily="34" charset="-122"/>
              </a:rPr>
              <a:t>二进制数转换成十六进制数</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532237" y="1316267"/>
            <a:ext cx="10954600" cy="4688985"/>
          </a:xfrm>
        </p:spPr>
        <p:txBody>
          <a:bodyPr>
            <a:normAutofit/>
          </a:bodyPr>
          <a:lstStyle/>
          <a:p>
            <a:pP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计算方式</a:t>
            </a:r>
            <a:r>
              <a:rPr lang="en-US" altLang="zh-CN" sz="3600" b="1" dirty="0">
                <a:solidFill>
                  <a:srgbClr val="002060"/>
                </a:solidFill>
                <a:latin typeface="微软雅黑 Light" panose="020B0502040204020203" pitchFamily="34" charset="-122"/>
                <a:ea typeface="微软雅黑 Light" panose="020B0502040204020203" pitchFamily="34" charset="-122"/>
              </a:rPr>
              <a:t>2</a:t>
            </a:r>
            <a:r>
              <a:rPr lang="zh-CN" altLang="en-US" sz="3600" b="1" dirty="0">
                <a:solidFill>
                  <a:srgbClr val="002060"/>
                </a:solidFill>
                <a:latin typeface="微软雅黑 Light" panose="020B0502040204020203" pitchFamily="34" charset="-122"/>
                <a:ea typeface="微软雅黑 Light" panose="020B0502040204020203" pitchFamily="34" charset="-122"/>
              </a:rPr>
              <a:t>：</a:t>
            </a:r>
            <a:endParaRPr lang="en-US" altLang="zh-CN" sz="3600" b="1" dirty="0">
              <a:solidFill>
                <a:srgbClr val="002060"/>
              </a:solidFill>
              <a:latin typeface="微软雅黑 Light" panose="020B0502040204020203" pitchFamily="34" charset="-122"/>
              <a:ea typeface="微软雅黑 Light" panose="020B0502040204020203" pitchFamily="34" charset="-122"/>
            </a:endParaRPr>
          </a:p>
          <a:p>
            <a:pPr marL="889200" lvl="1" indent="-457200">
              <a:buFont typeface="Wingdings" panose="05000000000000000000" pitchFamily="2" charset="2"/>
              <a:buChar char="Ø"/>
            </a:pPr>
            <a:r>
              <a:rPr lang="zh-CN" altLang="en-US" sz="3200" b="1" dirty="0">
                <a:solidFill>
                  <a:srgbClr val="92D050"/>
                </a:solidFill>
                <a:latin typeface="微软雅黑 Light" panose="020B0502040204020203" pitchFamily="34" charset="-122"/>
                <a:ea typeface="微软雅黑 Light" panose="020B0502040204020203" pitchFamily="34" charset="-122"/>
              </a:rPr>
              <a:t>分组方式</a:t>
            </a:r>
            <a:r>
              <a:rPr lang="zh-CN" altLang="en-US" sz="3200" b="1" dirty="0">
                <a:solidFill>
                  <a:srgbClr val="002060"/>
                </a:solidFill>
                <a:latin typeface="微软雅黑 Light" panose="020B0502040204020203" pitchFamily="34" charset="-122"/>
                <a:ea typeface="微软雅黑 Light" panose="020B0502040204020203" pitchFamily="34" charset="-122"/>
              </a:rPr>
              <a:t>：以</a:t>
            </a:r>
            <a:r>
              <a:rPr lang="zh-CN" altLang="en-US" sz="3200" b="1" dirty="0">
                <a:solidFill>
                  <a:srgbClr val="C00000"/>
                </a:solidFill>
                <a:latin typeface="微软雅黑 Light" panose="020B0502040204020203" pitchFamily="34" charset="-122"/>
                <a:ea typeface="微软雅黑 Light" panose="020B0502040204020203" pitchFamily="34" charset="-122"/>
              </a:rPr>
              <a:t>小数点为界</a:t>
            </a:r>
            <a:r>
              <a:rPr lang="zh-CN" altLang="en-US" sz="3200" b="1" dirty="0">
                <a:solidFill>
                  <a:srgbClr val="002060"/>
                </a:solidFill>
                <a:latin typeface="微软雅黑 Light" panose="020B0502040204020203" pitchFamily="34" charset="-122"/>
                <a:ea typeface="微软雅黑 Light" panose="020B0502040204020203" pitchFamily="34" charset="-122"/>
              </a:rPr>
              <a:t>，分别</a:t>
            </a:r>
            <a:r>
              <a:rPr lang="zh-CN" altLang="en-US" sz="3200" b="1" dirty="0">
                <a:solidFill>
                  <a:srgbClr val="C00000"/>
                </a:solidFill>
                <a:latin typeface="微软雅黑 Light" panose="020B0502040204020203" pitchFamily="34" charset="-122"/>
                <a:ea typeface="微软雅黑 Light" panose="020B0502040204020203" pitchFamily="34" charset="-122"/>
              </a:rPr>
              <a:t>向左向右分成</a:t>
            </a:r>
            <a:r>
              <a:rPr lang="en-US" altLang="zh-CN" sz="3200" b="1" dirty="0">
                <a:solidFill>
                  <a:srgbClr val="C00000"/>
                </a:solidFill>
                <a:latin typeface="微软雅黑 Light" panose="020B0502040204020203" pitchFamily="34" charset="-122"/>
                <a:ea typeface="微软雅黑 Light" panose="020B0502040204020203" pitchFamily="34" charset="-122"/>
              </a:rPr>
              <a:t>4</a:t>
            </a:r>
            <a:r>
              <a:rPr lang="zh-CN" altLang="en-US" sz="3200" b="1" dirty="0">
                <a:solidFill>
                  <a:srgbClr val="C00000"/>
                </a:solidFill>
                <a:latin typeface="微软雅黑 Light" panose="020B0502040204020203" pitchFamily="34" charset="-122"/>
                <a:ea typeface="微软雅黑 Light" panose="020B0502040204020203" pitchFamily="34" charset="-122"/>
              </a:rPr>
              <a:t>位一组</a:t>
            </a:r>
            <a:r>
              <a:rPr lang="zh-CN" altLang="en-US" sz="3200" b="1" dirty="0">
                <a:solidFill>
                  <a:srgbClr val="002060"/>
                </a:solidFill>
                <a:latin typeface="微软雅黑 Light" panose="020B0502040204020203" pitchFamily="34" charset="-122"/>
                <a:ea typeface="微软雅黑 Light" panose="020B0502040204020203" pitchFamily="34" charset="-122"/>
              </a:rPr>
              <a:t>，</a:t>
            </a:r>
            <a:r>
              <a:rPr lang="zh-CN" altLang="en-US" sz="3200" b="1" dirty="0">
                <a:solidFill>
                  <a:srgbClr val="C00000"/>
                </a:solidFill>
                <a:latin typeface="微软雅黑 Light" panose="020B0502040204020203" pitchFamily="34" charset="-122"/>
                <a:ea typeface="微软雅黑 Light" panose="020B0502040204020203" pitchFamily="34" charset="-122"/>
              </a:rPr>
              <a:t>不够</a:t>
            </a:r>
            <a:r>
              <a:rPr lang="en-US" altLang="zh-CN" sz="3200" b="1" dirty="0">
                <a:solidFill>
                  <a:srgbClr val="C00000"/>
                </a:solidFill>
                <a:latin typeface="微软雅黑 Light" panose="020B0502040204020203" pitchFamily="34" charset="-122"/>
                <a:ea typeface="微软雅黑 Light" panose="020B0502040204020203" pitchFamily="34" charset="-122"/>
              </a:rPr>
              <a:t>4</a:t>
            </a:r>
            <a:r>
              <a:rPr lang="zh-CN" altLang="en-US" sz="3200" b="1" dirty="0">
                <a:solidFill>
                  <a:srgbClr val="C00000"/>
                </a:solidFill>
                <a:latin typeface="微软雅黑 Light" panose="020B0502040204020203" pitchFamily="34" charset="-122"/>
                <a:ea typeface="微软雅黑 Light" panose="020B0502040204020203" pitchFamily="34" charset="-122"/>
              </a:rPr>
              <a:t>位补</a:t>
            </a:r>
            <a:r>
              <a:rPr lang="en-US" altLang="zh-CN" sz="3200" b="1" dirty="0">
                <a:solidFill>
                  <a:srgbClr val="C00000"/>
                </a:solidFill>
                <a:latin typeface="微软雅黑 Light" panose="020B0502040204020203" pitchFamily="34" charset="-122"/>
                <a:ea typeface="微软雅黑 Light" panose="020B0502040204020203" pitchFamily="34" charset="-122"/>
              </a:rPr>
              <a:t>0</a:t>
            </a:r>
            <a:r>
              <a:rPr lang="zh-CN" altLang="en-US" sz="3200" b="1" dirty="0">
                <a:solidFill>
                  <a:srgbClr val="002060"/>
                </a:solidFill>
                <a:latin typeface="微软雅黑 Light" panose="020B0502040204020203" pitchFamily="34" charset="-122"/>
                <a:ea typeface="微软雅黑 Light" panose="020B0502040204020203" pitchFamily="34" charset="-122"/>
              </a:rPr>
              <a:t>，分完组后对应成十六进制数。</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marL="889200" lvl="1" indent="-457200"/>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marL="0" indent="0">
              <a:buNone/>
            </a:pPr>
            <a:r>
              <a:rPr lang="en-US" altLang="zh-CN" sz="3200" b="1" dirty="0">
                <a:solidFill>
                  <a:srgbClr val="002060"/>
                </a:solidFill>
                <a:latin typeface="微软雅黑 Light" panose="020B0502040204020203" pitchFamily="34" charset="-122"/>
                <a:ea typeface="微软雅黑 Light" panose="020B0502040204020203" pitchFamily="34" charset="-122"/>
              </a:rPr>
              <a:t>【</a:t>
            </a:r>
            <a:r>
              <a:rPr lang="zh-CN" altLang="en-US" sz="3200" b="1" dirty="0">
                <a:solidFill>
                  <a:srgbClr val="002060"/>
                </a:solidFill>
                <a:latin typeface="微软雅黑 Light" panose="020B0502040204020203" pitchFamily="34" charset="-122"/>
                <a:ea typeface="微软雅黑 Light" panose="020B0502040204020203" pitchFamily="34" charset="-122"/>
              </a:rPr>
              <a:t>例</a:t>
            </a:r>
            <a:r>
              <a:rPr lang="en-US" altLang="zh-CN" sz="3200" b="1" dirty="0">
                <a:solidFill>
                  <a:srgbClr val="002060"/>
                </a:solidFill>
                <a:latin typeface="微软雅黑 Light" panose="020B0502040204020203" pitchFamily="34" charset="-122"/>
                <a:ea typeface="微软雅黑 Light" panose="020B0502040204020203" pitchFamily="34" charset="-122"/>
              </a:rPr>
              <a:t>2-4】</a:t>
            </a:r>
            <a:r>
              <a:rPr lang="zh-CN" altLang="en-US" sz="3200" b="1" dirty="0">
                <a:solidFill>
                  <a:srgbClr val="002060"/>
                </a:solidFill>
                <a:latin typeface="微软雅黑 Light" panose="020B0502040204020203" pitchFamily="34" charset="-122"/>
                <a:ea typeface="微软雅黑 Light" panose="020B0502040204020203" pitchFamily="34" charset="-122"/>
              </a:rPr>
              <a:t>把二进制数</a:t>
            </a:r>
            <a:r>
              <a:rPr lang="en-US" altLang="zh-CN" sz="3200" b="1" dirty="0">
                <a:solidFill>
                  <a:srgbClr val="002060"/>
                </a:solidFill>
                <a:latin typeface="微软雅黑 Light" panose="020B0502040204020203" pitchFamily="34" charset="-122"/>
                <a:ea typeface="微软雅黑 Light" panose="020B0502040204020203" pitchFamily="34" charset="-122"/>
              </a:rPr>
              <a:t>(1101101.10111)</a:t>
            </a:r>
            <a:r>
              <a:rPr lang="en-US" altLang="zh-CN" sz="3200" b="1" baseline="-25000" dirty="0">
                <a:solidFill>
                  <a:srgbClr val="002060"/>
                </a:solidFill>
                <a:latin typeface="微软雅黑 Light" panose="020B0502040204020203" pitchFamily="34" charset="-122"/>
                <a:ea typeface="微软雅黑 Light" panose="020B0502040204020203" pitchFamily="34" charset="-122"/>
              </a:rPr>
              <a:t>2</a:t>
            </a:r>
            <a:r>
              <a:rPr lang="zh-CN" altLang="en-US" sz="3200" b="1" dirty="0">
                <a:solidFill>
                  <a:srgbClr val="002060"/>
                </a:solidFill>
                <a:latin typeface="微软雅黑 Light" panose="020B0502040204020203" pitchFamily="34" charset="-122"/>
                <a:ea typeface="微软雅黑 Light" panose="020B0502040204020203" pitchFamily="34" charset="-122"/>
              </a:rPr>
              <a:t>转换十六进制数。</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p:txBody>
      </p:sp>
      <p:sp>
        <p:nvSpPr>
          <p:cNvPr id="8" name="文本框 7">
            <a:extLst>
              <a:ext uri="{FF2B5EF4-FFF2-40B4-BE49-F238E27FC236}">
                <a16:creationId xmlns:a16="http://schemas.microsoft.com/office/drawing/2014/main" id="{E471C252-5FD9-7AF7-BD33-0CB1856BC2A9}"/>
              </a:ext>
            </a:extLst>
          </p:cNvPr>
          <p:cNvSpPr txBox="1"/>
          <p:nvPr/>
        </p:nvSpPr>
        <p:spPr>
          <a:xfrm>
            <a:off x="1162027" y="4248835"/>
            <a:ext cx="10168467" cy="1077218"/>
          </a:xfrm>
          <a:prstGeom prst="rect">
            <a:avLst/>
          </a:prstGeom>
          <a:noFill/>
        </p:spPr>
        <p:txBody>
          <a:bodyPr wrap="square">
            <a:spAutoFit/>
          </a:bodyPr>
          <a:lstStyle/>
          <a:p>
            <a:pPr indent="266700" algn="just"/>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(1101101.10111)</a:t>
            </a:r>
            <a:r>
              <a:rPr lang="en-US" altLang="zh-CN" sz="3200" b="1" kern="100" baseline="-25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2</a:t>
            </a:r>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3200" b="1" u="sng"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0110</a:t>
            </a:r>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 </a:t>
            </a:r>
            <a:r>
              <a:rPr lang="en-US" altLang="zh-CN" sz="3200" b="1" u="sng"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1101</a:t>
            </a:r>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3200" b="1" u="sng"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1011</a:t>
            </a:r>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 </a:t>
            </a:r>
            <a:r>
              <a:rPr lang="en-US" altLang="zh-CN" sz="3200" b="1" u="sng"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1000</a:t>
            </a:r>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3200" b="1" kern="100" baseline="-25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2</a:t>
            </a:r>
            <a:endParaRPr lang="zh-CN"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p>
            <a:pPr marL="1066800" indent="266700" algn="just"/>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                     =(6D.B8)</a:t>
            </a:r>
            <a:r>
              <a:rPr lang="en-US" altLang="zh-CN" sz="3200" b="1" kern="100" baseline="-25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16</a:t>
            </a:r>
            <a:endParaRPr lang="zh-CN"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7" name="文本框 6">
            <a:extLst>
              <a:ext uri="{FF2B5EF4-FFF2-40B4-BE49-F238E27FC236}">
                <a16:creationId xmlns:a16="http://schemas.microsoft.com/office/drawing/2014/main" id="{3B9DA64A-D75A-4850-8B74-7CBEA905A63A}"/>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384920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575153" y="487807"/>
            <a:ext cx="10515600" cy="828460"/>
          </a:xfrm>
        </p:spPr>
        <p:txBody>
          <a:bodyPr>
            <a:normAutofit/>
          </a:bodyPr>
          <a:lstStyle/>
          <a:p>
            <a:r>
              <a:rPr lang="zh-CN" altLang="en-US" sz="4000" dirty="0">
                <a:solidFill>
                  <a:srgbClr val="535962"/>
                </a:solidFill>
                <a:latin typeface="微软雅黑 Light" panose="020B0502040204020203" pitchFamily="34" charset="-122"/>
                <a:ea typeface="微软雅黑 Light" panose="020B0502040204020203" pitchFamily="34" charset="-122"/>
              </a:rPr>
              <a:t>十六进制数转换成二进制数</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532236" y="1316267"/>
            <a:ext cx="11084611" cy="4688985"/>
          </a:xfrm>
        </p:spPr>
        <p:txBody>
          <a:bodyPr>
            <a:normAutofit/>
          </a:bodyPr>
          <a:lstStyle/>
          <a:p>
            <a:pPr>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计算方式</a:t>
            </a:r>
            <a:r>
              <a:rPr lang="en-US" altLang="zh-CN" sz="3200" b="1" dirty="0">
                <a:solidFill>
                  <a:srgbClr val="002060"/>
                </a:solidFill>
                <a:latin typeface="微软雅黑 Light" panose="020B0502040204020203" pitchFamily="34" charset="-122"/>
                <a:ea typeface="微软雅黑 Light" panose="020B0502040204020203" pitchFamily="34" charset="-122"/>
              </a:rPr>
              <a:t>1</a:t>
            </a:r>
            <a:r>
              <a:rPr lang="zh-CN" altLang="en-US" sz="3200" b="1" dirty="0">
                <a:solidFill>
                  <a:srgbClr val="002060"/>
                </a:solidFill>
                <a:latin typeface="微软雅黑 Light" panose="020B0502040204020203" pitchFamily="34" charset="-122"/>
                <a:ea typeface="微软雅黑 Light" panose="020B0502040204020203" pitchFamily="34" charset="-122"/>
              </a:rPr>
              <a:t>：</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marL="889200" lvl="1" indent="-457200">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先采用</a:t>
            </a:r>
            <a:r>
              <a:rPr lang="zh-CN" altLang="en-US" sz="3200" b="1" dirty="0">
                <a:solidFill>
                  <a:srgbClr val="C00000"/>
                </a:solidFill>
                <a:latin typeface="微软雅黑 Light" panose="020B0502040204020203" pitchFamily="34" charset="-122"/>
                <a:ea typeface="微软雅黑 Light" panose="020B0502040204020203" pitchFamily="34" charset="-122"/>
              </a:rPr>
              <a:t>按位权展开相加</a:t>
            </a:r>
            <a:r>
              <a:rPr lang="zh-CN" altLang="en-US" sz="3200" b="1" dirty="0">
                <a:solidFill>
                  <a:srgbClr val="002060"/>
                </a:solidFill>
                <a:latin typeface="微软雅黑 Light" panose="020B0502040204020203" pitchFamily="34" charset="-122"/>
                <a:ea typeface="微软雅黑 Light" panose="020B0502040204020203" pitchFamily="34" charset="-122"/>
              </a:rPr>
              <a:t>的方法将十六进制数转换成十进制数，再采用</a:t>
            </a:r>
            <a:r>
              <a:rPr lang="zh-CN" altLang="en-US" sz="3200" b="1" dirty="0">
                <a:solidFill>
                  <a:srgbClr val="C00000"/>
                </a:solidFill>
                <a:latin typeface="微软雅黑 Light" panose="020B0502040204020203" pitchFamily="34" charset="-122"/>
                <a:ea typeface="微软雅黑 Light" panose="020B0502040204020203" pitchFamily="34" charset="-122"/>
              </a:rPr>
              <a:t>除</a:t>
            </a:r>
            <a:r>
              <a:rPr lang="en-US" altLang="zh-CN" sz="3200" b="1" dirty="0">
                <a:solidFill>
                  <a:srgbClr val="C00000"/>
                </a:solidFill>
                <a:latin typeface="微软雅黑 Light" panose="020B0502040204020203" pitchFamily="34" charset="-122"/>
                <a:ea typeface="微软雅黑 Light" panose="020B0502040204020203" pitchFamily="34" charset="-122"/>
              </a:rPr>
              <a:t>2</a:t>
            </a:r>
            <a:r>
              <a:rPr lang="zh-CN" altLang="en-US" sz="3200" b="1" dirty="0">
                <a:solidFill>
                  <a:srgbClr val="C00000"/>
                </a:solidFill>
                <a:latin typeface="微软雅黑 Light" panose="020B0502040204020203" pitchFamily="34" charset="-122"/>
                <a:ea typeface="微软雅黑 Light" panose="020B0502040204020203" pitchFamily="34" charset="-122"/>
              </a:rPr>
              <a:t>取余</a:t>
            </a:r>
            <a:r>
              <a:rPr lang="zh-CN" altLang="en-US" sz="3200" b="1" dirty="0">
                <a:solidFill>
                  <a:srgbClr val="002060"/>
                </a:solidFill>
                <a:latin typeface="微软雅黑 Light" panose="020B0502040204020203" pitchFamily="34" charset="-122"/>
                <a:ea typeface="微软雅黑 Light" panose="020B0502040204020203" pitchFamily="34" charset="-122"/>
              </a:rPr>
              <a:t>、</a:t>
            </a:r>
            <a:r>
              <a:rPr lang="zh-CN" altLang="en-US" sz="3200" b="1" dirty="0">
                <a:solidFill>
                  <a:srgbClr val="C00000"/>
                </a:solidFill>
                <a:latin typeface="微软雅黑 Light" panose="020B0502040204020203" pitchFamily="34" charset="-122"/>
                <a:ea typeface="微软雅黑 Light" panose="020B0502040204020203" pitchFamily="34" charset="-122"/>
              </a:rPr>
              <a:t>乘</a:t>
            </a:r>
            <a:r>
              <a:rPr lang="en-US" altLang="zh-CN" sz="3200" b="1" dirty="0">
                <a:solidFill>
                  <a:srgbClr val="C00000"/>
                </a:solidFill>
                <a:latin typeface="微软雅黑 Light" panose="020B0502040204020203" pitchFamily="34" charset="-122"/>
                <a:ea typeface="微软雅黑 Light" panose="020B0502040204020203" pitchFamily="34" charset="-122"/>
              </a:rPr>
              <a:t>2</a:t>
            </a:r>
            <a:r>
              <a:rPr lang="zh-CN" altLang="en-US" sz="3200" b="1" dirty="0">
                <a:solidFill>
                  <a:srgbClr val="C00000"/>
                </a:solidFill>
                <a:latin typeface="微软雅黑 Light" panose="020B0502040204020203" pitchFamily="34" charset="-122"/>
                <a:ea typeface="微软雅黑 Light" panose="020B0502040204020203" pitchFamily="34" charset="-122"/>
              </a:rPr>
              <a:t>取整</a:t>
            </a:r>
            <a:r>
              <a:rPr lang="zh-CN" altLang="en-US" sz="3200" b="1" dirty="0">
                <a:solidFill>
                  <a:srgbClr val="002060"/>
                </a:solidFill>
                <a:latin typeface="微软雅黑 Light" panose="020B0502040204020203" pitchFamily="34" charset="-122"/>
                <a:ea typeface="微软雅黑 Light" panose="020B0502040204020203" pitchFamily="34" charset="-122"/>
              </a:rPr>
              <a:t>的方法将十进制数转换为二进制数。</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marL="432000" lvl="1" indent="0">
              <a:buNone/>
            </a:pPr>
            <a:r>
              <a:rPr lang="en-US" altLang="zh-CN" sz="3200" b="1" dirty="0">
                <a:solidFill>
                  <a:srgbClr val="002060"/>
                </a:solidFill>
                <a:latin typeface="微软雅黑 Light" panose="020B0502040204020203" pitchFamily="34" charset="-122"/>
                <a:ea typeface="微软雅黑 Light" panose="020B0502040204020203" pitchFamily="34" charset="-122"/>
              </a:rPr>
              <a:t>【</a:t>
            </a:r>
            <a:r>
              <a:rPr lang="zh-CN" altLang="en-US" sz="3200" b="1" dirty="0">
                <a:solidFill>
                  <a:srgbClr val="002060"/>
                </a:solidFill>
                <a:latin typeface="微软雅黑 Light" panose="020B0502040204020203" pitchFamily="34" charset="-122"/>
                <a:ea typeface="微软雅黑 Light" panose="020B0502040204020203" pitchFamily="34" charset="-122"/>
              </a:rPr>
              <a:t>例</a:t>
            </a:r>
            <a:r>
              <a:rPr lang="en-US" altLang="zh-CN" sz="3200" b="1" dirty="0">
                <a:solidFill>
                  <a:srgbClr val="002060"/>
                </a:solidFill>
                <a:latin typeface="微软雅黑 Light" panose="020B0502040204020203" pitchFamily="34" charset="-122"/>
                <a:ea typeface="微软雅黑 Light" panose="020B0502040204020203" pitchFamily="34" charset="-122"/>
              </a:rPr>
              <a:t>2-5】</a:t>
            </a:r>
            <a:r>
              <a:rPr lang="zh-CN" altLang="en-US" sz="3200" b="1" dirty="0">
                <a:solidFill>
                  <a:srgbClr val="002060"/>
                </a:solidFill>
                <a:latin typeface="微软雅黑 Light" panose="020B0502040204020203" pitchFamily="34" charset="-122"/>
                <a:ea typeface="微软雅黑 Light" panose="020B0502040204020203" pitchFamily="34" charset="-122"/>
              </a:rPr>
              <a:t>把十六进制数</a:t>
            </a:r>
            <a:r>
              <a:rPr lang="en-US" altLang="zh-CN" sz="3200" b="1" dirty="0">
                <a:solidFill>
                  <a:srgbClr val="002060"/>
                </a:solidFill>
                <a:latin typeface="微软雅黑 Light" panose="020B0502040204020203" pitchFamily="34" charset="-122"/>
                <a:ea typeface="微软雅黑 Light" panose="020B0502040204020203" pitchFamily="34" charset="-122"/>
              </a:rPr>
              <a:t>(2CB.D)</a:t>
            </a:r>
            <a:r>
              <a:rPr lang="en-US" altLang="zh-CN" sz="3200" b="1" baseline="-25000" dirty="0">
                <a:solidFill>
                  <a:srgbClr val="002060"/>
                </a:solidFill>
                <a:latin typeface="微软雅黑 Light" panose="020B0502040204020203" pitchFamily="34" charset="-122"/>
                <a:ea typeface="微软雅黑 Light" panose="020B0502040204020203" pitchFamily="34" charset="-122"/>
              </a:rPr>
              <a:t>16</a:t>
            </a:r>
            <a:r>
              <a:rPr lang="zh-CN" altLang="en-US" sz="3200" b="1" dirty="0">
                <a:solidFill>
                  <a:srgbClr val="002060"/>
                </a:solidFill>
                <a:latin typeface="微软雅黑 Light" panose="020B0502040204020203" pitchFamily="34" charset="-122"/>
                <a:ea typeface="微软雅黑 Light" panose="020B0502040204020203" pitchFamily="34" charset="-122"/>
              </a:rPr>
              <a:t>转换成二进制数。</a:t>
            </a:r>
            <a:endParaRPr lang="zh-CN" altLang="en-US" sz="2800" b="1" baseline="-25000" dirty="0">
              <a:solidFill>
                <a:srgbClr val="002060"/>
              </a:solidFill>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10" name="文本框 9">
            <a:extLst>
              <a:ext uri="{FF2B5EF4-FFF2-40B4-BE49-F238E27FC236}">
                <a16:creationId xmlns:a16="http://schemas.microsoft.com/office/drawing/2014/main" id="{216E8781-6993-9256-2FDB-EF1C4EF98C09}"/>
              </a:ext>
            </a:extLst>
          </p:cNvPr>
          <p:cNvSpPr txBox="1"/>
          <p:nvPr/>
        </p:nvSpPr>
        <p:spPr>
          <a:xfrm>
            <a:off x="1735666" y="3789260"/>
            <a:ext cx="8890000" cy="1569660"/>
          </a:xfrm>
          <a:prstGeom prst="rect">
            <a:avLst/>
          </a:prstGeom>
          <a:noFill/>
        </p:spPr>
        <p:txBody>
          <a:bodyPr wrap="square">
            <a:spAutoFit/>
          </a:bodyPr>
          <a:lstStyle/>
          <a:p>
            <a:pPr indent="266700" algn="just"/>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(2CB.D)</a:t>
            </a:r>
            <a:r>
              <a:rPr lang="en-US" altLang="zh-CN" sz="3200" b="1" kern="100" baseline="-25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16</a:t>
            </a:r>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=2</a:t>
            </a:r>
            <a:r>
              <a:rPr lang="zh-CN"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16</a:t>
            </a:r>
            <a:r>
              <a:rPr lang="en-US" altLang="zh-CN" sz="3200" b="1" kern="100" baseline="30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2</a:t>
            </a:r>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+12</a:t>
            </a:r>
            <a:r>
              <a:rPr lang="zh-CN"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16</a:t>
            </a:r>
            <a:r>
              <a:rPr lang="en-US" altLang="zh-CN" sz="3200" b="1" kern="100" baseline="30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a:t>
            </a:r>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+11</a:t>
            </a:r>
            <a:r>
              <a:rPr lang="zh-CN"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16</a:t>
            </a:r>
            <a:r>
              <a:rPr lang="en-US" altLang="zh-CN" sz="3200" b="1" kern="100" baseline="30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0</a:t>
            </a:r>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+13</a:t>
            </a:r>
            <a:r>
              <a:rPr lang="zh-CN"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16</a:t>
            </a:r>
            <a:r>
              <a:rPr lang="en-US" altLang="zh-CN" sz="3200" b="1" kern="100" baseline="30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a:t>
            </a:r>
            <a:endParaRPr lang="zh-CN"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p>
            <a:pPr indent="266700" algn="just"/>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            =512+192+11+0.8125</a:t>
            </a:r>
            <a:endParaRPr lang="zh-CN"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p>
            <a:pPr indent="266700" algn="just"/>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            =(715.8125)</a:t>
            </a:r>
            <a:r>
              <a:rPr lang="en-US" altLang="zh-CN" sz="3200" b="1" kern="100" baseline="-25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10</a:t>
            </a:r>
            <a:endParaRPr lang="zh-CN"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12" name="文本框 11">
            <a:extLst>
              <a:ext uri="{FF2B5EF4-FFF2-40B4-BE49-F238E27FC236}">
                <a16:creationId xmlns:a16="http://schemas.microsoft.com/office/drawing/2014/main" id="{E7E7C556-0A00-875A-5E36-75C35B16843F}"/>
              </a:ext>
            </a:extLst>
          </p:cNvPr>
          <p:cNvSpPr txBox="1"/>
          <p:nvPr/>
        </p:nvSpPr>
        <p:spPr>
          <a:xfrm>
            <a:off x="1409698" y="5497421"/>
            <a:ext cx="9541935" cy="954107"/>
          </a:xfrm>
          <a:prstGeom prst="rect">
            <a:avLst/>
          </a:prstGeom>
          <a:noFill/>
        </p:spPr>
        <p:txBody>
          <a:bodyPr wrap="square">
            <a:spAutoFit/>
          </a:bodyPr>
          <a:lstStyle/>
          <a:p>
            <a:pPr indent="266700" algn="just"/>
            <a:r>
              <a:rPr lang="zh-CN" altLang="zh-CN" sz="2800" b="1" kern="100" dirty="0">
                <a:solidFill>
                  <a:srgbClr val="C00000"/>
                </a:solidFill>
                <a:effectLst/>
                <a:latin typeface="微软雅黑 Light" panose="020B0502040204020203" pitchFamily="34" charset="-122"/>
                <a:ea typeface="微软雅黑 Light" panose="020B0502040204020203" pitchFamily="34" charset="-122"/>
                <a:cs typeface="Times New Roman" panose="02020603050405020304" pitchFamily="18" charset="0"/>
              </a:rPr>
              <a:t>再</a:t>
            </a:r>
            <a:r>
              <a:rPr lang="zh-CN"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采用除</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2</a:t>
            </a:r>
            <a:r>
              <a:rPr lang="zh-CN"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取余、乘</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2</a:t>
            </a:r>
            <a:r>
              <a:rPr lang="zh-CN"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取整法把</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(715.8125)</a:t>
            </a:r>
            <a:r>
              <a:rPr lang="en-US" altLang="zh-CN" sz="2800" b="1" kern="100" baseline="-25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10</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 </a:t>
            </a:r>
            <a:r>
              <a:rPr lang="zh-CN"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转换为二进制数，得到的结果为</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(1011001011.1101)</a:t>
            </a:r>
            <a:r>
              <a:rPr lang="en-US" altLang="zh-CN" sz="2800" b="1" kern="100" baseline="-25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2</a:t>
            </a:r>
            <a:r>
              <a:rPr lang="zh-CN"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p>
        </p:txBody>
      </p:sp>
      <p:sp>
        <p:nvSpPr>
          <p:cNvPr id="7" name="文本框 6">
            <a:extLst>
              <a:ext uri="{FF2B5EF4-FFF2-40B4-BE49-F238E27FC236}">
                <a16:creationId xmlns:a16="http://schemas.microsoft.com/office/drawing/2014/main" id="{75FACBDF-FADB-4D3B-83D3-A6DA5692F6FB}"/>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393151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a:spLocks noGrp="1"/>
          </p:cNvSpPr>
          <p:nvPr>
            <p:ph type="title" idx="4294967295"/>
          </p:nvPr>
        </p:nvSpPr>
        <p:spPr>
          <a:xfrm>
            <a:off x="4400341" y="807357"/>
            <a:ext cx="3030539" cy="677621"/>
          </a:xfrm>
          <a:prstGeom prst="rect">
            <a:avLst/>
          </a:prstGeom>
        </p:spPr>
        <p:txBody>
          <a:bodyPr vert="horz" wrap="square" lIns="0" tIns="12700" rIns="0" bIns="0" rtlCol="0">
            <a:spAutoFit/>
          </a:bodyPr>
          <a:lstStyle/>
          <a:p>
            <a:pPr marL="12700">
              <a:spcBef>
                <a:spcPts val="100"/>
              </a:spcBef>
            </a:pPr>
            <a:r>
              <a:rPr sz="4800" b="1" i="0" spc="-5" dirty="0">
                <a:solidFill>
                  <a:srgbClr val="002060"/>
                </a:solidFill>
                <a:latin typeface="微软雅黑 Light" panose="020B0502040204020203" pitchFamily="34" charset="-122"/>
                <a:ea typeface="微软雅黑 Light" panose="020B0502040204020203" pitchFamily="34" charset="-122"/>
              </a:rPr>
              <a:t>目</a:t>
            </a:r>
            <a:r>
              <a:rPr sz="4800" b="1" i="0" spc="595" dirty="0">
                <a:solidFill>
                  <a:srgbClr val="002060"/>
                </a:solidFill>
                <a:latin typeface="微软雅黑 Light" panose="020B0502040204020203" pitchFamily="34" charset="-122"/>
                <a:ea typeface="微软雅黑 Light" panose="020B0502040204020203" pitchFamily="34" charset="-122"/>
              </a:rPr>
              <a:t>录</a:t>
            </a:r>
            <a:r>
              <a:rPr sz="2400" b="1" i="0" spc="-5" dirty="0">
                <a:solidFill>
                  <a:srgbClr val="002060"/>
                </a:solidFill>
                <a:latin typeface="微软雅黑 Light" panose="020B0502040204020203" pitchFamily="34" charset="-122"/>
                <a:ea typeface="微软雅黑 Light" panose="020B0502040204020203" pitchFamily="34" charset="-122"/>
              </a:rPr>
              <a:t>CONTENTS</a:t>
            </a:r>
            <a:endParaRPr sz="2400" b="1" dirty="0">
              <a:solidFill>
                <a:srgbClr val="002060"/>
              </a:solidFill>
              <a:latin typeface="微软雅黑 Light" panose="020B0502040204020203" pitchFamily="34" charset="-122"/>
              <a:ea typeface="微软雅黑 Light" panose="020B0502040204020203" pitchFamily="34" charset="-122"/>
            </a:endParaRPr>
          </a:p>
        </p:txBody>
      </p:sp>
      <p:cxnSp>
        <p:nvCxnSpPr>
          <p:cNvPr id="10" name="直接连接符 9"/>
          <p:cNvCxnSpPr/>
          <p:nvPr/>
        </p:nvCxnSpPr>
        <p:spPr>
          <a:xfrm>
            <a:off x="3894357" y="1719230"/>
            <a:ext cx="1922107" cy="0"/>
          </a:xfrm>
          <a:prstGeom prst="line">
            <a:avLst/>
          </a:prstGeom>
          <a:ln w="57150">
            <a:solidFill>
              <a:srgbClr val="57616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816465" y="1722341"/>
            <a:ext cx="1922107" cy="0"/>
          </a:xfrm>
          <a:prstGeom prst="line">
            <a:avLst/>
          </a:prstGeom>
          <a:ln w="57150">
            <a:solidFill>
              <a:srgbClr val="D1DBE4"/>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6004" y="1963596"/>
            <a:ext cx="12119992" cy="408704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3" name="object 23"/>
          <p:cNvSpPr/>
          <p:nvPr/>
        </p:nvSpPr>
        <p:spPr>
          <a:xfrm>
            <a:off x="1393824" y="2631335"/>
            <a:ext cx="9404351" cy="0"/>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 name="object 24"/>
          <p:cNvSpPr/>
          <p:nvPr/>
        </p:nvSpPr>
        <p:spPr>
          <a:xfrm>
            <a:off x="1455439" y="3345666"/>
            <a:ext cx="9404351" cy="0"/>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nvGrpSpPr>
          <p:cNvPr id="20" name="组合 19">
            <a:extLst>
              <a:ext uri="{FF2B5EF4-FFF2-40B4-BE49-F238E27FC236}">
                <a16:creationId xmlns:a16="http://schemas.microsoft.com/office/drawing/2014/main" id="{9CBC6935-7FBB-4C64-89EE-929274B183AB}"/>
              </a:ext>
            </a:extLst>
          </p:cNvPr>
          <p:cNvGrpSpPr/>
          <p:nvPr/>
        </p:nvGrpSpPr>
        <p:grpSpPr>
          <a:xfrm>
            <a:off x="3331240" y="3445040"/>
            <a:ext cx="7009317" cy="584621"/>
            <a:chOff x="5288" y="3307"/>
            <a:chExt cx="9149" cy="1006"/>
          </a:xfrm>
        </p:grpSpPr>
        <p:sp>
          <p:nvSpPr>
            <p:cNvPr id="22" name="文本框 21">
              <a:extLst>
                <a:ext uri="{FF2B5EF4-FFF2-40B4-BE49-F238E27FC236}">
                  <a16:creationId xmlns:a16="http://schemas.microsoft.com/office/drawing/2014/main" id="{E200BAF1-D60D-4729-AB64-DDD0EB7159AC}"/>
                </a:ext>
              </a:extLst>
            </p:cNvPr>
            <p:cNvSpPr txBox="1"/>
            <p:nvPr/>
          </p:nvSpPr>
          <p:spPr>
            <a:xfrm>
              <a:off x="5288" y="3492"/>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03</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6" name="文本框 25">
              <a:extLst>
                <a:ext uri="{FF2B5EF4-FFF2-40B4-BE49-F238E27FC236}">
                  <a16:creationId xmlns:a16="http://schemas.microsoft.com/office/drawing/2014/main" id="{A79CF911-582C-4226-AA03-8CBAA1F26FFA}"/>
                </a:ext>
              </a:extLst>
            </p:cNvPr>
            <p:cNvSpPr txBox="1"/>
            <p:nvPr/>
          </p:nvSpPr>
          <p:spPr>
            <a:xfrm>
              <a:off x="6610" y="3307"/>
              <a:ext cx="7827" cy="1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数值型数据的表示</a:t>
              </a:r>
            </a:p>
          </p:txBody>
        </p:sp>
      </p:grpSp>
      <p:sp>
        <p:nvSpPr>
          <p:cNvPr id="28" name="object 24">
            <a:extLst>
              <a:ext uri="{FF2B5EF4-FFF2-40B4-BE49-F238E27FC236}">
                <a16:creationId xmlns:a16="http://schemas.microsoft.com/office/drawing/2014/main" id="{32D0F1C1-8611-43C7-A9E3-C8C65D82FC99}"/>
              </a:ext>
            </a:extLst>
          </p:cNvPr>
          <p:cNvSpPr/>
          <p:nvPr/>
        </p:nvSpPr>
        <p:spPr>
          <a:xfrm flipV="1">
            <a:off x="1455439" y="3825186"/>
            <a:ext cx="9404351" cy="276392"/>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nvGrpSpPr>
          <p:cNvPr id="16" name="组合 15">
            <a:extLst>
              <a:ext uri="{FF2B5EF4-FFF2-40B4-BE49-F238E27FC236}">
                <a16:creationId xmlns:a16="http://schemas.microsoft.com/office/drawing/2014/main" id="{9CBC6935-7FBB-4C64-89EE-929274B183AB}"/>
              </a:ext>
            </a:extLst>
          </p:cNvPr>
          <p:cNvGrpSpPr/>
          <p:nvPr/>
        </p:nvGrpSpPr>
        <p:grpSpPr>
          <a:xfrm>
            <a:off x="3318216" y="2045869"/>
            <a:ext cx="7022341" cy="584621"/>
            <a:chOff x="5271" y="3136"/>
            <a:chExt cx="9166" cy="1006"/>
          </a:xfrm>
        </p:grpSpPr>
        <p:sp>
          <p:nvSpPr>
            <p:cNvPr id="17" name="文本框 21">
              <a:extLst>
                <a:ext uri="{FF2B5EF4-FFF2-40B4-BE49-F238E27FC236}">
                  <a16:creationId xmlns:a16="http://schemas.microsoft.com/office/drawing/2014/main" id="{E200BAF1-D60D-4729-AB64-DDD0EB7159AC}"/>
                </a:ext>
              </a:extLst>
            </p:cNvPr>
            <p:cNvSpPr txBox="1"/>
            <p:nvPr/>
          </p:nvSpPr>
          <p:spPr>
            <a:xfrm>
              <a:off x="5271" y="3314"/>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01</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8" name="文本框 25">
              <a:extLst>
                <a:ext uri="{FF2B5EF4-FFF2-40B4-BE49-F238E27FC236}">
                  <a16:creationId xmlns:a16="http://schemas.microsoft.com/office/drawing/2014/main" id="{A79CF911-582C-4226-AA03-8CBAA1F26FFA}"/>
                </a:ext>
              </a:extLst>
            </p:cNvPr>
            <p:cNvSpPr txBox="1"/>
            <p:nvPr/>
          </p:nvSpPr>
          <p:spPr>
            <a:xfrm>
              <a:off x="6610" y="3136"/>
              <a:ext cx="7827" cy="1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b="1" spc="400" dirty="0">
                  <a:solidFill>
                    <a:srgbClr val="002060"/>
                  </a:solidFill>
                  <a:latin typeface="微软雅黑 Light" panose="020B0502040204020203" pitchFamily="34" charset="-122"/>
                  <a:ea typeface="微软雅黑 Light" panose="020B0502040204020203" pitchFamily="34" charset="-122"/>
                </a:rPr>
                <a:t>计算机中的进制</a:t>
              </a:r>
              <a:endPar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grpSp>
      <p:grpSp>
        <p:nvGrpSpPr>
          <p:cNvPr id="24" name="组合 23">
            <a:extLst>
              <a:ext uri="{FF2B5EF4-FFF2-40B4-BE49-F238E27FC236}">
                <a16:creationId xmlns:a16="http://schemas.microsoft.com/office/drawing/2014/main" id="{9CBC6935-7FBB-4C64-89EE-929274B183AB}"/>
              </a:ext>
            </a:extLst>
          </p:cNvPr>
          <p:cNvGrpSpPr/>
          <p:nvPr/>
        </p:nvGrpSpPr>
        <p:grpSpPr>
          <a:xfrm>
            <a:off x="3318216" y="2742913"/>
            <a:ext cx="7022341" cy="584621"/>
            <a:chOff x="5271" y="3129"/>
            <a:chExt cx="9166" cy="1006"/>
          </a:xfrm>
        </p:grpSpPr>
        <p:sp>
          <p:nvSpPr>
            <p:cNvPr id="29" name="文本框 21">
              <a:extLst>
                <a:ext uri="{FF2B5EF4-FFF2-40B4-BE49-F238E27FC236}">
                  <a16:creationId xmlns:a16="http://schemas.microsoft.com/office/drawing/2014/main" id="{E200BAF1-D60D-4729-AB64-DDD0EB7159AC}"/>
                </a:ext>
              </a:extLst>
            </p:cNvPr>
            <p:cNvSpPr txBox="1"/>
            <p:nvPr/>
          </p:nvSpPr>
          <p:spPr>
            <a:xfrm>
              <a:off x="5271" y="3314"/>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02</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30" name="文本框 25">
              <a:extLst>
                <a:ext uri="{FF2B5EF4-FFF2-40B4-BE49-F238E27FC236}">
                  <a16:creationId xmlns:a16="http://schemas.microsoft.com/office/drawing/2014/main" id="{A79CF911-582C-4226-AA03-8CBAA1F26FFA}"/>
                </a:ext>
              </a:extLst>
            </p:cNvPr>
            <p:cNvSpPr txBox="1"/>
            <p:nvPr/>
          </p:nvSpPr>
          <p:spPr>
            <a:xfrm>
              <a:off x="6610" y="3129"/>
              <a:ext cx="7827" cy="1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不同进制数的互相转换</a:t>
              </a:r>
            </a:p>
          </p:txBody>
        </p:sp>
      </p:grpSp>
      <p:grpSp>
        <p:nvGrpSpPr>
          <p:cNvPr id="19" name="组合 18">
            <a:extLst>
              <a:ext uri="{FF2B5EF4-FFF2-40B4-BE49-F238E27FC236}">
                <a16:creationId xmlns:a16="http://schemas.microsoft.com/office/drawing/2014/main" id="{4AA159E4-CF54-493E-A349-96DBDC61093B}"/>
              </a:ext>
            </a:extLst>
          </p:cNvPr>
          <p:cNvGrpSpPr/>
          <p:nvPr/>
        </p:nvGrpSpPr>
        <p:grpSpPr>
          <a:xfrm>
            <a:off x="3318216" y="4170964"/>
            <a:ext cx="7009317" cy="584621"/>
            <a:chOff x="5288" y="3307"/>
            <a:chExt cx="9149" cy="1006"/>
          </a:xfrm>
        </p:grpSpPr>
        <p:sp>
          <p:nvSpPr>
            <p:cNvPr id="21" name="文本框 20">
              <a:extLst>
                <a:ext uri="{FF2B5EF4-FFF2-40B4-BE49-F238E27FC236}">
                  <a16:creationId xmlns:a16="http://schemas.microsoft.com/office/drawing/2014/main" id="{14C0BB0D-BE8C-4650-A6FC-E732B5081CE7}"/>
                </a:ext>
              </a:extLst>
            </p:cNvPr>
            <p:cNvSpPr txBox="1"/>
            <p:nvPr/>
          </p:nvSpPr>
          <p:spPr>
            <a:xfrm>
              <a:off x="5288" y="3492"/>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04</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a:extLst>
                <a:ext uri="{FF2B5EF4-FFF2-40B4-BE49-F238E27FC236}">
                  <a16:creationId xmlns:a16="http://schemas.microsoft.com/office/drawing/2014/main" id="{F0DC49DF-CB5D-4EEE-ADE8-41E9C854C9A9}"/>
                </a:ext>
              </a:extLst>
            </p:cNvPr>
            <p:cNvSpPr txBox="1"/>
            <p:nvPr/>
          </p:nvSpPr>
          <p:spPr>
            <a:xfrm>
              <a:off x="6610" y="3307"/>
              <a:ext cx="7827" cy="1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字符型数据的编码表示</a:t>
              </a:r>
            </a:p>
          </p:txBody>
        </p:sp>
      </p:grpSp>
      <p:grpSp>
        <p:nvGrpSpPr>
          <p:cNvPr id="25" name="组合 24">
            <a:extLst>
              <a:ext uri="{FF2B5EF4-FFF2-40B4-BE49-F238E27FC236}">
                <a16:creationId xmlns:a16="http://schemas.microsoft.com/office/drawing/2014/main" id="{F00939A5-4CD6-420B-856C-474F11954545}"/>
              </a:ext>
            </a:extLst>
          </p:cNvPr>
          <p:cNvGrpSpPr/>
          <p:nvPr/>
        </p:nvGrpSpPr>
        <p:grpSpPr>
          <a:xfrm>
            <a:off x="3318216" y="4932481"/>
            <a:ext cx="7418430" cy="584621"/>
            <a:chOff x="5288" y="3307"/>
            <a:chExt cx="9683" cy="1006"/>
          </a:xfrm>
        </p:grpSpPr>
        <p:sp>
          <p:nvSpPr>
            <p:cNvPr id="27" name="文本框 26">
              <a:extLst>
                <a:ext uri="{FF2B5EF4-FFF2-40B4-BE49-F238E27FC236}">
                  <a16:creationId xmlns:a16="http://schemas.microsoft.com/office/drawing/2014/main" id="{C40F2BEC-9D4E-4346-BDA5-923D50A13833}"/>
                </a:ext>
              </a:extLst>
            </p:cNvPr>
            <p:cNvSpPr txBox="1"/>
            <p:nvPr/>
          </p:nvSpPr>
          <p:spPr>
            <a:xfrm>
              <a:off x="5288" y="3492"/>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05</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31" name="文本框 30">
              <a:extLst>
                <a:ext uri="{FF2B5EF4-FFF2-40B4-BE49-F238E27FC236}">
                  <a16:creationId xmlns:a16="http://schemas.microsoft.com/office/drawing/2014/main" id="{05C4B082-BEDE-4050-BCBC-4849B37A3F42}"/>
                </a:ext>
              </a:extLst>
            </p:cNvPr>
            <p:cNvSpPr txBox="1"/>
            <p:nvPr/>
          </p:nvSpPr>
          <p:spPr>
            <a:xfrm>
              <a:off x="6610" y="3307"/>
              <a:ext cx="8361" cy="1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图像与声音数据的采集与表示</a:t>
              </a:r>
            </a:p>
          </p:txBody>
        </p:sp>
      </p:grpSp>
      <p:sp>
        <p:nvSpPr>
          <p:cNvPr id="32" name="object 23">
            <a:extLst>
              <a:ext uri="{FF2B5EF4-FFF2-40B4-BE49-F238E27FC236}">
                <a16:creationId xmlns:a16="http://schemas.microsoft.com/office/drawing/2014/main" id="{D0F0A17D-9E8E-4FD4-9B44-A7CF9B60B007}"/>
              </a:ext>
            </a:extLst>
          </p:cNvPr>
          <p:cNvSpPr/>
          <p:nvPr/>
        </p:nvSpPr>
        <p:spPr>
          <a:xfrm>
            <a:off x="1455439" y="4742332"/>
            <a:ext cx="9404351" cy="0"/>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33" name="object 23">
            <a:extLst>
              <a:ext uri="{FF2B5EF4-FFF2-40B4-BE49-F238E27FC236}">
                <a16:creationId xmlns:a16="http://schemas.microsoft.com/office/drawing/2014/main" id="{40ABBA83-B192-437E-8007-B73A283C7581}"/>
              </a:ext>
            </a:extLst>
          </p:cNvPr>
          <p:cNvSpPr/>
          <p:nvPr/>
        </p:nvSpPr>
        <p:spPr>
          <a:xfrm>
            <a:off x="1455439" y="5517102"/>
            <a:ext cx="9404351" cy="0"/>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2436927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48747" y="487807"/>
            <a:ext cx="10515600" cy="828460"/>
          </a:xfrm>
        </p:spPr>
        <p:txBody>
          <a:bodyPr>
            <a:normAutofit/>
          </a:bodyPr>
          <a:lstStyle/>
          <a:p>
            <a:r>
              <a:rPr lang="zh-CN" altLang="en-US" sz="4000" dirty="0">
                <a:solidFill>
                  <a:srgbClr val="535962"/>
                </a:solidFill>
                <a:latin typeface="微软雅黑 Light" panose="020B0502040204020203" pitchFamily="34" charset="-122"/>
                <a:ea typeface="微软雅黑 Light" panose="020B0502040204020203" pitchFamily="34" charset="-122"/>
              </a:rPr>
              <a:t>十六进制数转换成二进制数</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532237" y="1316267"/>
            <a:ext cx="10954600" cy="4688985"/>
          </a:xfrm>
        </p:spPr>
        <p:txBody>
          <a:bodyPr>
            <a:normAutofit/>
          </a:bodyPr>
          <a:lstStyle/>
          <a:p>
            <a:pP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计算方式</a:t>
            </a:r>
            <a:r>
              <a:rPr lang="en-US" altLang="zh-CN" sz="3600" b="1" dirty="0">
                <a:solidFill>
                  <a:srgbClr val="002060"/>
                </a:solidFill>
                <a:latin typeface="微软雅黑 Light" panose="020B0502040204020203" pitchFamily="34" charset="-122"/>
                <a:ea typeface="微软雅黑 Light" panose="020B0502040204020203" pitchFamily="34" charset="-122"/>
              </a:rPr>
              <a:t>2</a:t>
            </a:r>
            <a:r>
              <a:rPr lang="zh-CN" altLang="en-US" sz="3600" b="1" dirty="0">
                <a:solidFill>
                  <a:srgbClr val="002060"/>
                </a:solidFill>
                <a:latin typeface="微软雅黑 Light" panose="020B0502040204020203" pitchFamily="34" charset="-122"/>
                <a:ea typeface="微软雅黑 Light" panose="020B0502040204020203" pitchFamily="34" charset="-122"/>
              </a:rPr>
              <a:t>：</a:t>
            </a:r>
            <a:endParaRPr lang="en-US" altLang="zh-CN" sz="3600" b="1" dirty="0">
              <a:solidFill>
                <a:srgbClr val="002060"/>
              </a:solidFill>
              <a:latin typeface="微软雅黑 Light" panose="020B0502040204020203" pitchFamily="34" charset="-122"/>
              <a:ea typeface="微软雅黑 Light" panose="020B0502040204020203" pitchFamily="34" charset="-122"/>
            </a:endParaRPr>
          </a:p>
          <a:p>
            <a:pPr marL="889200" lvl="1" indent="-457200">
              <a:buFont typeface="Wingdings" panose="05000000000000000000" pitchFamily="2" charset="2"/>
              <a:buChar char="Ø"/>
            </a:pPr>
            <a:r>
              <a:rPr lang="zh-CN" altLang="en-US" sz="3200" b="1" dirty="0">
                <a:solidFill>
                  <a:srgbClr val="92D050"/>
                </a:solidFill>
                <a:latin typeface="微软雅黑 Light" panose="020B0502040204020203" pitchFamily="34" charset="-122"/>
                <a:ea typeface="微软雅黑 Light" panose="020B0502040204020203" pitchFamily="34" charset="-122"/>
              </a:rPr>
              <a:t>分组方式</a:t>
            </a:r>
            <a:r>
              <a:rPr lang="zh-CN" altLang="en-US" sz="3200" b="1" dirty="0">
                <a:solidFill>
                  <a:srgbClr val="002060"/>
                </a:solidFill>
                <a:latin typeface="微软雅黑 Light" panose="020B0502040204020203" pitchFamily="34" charset="-122"/>
                <a:ea typeface="微软雅黑 Light" panose="020B0502040204020203" pitchFamily="34" charset="-122"/>
              </a:rPr>
              <a:t>：把十六进制数转换成二进制数时，每一个十六进制位</a:t>
            </a:r>
            <a:r>
              <a:rPr lang="zh-CN" altLang="en-US" sz="3200" b="1" dirty="0">
                <a:solidFill>
                  <a:srgbClr val="C00000"/>
                </a:solidFill>
                <a:latin typeface="微软雅黑 Light" panose="020B0502040204020203" pitchFamily="34" charset="-122"/>
                <a:ea typeface="微软雅黑 Light" panose="020B0502040204020203" pitchFamily="34" charset="-122"/>
              </a:rPr>
              <a:t>展开</a:t>
            </a:r>
            <a:r>
              <a:rPr lang="zh-CN" altLang="en-US" sz="3200" b="1" dirty="0">
                <a:solidFill>
                  <a:srgbClr val="002060"/>
                </a:solidFill>
                <a:latin typeface="微软雅黑 Light" panose="020B0502040204020203" pitchFamily="34" charset="-122"/>
                <a:ea typeface="微软雅黑 Light" panose="020B0502040204020203" pitchFamily="34" charset="-122"/>
              </a:rPr>
              <a:t>成</a:t>
            </a:r>
            <a:r>
              <a:rPr lang="en-US" altLang="zh-CN" sz="3200" b="1" dirty="0">
                <a:solidFill>
                  <a:srgbClr val="002060"/>
                </a:solidFill>
                <a:latin typeface="微软雅黑 Light" panose="020B0502040204020203" pitchFamily="34" charset="-122"/>
                <a:ea typeface="微软雅黑 Light" panose="020B0502040204020203" pitchFamily="34" charset="-122"/>
              </a:rPr>
              <a:t>4</a:t>
            </a:r>
            <a:r>
              <a:rPr lang="zh-CN" altLang="en-US" sz="3200" b="1" dirty="0">
                <a:solidFill>
                  <a:srgbClr val="002060"/>
                </a:solidFill>
                <a:latin typeface="微软雅黑 Light" panose="020B0502040204020203" pitchFamily="34" charset="-122"/>
                <a:ea typeface="微软雅黑 Light" panose="020B0502040204020203" pitchFamily="34" charset="-122"/>
              </a:rPr>
              <a:t>个二进制位即可。</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marL="889200" lvl="1" indent="-457200">
              <a:buFont typeface="Wingdings" panose="05000000000000000000" pitchFamily="2" charset="2"/>
              <a:buChar char="Ø"/>
            </a:pP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marL="432000" lvl="1" indent="0">
              <a:buNone/>
            </a:pPr>
            <a:r>
              <a:rPr lang="en-US" altLang="zh-CN" sz="3200" b="1" dirty="0">
                <a:solidFill>
                  <a:srgbClr val="002060"/>
                </a:solidFill>
                <a:latin typeface="微软雅黑 Light" panose="020B0502040204020203" pitchFamily="34" charset="-122"/>
                <a:ea typeface="微软雅黑 Light" panose="020B0502040204020203" pitchFamily="34" charset="-122"/>
              </a:rPr>
              <a:t>【</a:t>
            </a:r>
            <a:r>
              <a:rPr lang="zh-CN" altLang="en-US" sz="3200" b="1" dirty="0">
                <a:solidFill>
                  <a:srgbClr val="002060"/>
                </a:solidFill>
                <a:latin typeface="微软雅黑 Light" panose="020B0502040204020203" pitchFamily="34" charset="-122"/>
                <a:ea typeface="微软雅黑 Light" panose="020B0502040204020203" pitchFamily="34" charset="-122"/>
              </a:rPr>
              <a:t>例</a:t>
            </a:r>
            <a:r>
              <a:rPr lang="en-US" altLang="zh-CN" sz="3200" b="1" dirty="0">
                <a:solidFill>
                  <a:srgbClr val="002060"/>
                </a:solidFill>
                <a:latin typeface="微软雅黑 Light" panose="020B0502040204020203" pitchFamily="34" charset="-122"/>
                <a:ea typeface="微软雅黑 Light" panose="020B0502040204020203" pitchFamily="34" charset="-122"/>
              </a:rPr>
              <a:t>2-6】</a:t>
            </a:r>
            <a:r>
              <a:rPr lang="zh-CN" altLang="en-US" sz="3200" b="1" dirty="0">
                <a:solidFill>
                  <a:srgbClr val="002060"/>
                </a:solidFill>
                <a:latin typeface="微软雅黑 Light" panose="020B0502040204020203" pitchFamily="34" charset="-122"/>
                <a:ea typeface="微软雅黑 Light" panose="020B0502040204020203" pitchFamily="34" charset="-122"/>
              </a:rPr>
              <a:t>把十六进制数</a:t>
            </a:r>
            <a:r>
              <a:rPr lang="en-US" altLang="zh-CN" sz="3200" b="1" dirty="0">
                <a:solidFill>
                  <a:srgbClr val="002060"/>
                </a:solidFill>
                <a:latin typeface="微软雅黑 Light" panose="020B0502040204020203" pitchFamily="34" charset="-122"/>
                <a:ea typeface="微软雅黑 Light" panose="020B0502040204020203" pitchFamily="34" charset="-122"/>
              </a:rPr>
              <a:t>(2CB.D)</a:t>
            </a:r>
            <a:r>
              <a:rPr lang="en-US" altLang="zh-CN" sz="3200" b="1" baseline="-25000" dirty="0">
                <a:solidFill>
                  <a:srgbClr val="002060"/>
                </a:solidFill>
                <a:latin typeface="微软雅黑 Light" panose="020B0502040204020203" pitchFamily="34" charset="-122"/>
                <a:ea typeface="微软雅黑 Light" panose="020B0502040204020203" pitchFamily="34" charset="-122"/>
              </a:rPr>
              <a:t>16</a:t>
            </a:r>
            <a:r>
              <a:rPr lang="zh-CN" altLang="en-US" sz="3200" b="1" dirty="0">
                <a:solidFill>
                  <a:srgbClr val="002060"/>
                </a:solidFill>
                <a:latin typeface="微软雅黑 Light" panose="020B0502040204020203" pitchFamily="34" charset="-122"/>
                <a:ea typeface="微软雅黑 Light" panose="020B0502040204020203" pitchFamily="34" charset="-122"/>
              </a:rPr>
              <a:t>转换成二进制数。</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p:txBody>
      </p:sp>
      <p:sp>
        <p:nvSpPr>
          <p:cNvPr id="8" name="文本框 7">
            <a:extLst>
              <a:ext uri="{FF2B5EF4-FFF2-40B4-BE49-F238E27FC236}">
                <a16:creationId xmlns:a16="http://schemas.microsoft.com/office/drawing/2014/main" id="{E471C252-5FD9-7AF7-BD33-0CB1856BC2A9}"/>
              </a:ext>
            </a:extLst>
          </p:cNvPr>
          <p:cNvSpPr txBox="1"/>
          <p:nvPr/>
        </p:nvSpPr>
        <p:spPr>
          <a:xfrm>
            <a:off x="1602294" y="4079502"/>
            <a:ext cx="8608506" cy="1077218"/>
          </a:xfrm>
          <a:prstGeom prst="rect">
            <a:avLst/>
          </a:prstGeom>
          <a:noFill/>
        </p:spPr>
        <p:txBody>
          <a:bodyPr wrap="square">
            <a:spAutoFit/>
          </a:bodyPr>
          <a:lstStyle/>
          <a:p>
            <a:pPr indent="266700" algn="just"/>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(2CB.D)</a:t>
            </a:r>
            <a:r>
              <a:rPr lang="en-US" altLang="zh-CN" sz="3200" b="1" kern="100" baseline="-25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16  </a:t>
            </a:r>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3200" b="1" u="sng"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0010</a:t>
            </a:r>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 </a:t>
            </a:r>
            <a:r>
              <a:rPr lang="en-US" altLang="zh-CN" sz="3200" b="1" u="sng"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1100</a:t>
            </a:r>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 </a:t>
            </a:r>
            <a:r>
              <a:rPr lang="en-US" altLang="zh-CN" sz="3200" b="1" u="sng"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1011</a:t>
            </a:r>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3200" b="1" u="sng"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1101</a:t>
            </a:r>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3200" b="1" kern="100" baseline="-25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2</a:t>
            </a:r>
            <a:endParaRPr lang="zh-CN"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p>
            <a:pPr indent="933450" algn="just"/>
            <a:r>
              <a:rPr lang="en-US"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           =(1011001011.1101)</a:t>
            </a:r>
            <a:r>
              <a:rPr lang="en-US" altLang="zh-CN" sz="3200" b="1" kern="100" baseline="-25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2</a:t>
            </a:r>
            <a:endParaRPr lang="zh-CN" altLang="zh-CN" sz="32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7" name="文本框 6">
            <a:extLst>
              <a:ext uri="{FF2B5EF4-FFF2-40B4-BE49-F238E27FC236}">
                <a16:creationId xmlns:a16="http://schemas.microsoft.com/office/drawing/2014/main" id="{261C26AD-6F56-4562-8AB0-FDCF6708731B}"/>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306708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23791" y="487807"/>
            <a:ext cx="10515600" cy="828460"/>
          </a:xfrm>
        </p:spPr>
        <p:txBody>
          <a:bodyPr>
            <a:normAutofit/>
          </a:bodyPr>
          <a:lstStyle/>
          <a:p>
            <a:r>
              <a:rPr lang="zh-CN" altLang="en-US" sz="4000" dirty="0">
                <a:solidFill>
                  <a:srgbClr val="535962"/>
                </a:solidFill>
                <a:latin typeface="微软雅黑 Light" panose="020B0502040204020203" pitchFamily="34" charset="-122"/>
                <a:ea typeface="微软雅黑 Light" panose="020B0502040204020203" pitchFamily="34" charset="-122"/>
              </a:rPr>
              <a:t>二进制数转换成八进制数</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532237" y="1316267"/>
            <a:ext cx="10954600" cy="4688985"/>
          </a:xfrm>
        </p:spPr>
        <p:txBody>
          <a:bodyPr>
            <a:normAutofit/>
          </a:bodyPr>
          <a:lstStyle/>
          <a:p>
            <a:pP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计算方式：</a:t>
            </a:r>
            <a:endParaRPr lang="en-US" altLang="zh-CN" sz="3600" b="1" dirty="0">
              <a:solidFill>
                <a:srgbClr val="002060"/>
              </a:solidFill>
              <a:latin typeface="微软雅黑 Light" panose="020B0502040204020203" pitchFamily="34" charset="-122"/>
              <a:ea typeface="微软雅黑 Light" panose="020B0502040204020203" pitchFamily="34" charset="-122"/>
            </a:endParaRPr>
          </a:p>
          <a:p>
            <a:pPr marL="889200" lvl="1" indent="-457200">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先采用按位权展开相加的方法把二进制数转换为十进制数，再采用除</a:t>
            </a:r>
            <a:r>
              <a:rPr lang="en-US" altLang="zh-CN" sz="2800" b="1" dirty="0">
                <a:solidFill>
                  <a:srgbClr val="002060"/>
                </a:solidFill>
                <a:latin typeface="微软雅黑 Light" panose="020B0502040204020203" pitchFamily="34" charset="-122"/>
                <a:ea typeface="微软雅黑 Light" panose="020B0502040204020203" pitchFamily="34" charset="-122"/>
              </a:rPr>
              <a:t>8</a:t>
            </a:r>
            <a:r>
              <a:rPr lang="zh-CN" altLang="en-US" sz="2800" b="1" dirty="0">
                <a:solidFill>
                  <a:srgbClr val="002060"/>
                </a:solidFill>
                <a:latin typeface="微软雅黑 Light" panose="020B0502040204020203" pitchFamily="34" charset="-122"/>
                <a:ea typeface="微软雅黑 Light" panose="020B0502040204020203" pitchFamily="34" charset="-122"/>
              </a:rPr>
              <a:t>取余、乘</a:t>
            </a:r>
            <a:r>
              <a:rPr lang="en-US" altLang="zh-CN" sz="2800" b="1" dirty="0">
                <a:solidFill>
                  <a:srgbClr val="002060"/>
                </a:solidFill>
                <a:latin typeface="微软雅黑 Light" panose="020B0502040204020203" pitchFamily="34" charset="-122"/>
                <a:ea typeface="微软雅黑 Light" panose="020B0502040204020203" pitchFamily="34" charset="-122"/>
              </a:rPr>
              <a:t>8</a:t>
            </a:r>
            <a:r>
              <a:rPr lang="zh-CN" altLang="en-US" sz="2800" b="1" dirty="0">
                <a:solidFill>
                  <a:srgbClr val="002060"/>
                </a:solidFill>
                <a:latin typeface="微软雅黑 Light" panose="020B0502040204020203" pitchFamily="34" charset="-122"/>
                <a:ea typeface="微软雅黑 Light" panose="020B0502040204020203" pitchFamily="34" charset="-122"/>
              </a:rPr>
              <a:t>取整的方法把十进制数转换为八进制数。</a:t>
            </a:r>
            <a:endParaRPr lang="en-US" altLang="zh-CN" sz="2800" b="1" dirty="0">
              <a:solidFill>
                <a:srgbClr val="002060"/>
              </a:solidFill>
              <a:latin typeface="微软雅黑 Light" panose="020B0502040204020203" pitchFamily="34" charset="-122"/>
              <a:ea typeface="微软雅黑 Light" panose="020B0502040204020203" pitchFamily="34" charset="-122"/>
            </a:endParaRPr>
          </a:p>
          <a:p>
            <a:pPr marL="889200" lvl="1" indent="-457200">
              <a:buFont typeface="Wingdings" panose="05000000000000000000" pitchFamily="2" charset="2"/>
              <a:buChar char="Ø"/>
            </a:pPr>
            <a:r>
              <a:rPr lang="zh-CN" altLang="en-US" sz="2800" b="1" dirty="0">
                <a:solidFill>
                  <a:srgbClr val="C00000"/>
                </a:solidFill>
                <a:latin typeface="微软雅黑 Light" panose="020B0502040204020203" pitchFamily="34" charset="-122"/>
                <a:ea typeface="微软雅黑 Light" panose="020B0502040204020203" pitchFamily="34" charset="-122"/>
              </a:rPr>
              <a:t>分组方式</a:t>
            </a:r>
            <a:r>
              <a:rPr lang="zh-CN" altLang="en-US" sz="2800" b="1" dirty="0">
                <a:solidFill>
                  <a:srgbClr val="002060"/>
                </a:solidFill>
                <a:latin typeface="微软雅黑 Light" panose="020B0502040204020203" pitchFamily="34" charset="-122"/>
                <a:ea typeface="微软雅黑 Light" panose="020B0502040204020203" pitchFamily="34" charset="-122"/>
              </a:rPr>
              <a:t>：把二进制数转换成八进制数时，以小数点为界，分别向左向右分成</a:t>
            </a:r>
            <a:r>
              <a:rPr lang="en-US" altLang="zh-CN" sz="2800" b="1" dirty="0">
                <a:solidFill>
                  <a:srgbClr val="002060"/>
                </a:solidFill>
                <a:latin typeface="微软雅黑 Light" panose="020B0502040204020203" pitchFamily="34" charset="-122"/>
                <a:ea typeface="微软雅黑 Light" panose="020B0502040204020203" pitchFamily="34" charset="-122"/>
              </a:rPr>
              <a:t>3</a:t>
            </a:r>
            <a:r>
              <a:rPr lang="zh-CN" altLang="en-US" sz="2800" b="1" dirty="0">
                <a:solidFill>
                  <a:srgbClr val="002060"/>
                </a:solidFill>
                <a:latin typeface="微软雅黑 Light" panose="020B0502040204020203" pitchFamily="34" charset="-122"/>
                <a:ea typeface="微软雅黑 Light" panose="020B0502040204020203" pitchFamily="34" charset="-122"/>
              </a:rPr>
              <a:t>位一组，不够</a:t>
            </a:r>
            <a:r>
              <a:rPr lang="en-US" altLang="zh-CN" sz="2800" b="1" dirty="0">
                <a:solidFill>
                  <a:srgbClr val="002060"/>
                </a:solidFill>
                <a:latin typeface="微软雅黑 Light" panose="020B0502040204020203" pitchFamily="34" charset="-122"/>
                <a:ea typeface="微软雅黑 Light" panose="020B0502040204020203" pitchFamily="34" charset="-122"/>
              </a:rPr>
              <a:t>3</a:t>
            </a:r>
            <a:r>
              <a:rPr lang="zh-CN" altLang="en-US" sz="2800" b="1" dirty="0">
                <a:solidFill>
                  <a:srgbClr val="002060"/>
                </a:solidFill>
                <a:latin typeface="微软雅黑 Light" panose="020B0502040204020203" pitchFamily="34" charset="-122"/>
                <a:ea typeface="微软雅黑 Light" panose="020B0502040204020203" pitchFamily="34" charset="-122"/>
              </a:rPr>
              <a:t>位补</a:t>
            </a:r>
            <a:r>
              <a:rPr lang="en-US" altLang="zh-CN" sz="2800" b="1" dirty="0">
                <a:solidFill>
                  <a:srgbClr val="002060"/>
                </a:solidFill>
                <a:latin typeface="微软雅黑 Light" panose="020B0502040204020203" pitchFamily="34" charset="-122"/>
                <a:ea typeface="微软雅黑 Light" panose="020B0502040204020203" pitchFamily="34" charset="-122"/>
              </a:rPr>
              <a:t>0</a:t>
            </a:r>
            <a:r>
              <a:rPr lang="zh-CN" altLang="en-US" sz="2800" b="1" dirty="0">
                <a:solidFill>
                  <a:srgbClr val="002060"/>
                </a:solidFill>
                <a:latin typeface="微软雅黑 Light" panose="020B0502040204020203" pitchFamily="34" charset="-122"/>
                <a:ea typeface="微软雅黑 Light" panose="020B0502040204020203" pitchFamily="34" charset="-122"/>
              </a:rPr>
              <a:t>，分完组后对应成八进制数。</a:t>
            </a:r>
            <a:endParaRPr lang="en-US" altLang="zh-CN" sz="2800" b="1" dirty="0">
              <a:solidFill>
                <a:srgbClr val="002060"/>
              </a:solidFill>
              <a:latin typeface="微软雅黑 Light" panose="020B0502040204020203" pitchFamily="34" charset="-122"/>
              <a:ea typeface="微软雅黑 Light" panose="020B0502040204020203" pitchFamily="34" charset="-122"/>
            </a:endParaRPr>
          </a:p>
          <a:p>
            <a:pPr indent="0" algn="just">
              <a:buNone/>
            </a:pPr>
            <a:r>
              <a:rPr lang="en-US" altLang="zh-CN" sz="2800" b="1" dirty="0">
                <a:solidFill>
                  <a:srgbClr val="002060"/>
                </a:solidFill>
                <a:latin typeface="微软雅黑 Light" panose="020B0502040204020203" pitchFamily="34" charset="-122"/>
                <a:ea typeface="微软雅黑 Light" panose="020B0502040204020203" pitchFamily="34" charset="-122"/>
              </a:rPr>
              <a:t>【</a:t>
            </a:r>
            <a:r>
              <a:rPr lang="zh-CN" altLang="en-US" sz="2800" b="1" dirty="0">
                <a:solidFill>
                  <a:srgbClr val="002060"/>
                </a:solidFill>
                <a:latin typeface="微软雅黑 Light" panose="020B0502040204020203" pitchFamily="34" charset="-122"/>
                <a:ea typeface="微软雅黑 Light" panose="020B0502040204020203" pitchFamily="34" charset="-122"/>
              </a:rPr>
              <a:t>例</a:t>
            </a:r>
            <a:r>
              <a:rPr lang="en-US" altLang="zh-CN" sz="2800" b="1" dirty="0">
                <a:solidFill>
                  <a:srgbClr val="002060"/>
                </a:solidFill>
                <a:latin typeface="微软雅黑 Light" panose="020B0502040204020203" pitchFamily="34" charset="-122"/>
                <a:ea typeface="微软雅黑 Light" panose="020B0502040204020203" pitchFamily="34" charset="-122"/>
              </a:rPr>
              <a:t>2-7】</a:t>
            </a:r>
            <a:r>
              <a:rPr lang="zh-CN" altLang="en-US" sz="2800" b="1" dirty="0">
                <a:solidFill>
                  <a:srgbClr val="002060"/>
                </a:solidFill>
                <a:latin typeface="微软雅黑 Light" panose="020B0502040204020203" pitchFamily="34" charset="-122"/>
                <a:ea typeface="微软雅黑 Light" panose="020B0502040204020203" pitchFamily="34" charset="-122"/>
              </a:rPr>
              <a:t>把二进制数</a:t>
            </a:r>
            <a:r>
              <a:rPr lang="en-US" altLang="zh-CN" sz="2800" b="1" dirty="0">
                <a:solidFill>
                  <a:srgbClr val="002060"/>
                </a:solidFill>
                <a:latin typeface="微软雅黑 Light" panose="020B0502040204020203" pitchFamily="34" charset="-122"/>
                <a:ea typeface="微软雅黑 Light" panose="020B0502040204020203" pitchFamily="34" charset="-122"/>
              </a:rPr>
              <a:t>(11010101.10011)</a:t>
            </a:r>
            <a:r>
              <a:rPr lang="en-US" altLang="zh-CN" sz="2800" b="1" baseline="-25000" dirty="0">
                <a:solidFill>
                  <a:srgbClr val="002060"/>
                </a:solidFill>
                <a:latin typeface="微软雅黑 Light" panose="020B0502040204020203" pitchFamily="34" charset="-122"/>
                <a:ea typeface="微软雅黑 Light" panose="020B0502040204020203" pitchFamily="34" charset="-122"/>
              </a:rPr>
              <a:t>2</a:t>
            </a:r>
            <a:r>
              <a:rPr lang="zh-CN" altLang="en-US" sz="2800" b="1" dirty="0">
                <a:solidFill>
                  <a:srgbClr val="002060"/>
                </a:solidFill>
                <a:latin typeface="微软雅黑 Light" panose="020B0502040204020203" pitchFamily="34" charset="-122"/>
                <a:ea typeface="微软雅黑 Light" panose="020B0502040204020203" pitchFamily="34" charset="-122"/>
              </a:rPr>
              <a:t>转换八进制数。</a:t>
            </a:r>
            <a:endParaRPr lang="en-US" altLang="zh-CN" sz="2800" b="1" dirty="0">
              <a:solidFill>
                <a:srgbClr val="002060"/>
              </a:solidFill>
              <a:latin typeface="微软雅黑 Light" panose="020B0502040204020203" pitchFamily="34" charset="-122"/>
              <a:ea typeface="微软雅黑 Light" panose="020B0502040204020203" pitchFamily="34" charset="-122"/>
            </a:endParaRPr>
          </a:p>
          <a:p>
            <a:pPr indent="0" algn="just">
              <a:buNone/>
            </a:pP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        (11010101.10011)</a:t>
            </a:r>
            <a:r>
              <a:rPr lang="en-US" altLang="zh-CN" sz="2800" b="1" kern="100" baseline="-25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2 </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2800" b="1" u="sng"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011</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 </a:t>
            </a:r>
            <a:r>
              <a:rPr lang="en-US" altLang="zh-CN" sz="2800" b="1" u="sng"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010</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 </a:t>
            </a:r>
            <a:r>
              <a:rPr lang="en-US" altLang="zh-CN" sz="2800" b="1" u="sng"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101</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2800" b="1" u="sng"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100</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 </a:t>
            </a:r>
            <a:r>
              <a:rPr lang="en-US" altLang="zh-CN" sz="2800" b="1" u="sng"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110</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2800" b="1" kern="100" baseline="-25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2</a:t>
            </a:r>
            <a:endParaRPr lang="zh-CN"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p>
            <a:pPr marL="1066800" indent="0" algn="just">
              <a:buNone/>
            </a:pP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                                 =(325.46)</a:t>
            </a:r>
            <a:r>
              <a:rPr lang="en-US" altLang="zh-CN" sz="2800" b="1" kern="100" baseline="-25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8</a:t>
            </a:r>
            <a:endParaRPr lang="zh-CN"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p>
            <a:pPr marL="432000" lvl="1" indent="0">
              <a:buNone/>
            </a:pPr>
            <a:endParaRPr lang="zh-CN" altLang="en-US" sz="2400" baseline="-25000" dirty="0">
              <a:solidFill>
                <a:schemeClr val="tx1"/>
              </a:solidFill>
              <a:cs typeface="Times New Roman" panose="02020603050405020304" pitchFamily="18" charset="0"/>
            </a:endParaRPr>
          </a:p>
        </p:txBody>
      </p:sp>
      <p:sp>
        <p:nvSpPr>
          <p:cNvPr id="4" name="文本框 3">
            <a:extLst>
              <a:ext uri="{FF2B5EF4-FFF2-40B4-BE49-F238E27FC236}">
                <a16:creationId xmlns:a16="http://schemas.microsoft.com/office/drawing/2014/main" id="{728730DD-24D5-4A56-9492-5183920BE8EA}"/>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1311055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33519" y="487807"/>
            <a:ext cx="10515600" cy="828460"/>
          </a:xfrm>
        </p:spPr>
        <p:txBody>
          <a:bodyPr>
            <a:normAutofit/>
          </a:bodyPr>
          <a:lstStyle/>
          <a:p>
            <a:r>
              <a:rPr lang="zh-CN" altLang="en-US" sz="4000" dirty="0">
                <a:solidFill>
                  <a:srgbClr val="535962"/>
                </a:solidFill>
                <a:latin typeface="微软雅黑 Light" panose="020B0502040204020203" pitchFamily="34" charset="-122"/>
                <a:ea typeface="微软雅黑 Light" panose="020B0502040204020203" pitchFamily="34" charset="-122"/>
              </a:rPr>
              <a:t>八进制数转换成二进制数</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532237" y="1316267"/>
            <a:ext cx="10954600" cy="4688985"/>
          </a:xfrm>
        </p:spPr>
        <p:txBody>
          <a:bodyPr>
            <a:normAutofit/>
          </a:bodyPr>
          <a:lstStyle/>
          <a:p>
            <a:pP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计算方式：</a:t>
            </a:r>
            <a:endParaRPr lang="en-US" altLang="zh-CN" sz="3600" b="1" dirty="0">
              <a:solidFill>
                <a:srgbClr val="002060"/>
              </a:solidFill>
              <a:latin typeface="微软雅黑 Light" panose="020B0502040204020203" pitchFamily="34" charset="-122"/>
              <a:ea typeface="微软雅黑 Light" panose="020B0502040204020203" pitchFamily="34" charset="-122"/>
            </a:endParaRPr>
          </a:p>
          <a:p>
            <a:pPr marL="889200" lvl="1" indent="-457200">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先采用按位权展开相加的方法将八进制数转换成十进制数，再采用除</a:t>
            </a:r>
            <a:r>
              <a:rPr lang="en-US" altLang="zh-CN" sz="2800" b="1" dirty="0">
                <a:solidFill>
                  <a:srgbClr val="002060"/>
                </a:solidFill>
                <a:latin typeface="微软雅黑 Light" panose="020B0502040204020203" pitchFamily="34" charset="-122"/>
                <a:ea typeface="微软雅黑 Light" panose="020B0502040204020203" pitchFamily="34" charset="-122"/>
              </a:rPr>
              <a:t>2</a:t>
            </a:r>
            <a:r>
              <a:rPr lang="zh-CN" altLang="en-US" sz="2800" b="1" dirty="0">
                <a:solidFill>
                  <a:srgbClr val="002060"/>
                </a:solidFill>
                <a:latin typeface="微软雅黑 Light" panose="020B0502040204020203" pitchFamily="34" charset="-122"/>
                <a:ea typeface="微软雅黑 Light" panose="020B0502040204020203" pitchFamily="34" charset="-122"/>
              </a:rPr>
              <a:t>取余、乘</a:t>
            </a:r>
            <a:r>
              <a:rPr lang="en-US" altLang="zh-CN" sz="2800" b="1" dirty="0">
                <a:solidFill>
                  <a:srgbClr val="002060"/>
                </a:solidFill>
                <a:latin typeface="微软雅黑 Light" panose="020B0502040204020203" pitchFamily="34" charset="-122"/>
                <a:ea typeface="微软雅黑 Light" panose="020B0502040204020203" pitchFamily="34" charset="-122"/>
              </a:rPr>
              <a:t>2</a:t>
            </a:r>
            <a:r>
              <a:rPr lang="zh-CN" altLang="en-US" sz="2800" b="1" dirty="0">
                <a:solidFill>
                  <a:srgbClr val="002060"/>
                </a:solidFill>
                <a:latin typeface="微软雅黑 Light" panose="020B0502040204020203" pitchFamily="34" charset="-122"/>
                <a:ea typeface="微软雅黑 Light" panose="020B0502040204020203" pitchFamily="34" charset="-122"/>
              </a:rPr>
              <a:t>取整的方法将十进制数转换为二进制数。</a:t>
            </a:r>
            <a:endParaRPr lang="en-US" altLang="zh-CN" sz="2800" b="1" dirty="0">
              <a:solidFill>
                <a:srgbClr val="002060"/>
              </a:solidFill>
              <a:latin typeface="微软雅黑 Light" panose="020B0502040204020203" pitchFamily="34" charset="-122"/>
              <a:ea typeface="微软雅黑 Light" panose="020B0502040204020203" pitchFamily="34" charset="-122"/>
            </a:endParaRPr>
          </a:p>
          <a:p>
            <a:pPr marL="889200" lvl="1" indent="-457200">
              <a:buFont typeface="Wingdings" panose="05000000000000000000" pitchFamily="2" charset="2"/>
              <a:buChar char="Ø"/>
            </a:pPr>
            <a:r>
              <a:rPr lang="zh-CN" altLang="en-US" sz="2800" b="1" dirty="0">
                <a:solidFill>
                  <a:srgbClr val="C00000"/>
                </a:solidFill>
                <a:latin typeface="微软雅黑 Light" panose="020B0502040204020203" pitchFamily="34" charset="-122"/>
                <a:ea typeface="微软雅黑 Light" panose="020B0502040204020203" pitchFamily="34" charset="-122"/>
              </a:rPr>
              <a:t>分组方式</a:t>
            </a:r>
            <a:r>
              <a:rPr lang="zh-CN" altLang="en-US" sz="2800" b="1" dirty="0">
                <a:solidFill>
                  <a:srgbClr val="002060"/>
                </a:solidFill>
                <a:latin typeface="微软雅黑 Light" panose="020B0502040204020203" pitchFamily="34" charset="-122"/>
                <a:ea typeface="微软雅黑 Light" panose="020B0502040204020203" pitchFamily="34" charset="-122"/>
              </a:rPr>
              <a:t>：八进制数转换成二进制数时，每一个八进制位展开成</a:t>
            </a:r>
            <a:r>
              <a:rPr lang="en-US" altLang="zh-CN" sz="2800" b="1" dirty="0">
                <a:solidFill>
                  <a:srgbClr val="002060"/>
                </a:solidFill>
                <a:latin typeface="微软雅黑 Light" panose="020B0502040204020203" pitchFamily="34" charset="-122"/>
                <a:ea typeface="微软雅黑 Light" panose="020B0502040204020203" pitchFamily="34" charset="-122"/>
              </a:rPr>
              <a:t>3</a:t>
            </a:r>
            <a:r>
              <a:rPr lang="zh-CN" altLang="en-US" sz="2800" b="1" dirty="0">
                <a:solidFill>
                  <a:srgbClr val="002060"/>
                </a:solidFill>
                <a:latin typeface="微软雅黑 Light" panose="020B0502040204020203" pitchFamily="34" charset="-122"/>
                <a:ea typeface="微软雅黑 Light" panose="020B0502040204020203" pitchFamily="34" charset="-122"/>
              </a:rPr>
              <a:t>个二进制位即可。</a:t>
            </a:r>
            <a:endParaRPr lang="en-US" altLang="zh-CN" sz="2800" b="1" dirty="0">
              <a:solidFill>
                <a:srgbClr val="002060"/>
              </a:solidFill>
              <a:latin typeface="微软雅黑 Light" panose="020B0502040204020203" pitchFamily="34" charset="-122"/>
              <a:ea typeface="微软雅黑 Light" panose="020B0502040204020203" pitchFamily="34" charset="-122"/>
            </a:endParaRPr>
          </a:p>
          <a:p>
            <a:pPr marL="889200" lvl="1" indent="-457200">
              <a:buFont typeface="Wingdings" panose="05000000000000000000" pitchFamily="2" charset="2"/>
              <a:buChar char="Ø"/>
            </a:pPr>
            <a:endParaRPr lang="en-US" altLang="zh-CN" sz="2800" b="1" dirty="0">
              <a:solidFill>
                <a:srgbClr val="002060"/>
              </a:solidFill>
              <a:latin typeface="微软雅黑 Light" panose="020B0502040204020203" pitchFamily="34" charset="-122"/>
              <a:ea typeface="微软雅黑 Light" panose="020B0502040204020203" pitchFamily="34" charset="-122"/>
            </a:endParaRPr>
          </a:p>
          <a:p>
            <a:pPr marL="432000" lvl="1" indent="0">
              <a:buNone/>
            </a:pPr>
            <a:r>
              <a:rPr lang="en-US" altLang="zh-CN" sz="2800" b="1" dirty="0">
                <a:solidFill>
                  <a:srgbClr val="002060"/>
                </a:solidFill>
                <a:latin typeface="微软雅黑 Light" panose="020B0502040204020203" pitchFamily="34" charset="-122"/>
                <a:ea typeface="微软雅黑 Light" panose="020B0502040204020203" pitchFamily="34" charset="-122"/>
              </a:rPr>
              <a:t>【</a:t>
            </a:r>
            <a:r>
              <a:rPr lang="zh-CN" altLang="en-US" sz="2800" b="1" dirty="0">
                <a:solidFill>
                  <a:srgbClr val="002060"/>
                </a:solidFill>
                <a:latin typeface="微软雅黑 Light" panose="020B0502040204020203" pitchFamily="34" charset="-122"/>
                <a:ea typeface="微软雅黑 Light" panose="020B0502040204020203" pitchFamily="34" charset="-122"/>
              </a:rPr>
              <a:t>例</a:t>
            </a:r>
            <a:r>
              <a:rPr lang="en-US" altLang="zh-CN" sz="2800" b="1" dirty="0">
                <a:solidFill>
                  <a:srgbClr val="002060"/>
                </a:solidFill>
                <a:latin typeface="微软雅黑 Light" panose="020B0502040204020203" pitchFamily="34" charset="-122"/>
                <a:ea typeface="微软雅黑 Light" panose="020B0502040204020203" pitchFamily="34" charset="-122"/>
              </a:rPr>
              <a:t>2-8】</a:t>
            </a:r>
            <a:r>
              <a:rPr lang="zh-CN" altLang="en-US" sz="2800" b="1" dirty="0">
                <a:solidFill>
                  <a:srgbClr val="002060"/>
                </a:solidFill>
                <a:latin typeface="微软雅黑 Light" panose="020B0502040204020203" pitchFamily="34" charset="-122"/>
                <a:ea typeface="微软雅黑 Light" panose="020B0502040204020203" pitchFamily="34" charset="-122"/>
              </a:rPr>
              <a:t>把八进制数</a:t>
            </a:r>
            <a:r>
              <a:rPr lang="en-US" altLang="zh-CN" sz="2800" b="1" dirty="0">
                <a:solidFill>
                  <a:srgbClr val="002060"/>
                </a:solidFill>
                <a:latin typeface="微软雅黑 Light" panose="020B0502040204020203" pitchFamily="34" charset="-122"/>
                <a:ea typeface="微软雅黑 Light" panose="020B0502040204020203" pitchFamily="34" charset="-122"/>
              </a:rPr>
              <a:t>(136.52)</a:t>
            </a:r>
            <a:r>
              <a:rPr lang="en-US" altLang="zh-CN" sz="2800" b="1" baseline="-25000" dirty="0">
                <a:solidFill>
                  <a:srgbClr val="002060"/>
                </a:solidFill>
                <a:latin typeface="微软雅黑 Light" panose="020B0502040204020203" pitchFamily="34" charset="-122"/>
                <a:ea typeface="微软雅黑 Light" panose="020B0502040204020203" pitchFamily="34" charset="-122"/>
              </a:rPr>
              <a:t>8</a:t>
            </a:r>
            <a:r>
              <a:rPr lang="zh-CN" altLang="en-US" sz="2800" b="1" dirty="0">
                <a:solidFill>
                  <a:srgbClr val="002060"/>
                </a:solidFill>
                <a:latin typeface="微软雅黑 Light" panose="020B0502040204020203" pitchFamily="34" charset="-122"/>
                <a:ea typeface="微软雅黑 Light" panose="020B0502040204020203" pitchFamily="34" charset="-122"/>
              </a:rPr>
              <a:t>转换成二进制数。</a:t>
            </a:r>
            <a:endParaRPr lang="en-US" altLang="zh-CN" sz="2800" b="1" dirty="0">
              <a:solidFill>
                <a:srgbClr val="002060"/>
              </a:solidFill>
              <a:latin typeface="微软雅黑 Light" panose="020B0502040204020203" pitchFamily="34" charset="-122"/>
              <a:ea typeface="微软雅黑 Light" panose="020B0502040204020203" pitchFamily="34" charset="-122"/>
            </a:endParaRPr>
          </a:p>
          <a:p>
            <a:pPr indent="0" algn="just">
              <a:buNone/>
            </a:pP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        (136.52)</a:t>
            </a:r>
            <a:r>
              <a:rPr lang="en-US" altLang="zh-CN" sz="2800" b="1" kern="100" baseline="-25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8   </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2800" b="1" u="sng"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001</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 </a:t>
            </a:r>
            <a:r>
              <a:rPr lang="en-US" altLang="zh-CN" sz="2800" b="1" u="sng"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011</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 </a:t>
            </a:r>
            <a:r>
              <a:rPr lang="en-US" altLang="zh-CN" sz="2800" b="1" u="sng"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110</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2800" b="1" u="sng"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101</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 </a:t>
            </a:r>
            <a:r>
              <a:rPr lang="en-US" altLang="zh-CN" sz="2800" b="1" u="sng"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010</a:t>
            </a: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2800" b="1" kern="100" baseline="-25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2</a:t>
            </a:r>
            <a:endParaRPr lang="zh-CN"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p>
            <a:pPr marL="800100" indent="0" algn="just">
              <a:buNone/>
            </a:pPr>
            <a:r>
              <a:rPr lang="en-US"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                      =(1011110.10101)</a:t>
            </a:r>
            <a:r>
              <a:rPr lang="en-US" altLang="zh-CN" sz="2800" b="1" kern="100" baseline="-25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2</a:t>
            </a:r>
            <a:endParaRPr lang="zh-CN" altLang="zh-CN" sz="28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p>
            <a:pPr marL="432000" lvl="1" indent="0">
              <a:buNone/>
            </a:pPr>
            <a:endParaRPr lang="zh-CN" altLang="en-US" sz="2800" dirty="0"/>
          </a:p>
        </p:txBody>
      </p:sp>
      <p:sp>
        <p:nvSpPr>
          <p:cNvPr id="4" name="文本框 3">
            <a:extLst>
              <a:ext uri="{FF2B5EF4-FFF2-40B4-BE49-F238E27FC236}">
                <a16:creationId xmlns:a16="http://schemas.microsoft.com/office/drawing/2014/main" id="{B4247EDF-779C-4322-8B86-02C7F23A4879}"/>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1202230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94262" y="1391493"/>
            <a:ext cx="8669694" cy="1325563"/>
          </a:xfrm>
        </p:spPr>
        <p:txBody>
          <a:bodyPr>
            <a:noAutofit/>
          </a:bodyPr>
          <a:lstStyle/>
          <a:p>
            <a:pPr lvl="0" algn="ctr">
              <a:lnSpc>
                <a:spcPct val="100000"/>
              </a:lnSpc>
              <a:spcBef>
                <a:spcPts val="0"/>
              </a:spcBef>
            </a:pPr>
            <a:r>
              <a:rPr lang="zh-CN" altLang="en-US" sz="5400" b="1" dirty="0">
                <a:solidFill>
                  <a:schemeClr val="tx2"/>
                </a:solidFill>
                <a:latin typeface="微软雅黑 Light" panose="020B0502040204020203" pitchFamily="34" charset="-122"/>
                <a:ea typeface="微软雅黑 Light" panose="020B0502040204020203" pitchFamily="34" charset="-122"/>
                <a:sym typeface="Helvetica Light"/>
              </a:rPr>
              <a:t>数值型数据的表示</a:t>
            </a:r>
            <a:endParaRPr lang="zh-CN" altLang="en-US" sz="4800" b="1" dirty="0">
              <a:solidFill>
                <a:schemeClr val="tx2"/>
              </a:solidFill>
              <a:latin typeface="微软雅黑 Light" panose="020B0502040204020203" pitchFamily="34" charset="-122"/>
              <a:ea typeface="微软雅黑 Light" panose="020B0502040204020203" pitchFamily="34" charset="-122"/>
            </a:endParaRPr>
          </a:p>
        </p:txBody>
      </p:sp>
      <p:cxnSp>
        <p:nvCxnSpPr>
          <p:cNvPr id="6" name="直接连接符 5"/>
          <p:cNvCxnSpPr/>
          <p:nvPr/>
        </p:nvCxnSpPr>
        <p:spPr>
          <a:xfrm>
            <a:off x="1571042" y="2717056"/>
            <a:ext cx="9759820"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71042" y="2867798"/>
            <a:ext cx="9407545" cy="369332"/>
          </a:xfrm>
          <a:prstGeom prst="rect">
            <a:avLst/>
          </a:prstGeom>
          <a:noFill/>
        </p:spPr>
        <p:txBody>
          <a:bodyPr wrap="square" rtlCol="0">
            <a:spAutoFit/>
          </a:bodyPr>
          <a:lstStyle/>
          <a:p>
            <a:pPr lvl="1"/>
            <a:r>
              <a:rPr lang="zh-CN" altLang="en-US" sz="1800" dirty="0"/>
              <a:t>机器数的符号；机器数的编码；机器数的表示范围；机器数中小数点的位置 </a:t>
            </a:r>
          </a:p>
        </p:txBody>
      </p:sp>
      <p:sp>
        <p:nvSpPr>
          <p:cNvPr id="8" name="标题 1"/>
          <p:cNvSpPr txBox="1">
            <a:spLocks/>
          </p:cNvSpPr>
          <p:nvPr/>
        </p:nvSpPr>
        <p:spPr>
          <a:xfrm>
            <a:off x="1656981" y="3707538"/>
            <a:ext cx="86696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5400" b="1" i="0" u="none" strike="noStrike" kern="1200" cap="none" spc="8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/03</a:t>
            </a:r>
            <a:endParaRPr kumimoji="0" lang="zh-CN" altLang="en-US" sz="5400"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pic>
        <p:nvPicPr>
          <p:cNvPr id="3" name="图片 2">
            <a:extLst>
              <a:ext uri="{FF2B5EF4-FFF2-40B4-BE49-F238E27FC236}">
                <a16:creationId xmlns:a16="http://schemas.microsoft.com/office/drawing/2014/main" id="{8B39D4C4-ABA9-B6A6-1556-47E52921530E}"/>
              </a:ext>
            </a:extLst>
          </p:cNvPr>
          <p:cNvPicPr>
            <a:picLocks noChangeAspect="1"/>
          </p:cNvPicPr>
          <p:nvPr/>
        </p:nvPicPr>
        <p:blipFill rotWithShape="1">
          <a:blip r:embed="rId2">
            <a:extLst>
              <a:ext uri="{28A0092B-C50C-407E-A947-70E740481C1C}">
                <a14:useLocalDpi xmlns:a14="http://schemas.microsoft.com/office/drawing/2010/main" val="0"/>
              </a:ext>
            </a:extLst>
          </a:blip>
          <a:srcRect r="78884"/>
          <a:stretch/>
        </p:blipFill>
        <p:spPr>
          <a:xfrm>
            <a:off x="613804" y="262088"/>
            <a:ext cx="1080771" cy="1319459"/>
          </a:xfrm>
          <a:prstGeom prst="rect">
            <a:avLst/>
          </a:prstGeom>
        </p:spPr>
      </p:pic>
      <p:pic>
        <p:nvPicPr>
          <p:cNvPr id="9" name="图片 8">
            <a:extLst>
              <a:ext uri="{FF2B5EF4-FFF2-40B4-BE49-F238E27FC236}">
                <a16:creationId xmlns:a16="http://schemas.microsoft.com/office/drawing/2014/main" id="{4641BA49-A45E-88DE-4767-254999A3B982}"/>
              </a:ext>
            </a:extLst>
          </p:cNvPr>
          <p:cNvPicPr>
            <a:picLocks noChangeAspect="1"/>
          </p:cNvPicPr>
          <p:nvPr/>
        </p:nvPicPr>
        <p:blipFill>
          <a:blip r:embed="rId3"/>
          <a:stretch>
            <a:fillRect/>
          </a:stretch>
        </p:blipFill>
        <p:spPr>
          <a:xfrm>
            <a:off x="2633148" y="5478052"/>
            <a:ext cx="1079086" cy="1316850"/>
          </a:xfrm>
          <a:prstGeom prst="rect">
            <a:avLst/>
          </a:prstGeom>
        </p:spPr>
      </p:pic>
      <p:pic>
        <p:nvPicPr>
          <p:cNvPr id="10" name="图片 9">
            <a:extLst>
              <a:ext uri="{FF2B5EF4-FFF2-40B4-BE49-F238E27FC236}">
                <a16:creationId xmlns:a16="http://schemas.microsoft.com/office/drawing/2014/main" id="{F6DFBDE7-A4A7-9D51-0017-006A56449854}"/>
              </a:ext>
            </a:extLst>
          </p:cNvPr>
          <p:cNvPicPr>
            <a:picLocks noChangeAspect="1"/>
          </p:cNvPicPr>
          <p:nvPr/>
        </p:nvPicPr>
        <p:blipFill>
          <a:blip r:embed="rId4"/>
          <a:stretch>
            <a:fillRect/>
          </a:stretch>
        </p:blipFill>
        <p:spPr>
          <a:xfrm>
            <a:off x="5132748" y="3111980"/>
            <a:ext cx="1926503" cy="634039"/>
          </a:xfrm>
          <a:prstGeom prst="rect">
            <a:avLst/>
          </a:prstGeom>
        </p:spPr>
      </p:pic>
    </p:spTree>
    <p:extLst>
      <p:ext uri="{BB962C8B-B14F-4D97-AF65-F5344CB8AC3E}">
        <p14:creationId xmlns:p14="http://schemas.microsoft.com/office/powerpoint/2010/main" val="3679738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471002"/>
            <a:ext cx="10515600" cy="828460"/>
          </a:xfrm>
        </p:spPr>
        <p:txBody>
          <a:bodyPr>
            <a:normAutofit/>
          </a:bodyPr>
          <a:lstStyle/>
          <a:p>
            <a:r>
              <a:rPr lang="zh-CN" altLang="en-US" sz="4000" dirty="0">
                <a:solidFill>
                  <a:srgbClr val="535962"/>
                </a:solidFill>
                <a:latin typeface="微软雅黑 Light" panose="020B0502040204020203" pitchFamily="34" charset="-122"/>
                <a:ea typeface="微软雅黑 Light" panose="020B0502040204020203" pitchFamily="34" charset="-122"/>
              </a:rPr>
              <a:t>数值型数据的表示</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4688985"/>
          </a:xfrm>
        </p:spPr>
        <p:txBody>
          <a:bodyPr/>
          <a:lstStyle/>
          <a:p>
            <a:pP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在计算机内将数值型数据全面、完整地表示成一个二进制数（</a:t>
            </a:r>
            <a:r>
              <a:rPr lang="zh-CN" altLang="en-US" sz="3600" b="1" dirty="0">
                <a:solidFill>
                  <a:srgbClr val="C00000"/>
                </a:solidFill>
                <a:latin typeface="微软雅黑 Light" panose="020B0502040204020203" pitchFamily="34" charset="-122"/>
                <a:ea typeface="微软雅黑 Light" panose="020B0502040204020203" pitchFamily="34" charset="-122"/>
              </a:rPr>
              <a:t>机器数</a:t>
            </a:r>
            <a:r>
              <a:rPr lang="zh-CN" altLang="en-US" sz="3600" b="1" dirty="0">
                <a:solidFill>
                  <a:srgbClr val="002060"/>
                </a:solidFill>
                <a:latin typeface="微软雅黑 Light" panose="020B0502040204020203" pitchFamily="34" charset="-122"/>
                <a:ea typeface="微软雅黑 Light" panose="020B0502040204020203" pitchFamily="34" charset="-122"/>
              </a:rPr>
              <a:t>），应该考虑四个因素：</a:t>
            </a:r>
          </a:p>
          <a:p>
            <a:pPr lvl="1">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机器数的符号</a:t>
            </a:r>
          </a:p>
          <a:p>
            <a:pPr lvl="1">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机器数的编码</a:t>
            </a:r>
          </a:p>
          <a:p>
            <a:pPr lvl="1">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机器数的表示范围</a:t>
            </a:r>
          </a:p>
          <a:p>
            <a:pPr lvl="1">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机器数中小数点的位置 </a:t>
            </a:r>
          </a:p>
          <a:p>
            <a:endParaRPr lang="zh-CN" altLang="en-US" dirty="0"/>
          </a:p>
        </p:txBody>
      </p:sp>
      <p:sp>
        <p:nvSpPr>
          <p:cNvPr id="4" name="文本框 3">
            <a:extLst>
              <a:ext uri="{FF2B5EF4-FFF2-40B4-BE49-F238E27FC236}">
                <a16:creationId xmlns:a16="http://schemas.microsoft.com/office/drawing/2014/main" id="{D658059D-E04B-4426-B251-7788FE5B560C}"/>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3228847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575153" y="464825"/>
            <a:ext cx="10515600" cy="828460"/>
          </a:xfrm>
        </p:spPr>
        <p:txBody>
          <a:bodyPr>
            <a:normAutofit/>
          </a:bodyPr>
          <a:lstStyle/>
          <a:p>
            <a:r>
              <a:rPr lang="zh-CN" altLang="en-US" sz="4000" dirty="0">
                <a:solidFill>
                  <a:srgbClr val="535962"/>
                </a:solidFill>
                <a:latin typeface="微软雅黑 Light" panose="020B0502040204020203" pitchFamily="34" charset="-122"/>
                <a:ea typeface="微软雅黑 Light" panose="020B0502040204020203" pitchFamily="34" charset="-122"/>
              </a:rPr>
              <a:t>机器数的符号</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2847941"/>
          </a:xfrm>
        </p:spPr>
        <p:txBody>
          <a:bodyPr/>
          <a:lstStyle/>
          <a:p>
            <a:pP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规定机器数的最高位为符号位，并用</a:t>
            </a:r>
            <a:r>
              <a:rPr lang="en-US" altLang="zh-CN" sz="3600" b="1" dirty="0">
                <a:solidFill>
                  <a:srgbClr val="C00000"/>
                </a:solidFill>
                <a:latin typeface="微软雅黑 Light" panose="020B0502040204020203" pitchFamily="34" charset="-122"/>
                <a:ea typeface="微软雅黑 Light" panose="020B0502040204020203" pitchFamily="34" charset="-122"/>
              </a:rPr>
              <a:t>0</a:t>
            </a:r>
            <a:r>
              <a:rPr lang="zh-CN" altLang="en-US" sz="3600" b="1" dirty="0">
                <a:solidFill>
                  <a:srgbClr val="C00000"/>
                </a:solidFill>
                <a:latin typeface="微软雅黑 Light" panose="020B0502040204020203" pitchFamily="34" charset="-122"/>
                <a:ea typeface="微软雅黑 Light" panose="020B0502040204020203" pitchFamily="34" charset="-122"/>
              </a:rPr>
              <a:t>表示正</a:t>
            </a:r>
            <a:r>
              <a:rPr lang="zh-CN" altLang="en-US" sz="3600" b="1" dirty="0">
                <a:latin typeface="微软雅黑 Light" panose="020B0502040204020203" pitchFamily="34" charset="-122"/>
                <a:ea typeface="微软雅黑 Light" panose="020B0502040204020203" pitchFamily="34" charset="-122"/>
              </a:rPr>
              <a:t>，</a:t>
            </a:r>
            <a:r>
              <a:rPr lang="zh-CN" altLang="en-US" sz="3600" b="1" dirty="0">
                <a:solidFill>
                  <a:srgbClr val="002060"/>
                </a:solidFill>
                <a:latin typeface="微软雅黑 Light" panose="020B0502040204020203" pitchFamily="34" charset="-122"/>
                <a:ea typeface="微软雅黑 Light" panose="020B0502040204020203" pitchFamily="34" charset="-122"/>
              </a:rPr>
              <a:t>用</a:t>
            </a:r>
            <a:r>
              <a:rPr lang="en-US" altLang="zh-CN" sz="3600" b="1" dirty="0">
                <a:solidFill>
                  <a:srgbClr val="C00000"/>
                </a:solidFill>
                <a:latin typeface="微软雅黑 Light" panose="020B0502040204020203" pitchFamily="34" charset="-122"/>
                <a:ea typeface="微软雅黑 Light" panose="020B0502040204020203" pitchFamily="34" charset="-122"/>
              </a:rPr>
              <a:t>1</a:t>
            </a:r>
            <a:r>
              <a:rPr lang="zh-CN" altLang="en-US" sz="3600" b="1" dirty="0">
                <a:solidFill>
                  <a:srgbClr val="C00000"/>
                </a:solidFill>
                <a:latin typeface="微软雅黑 Light" panose="020B0502040204020203" pitchFamily="34" charset="-122"/>
                <a:ea typeface="微软雅黑 Light" panose="020B0502040204020203" pitchFamily="34" charset="-122"/>
              </a:rPr>
              <a:t>表示负</a:t>
            </a:r>
            <a:r>
              <a:rPr lang="zh-CN" altLang="en-US" sz="3600" b="1" dirty="0">
                <a:latin typeface="微软雅黑 Light" panose="020B0502040204020203" pitchFamily="34" charset="-122"/>
                <a:ea typeface="微软雅黑 Light" panose="020B0502040204020203" pitchFamily="34" charset="-122"/>
              </a:rPr>
              <a:t>。</a:t>
            </a:r>
            <a:endParaRPr lang="en-US" altLang="zh-CN" sz="3600" b="1" dirty="0">
              <a:latin typeface="微软雅黑 Light" panose="020B0502040204020203" pitchFamily="34" charset="-122"/>
              <a:ea typeface="微软雅黑 Light" panose="020B0502040204020203" pitchFamily="34" charset="-122"/>
            </a:endParaRPr>
          </a:p>
        </p:txBody>
      </p:sp>
      <p:sp>
        <p:nvSpPr>
          <p:cNvPr id="10" name="内容占位符 5">
            <a:extLst>
              <a:ext uri="{FF2B5EF4-FFF2-40B4-BE49-F238E27FC236}">
                <a16:creationId xmlns:a16="http://schemas.microsoft.com/office/drawing/2014/main" id="{2D01BBF5-4FEA-4905-8F47-EA6B47E85E41}"/>
              </a:ext>
            </a:extLst>
          </p:cNvPr>
          <p:cNvSpPr txBox="1">
            <a:spLocks/>
          </p:cNvSpPr>
          <p:nvPr/>
        </p:nvSpPr>
        <p:spPr>
          <a:xfrm>
            <a:off x="971239" y="4144915"/>
            <a:ext cx="10634714" cy="2501418"/>
          </a:xfrm>
          <a:prstGeom prst="rect">
            <a:avLst/>
          </a:prstGeom>
        </p:spPr>
        <p:txBody>
          <a:bodyPr vert="horz" lIns="91440" tIns="45720" rIns="91440" bIns="45720" rtlCol="0">
            <a:noAutofit/>
          </a:bodyPr>
          <a:lstStyle>
            <a:lvl1pPr marL="432000" indent="-432000" algn="just" defTabSz="914400" rtl="0" eaLnBrk="1" latinLnBrk="0" hangingPunct="1">
              <a:lnSpc>
                <a:spcPct val="120000"/>
              </a:lnSpc>
              <a:spcBef>
                <a:spcPts val="600"/>
              </a:spcBef>
              <a:buClr>
                <a:srgbClr val="0070C0"/>
              </a:buClr>
              <a:buFont typeface="Wingdings" panose="05000000000000000000" pitchFamily="2" charset="2"/>
              <a:buChar char="Ø"/>
              <a:defRPr sz="3200" b="1" i="0" kern="1200" spc="100" baseline="0">
                <a:solidFill>
                  <a:srgbClr val="002060"/>
                </a:solidFill>
                <a:latin typeface="微软雅黑" panose="020B0503020204020204" pitchFamily="34" charset="-122"/>
                <a:ea typeface="微软雅黑" panose="020B0503020204020204" pitchFamily="34" charset="-122"/>
                <a:cs typeface="+mn-cs"/>
              </a:defRPr>
            </a:lvl1pPr>
            <a:lvl2pPr marL="864000" indent="-432000" algn="just" defTabSz="914400" rtl="0" eaLnBrk="1" latinLnBrk="0" hangingPunct="1">
              <a:lnSpc>
                <a:spcPct val="110000"/>
              </a:lnSpc>
              <a:spcBef>
                <a:spcPts val="500"/>
              </a:spcBef>
              <a:buClr>
                <a:srgbClr val="C00000"/>
              </a:buClr>
              <a:buFont typeface="Wingdings" panose="05000000000000000000" pitchFamily="2" charset="2"/>
              <a:buChar char="Ø"/>
              <a:defRPr sz="3000" b="1" kern="1200" spc="100" baseline="0">
                <a:solidFill>
                  <a:srgbClr val="002060"/>
                </a:solidFill>
                <a:latin typeface="微软雅黑" panose="020B0503020204020204" pitchFamily="34" charset="-122"/>
                <a:ea typeface="微软雅黑" panose="020B0503020204020204" pitchFamily="34" charset="-122"/>
                <a:cs typeface="+mn-cs"/>
              </a:defRPr>
            </a:lvl2pPr>
            <a:lvl3pPr marL="1152000" indent="-288000" algn="just" defTabSz="914400" rtl="0" eaLnBrk="1" latinLnBrk="0" hangingPunct="1">
              <a:lnSpc>
                <a:spcPct val="110000"/>
              </a:lnSpc>
              <a:spcBef>
                <a:spcPts val="300"/>
              </a:spcBef>
              <a:buClr>
                <a:srgbClr val="002060"/>
              </a:buClr>
              <a:buFont typeface="Wingdings" panose="05000000000000000000" pitchFamily="2" charset="2"/>
              <a:buChar char="Ø"/>
              <a:defRPr sz="2500" b="1" kern="1200" spc="100" baseline="0">
                <a:solidFill>
                  <a:srgbClr val="002060"/>
                </a:solidFill>
                <a:latin typeface="微软雅黑" panose="020B0503020204020204" pitchFamily="34" charset="-122"/>
                <a:ea typeface="微软雅黑" panose="020B0503020204020204" pitchFamily="34" charset="-122"/>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2060"/>
              </a:buClr>
            </a:pPr>
            <a:r>
              <a:rPr lang="zh-CN" altLang="zh-CN" sz="2800" dirty="0">
                <a:latin typeface="微软雅黑 Light" panose="020B0502040204020203" pitchFamily="34" charset="-122"/>
                <a:ea typeface="微软雅黑 Light" panose="020B0502040204020203" pitchFamily="34" charset="-122"/>
              </a:rPr>
              <a:t>计算机的</a:t>
            </a:r>
            <a:r>
              <a:rPr lang="zh-CN" altLang="zh-CN" sz="2800" dirty="0">
                <a:solidFill>
                  <a:srgbClr val="C00000"/>
                </a:solidFill>
                <a:latin typeface="微软雅黑 Light" panose="020B0502040204020203" pitchFamily="34" charset="-122"/>
                <a:ea typeface="微软雅黑 Light" panose="020B0502040204020203" pitchFamily="34" charset="-122"/>
              </a:rPr>
              <a:t>字长由</a:t>
            </a:r>
            <a:r>
              <a:rPr lang="en-US" altLang="zh-CN" sz="2800" dirty="0">
                <a:solidFill>
                  <a:srgbClr val="C00000"/>
                </a:solidFill>
                <a:latin typeface="微软雅黑 Light" panose="020B0502040204020203" pitchFamily="34" charset="-122"/>
                <a:ea typeface="微软雅黑 Light" panose="020B0502040204020203" pitchFamily="34" charset="-122"/>
              </a:rPr>
              <a:t>CPU</a:t>
            </a:r>
            <a:r>
              <a:rPr lang="zh-CN" altLang="zh-CN" sz="2800" dirty="0">
                <a:solidFill>
                  <a:srgbClr val="C00000"/>
                </a:solidFill>
                <a:latin typeface="微软雅黑 Light" panose="020B0502040204020203" pitchFamily="34" charset="-122"/>
                <a:ea typeface="微软雅黑 Light" panose="020B0502040204020203" pitchFamily="34" charset="-122"/>
              </a:rPr>
              <a:t>中的寄存器</a:t>
            </a:r>
            <a:r>
              <a:rPr lang="zh-CN" altLang="zh-CN" sz="2800" dirty="0">
                <a:latin typeface="微软雅黑 Light" panose="020B0502040204020203" pitchFamily="34" charset="-122"/>
                <a:ea typeface="微软雅黑 Light" panose="020B0502040204020203" pitchFamily="34" charset="-122"/>
              </a:rPr>
              <a:t>决定。如果使用的是</a:t>
            </a:r>
            <a:r>
              <a:rPr lang="en-US" altLang="zh-CN" sz="2800" dirty="0">
                <a:latin typeface="微软雅黑 Light" panose="020B0502040204020203" pitchFamily="34" charset="-122"/>
                <a:ea typeface="微软雅黑 Light" panose="020B0502040204020203" pitchFamily="34" charset="-122"/>
              </a:rPr>
              <a:t>16</a:t>
            </a:r>
            <a:r>
              <a:rPr lang="zh-CN" altLang="zh-CN" sz="2800" dirty="0">
                <a:latin typeface="微软雅黑 Light" panose="020B0502040204020203" pitchFamily="34" charset="-122"/>
                <a:ea typeface="微软雅黑 Light" panose="020B0502040204020203" pitchFamily="34" charset="-122"/>
              </a:rPr>
              <a:t>位寄存器，则字长为</a:t>
            </a:r>
            <a:r>
              <a:rPr lang="en-US" altLang="zh-CN" sz="2800" dirty="0">
                <a:latin typeface="微软雅黑 Light" panose="020B0502040204020203" pitchFamily="34" charset="-122"/>
                <a:ea typeface="微软雅黑 Light" panose="020B0502040204020203" pitchFamily="34" charset="-122"/>
              </a:rPr>
              <a:t>16</a:t>
            </a:r>
            <a:r>
              <a:rPr lang="zh-CN" altLang="zh-CN" sz="2800" dirty="0">
                <a:latin typeface="微软雅黑 Light" panose="020B0502040204020203" pitchFamily="34" charset="-122"/>
                <a:ea typeface="微软雅黑 Light" panose="020B0502040204020203" pitchFamily="34" charset="-122"/>
              </a:rPr>
              <a:t>位，即用</a:t>
            </a:r>
            <a:r>
              <a:rPr lang="en-US" altLang="zh-CN" sz="2800" dirty="0">
                <a:latin typeface="微软雅黑 Light" panose="020B0502040204020203" pitchFamily="34" charset="-122"/>
                <a:ea typeface="微软雅黑 Light" panose="020B0502040204020203" pitchFamily="34" charset="-122"/>
              </a:rPr>
              <a:t>16</a:t>
            </a:r>
            <a:r>
              <a:rPr lang="zh-CN" altLang="zh-CN" sz="2800" dirty="0">
                <a:latin typeface="微软雅黑 Light" panose="020B0502040204020203" pitchFamily="34" charset="-122"/>
                <a:ea typeface="微软雅黑 Light" panose="020B0502040204020203" pitchFamily="34" charset="-122"/>
              </a:rPr>
              <a:t>个二进制位表示一个数。</a:t>
            </a:r>
            <a:endParaRPr lang="en-US" altLang="zh-CN" sz="2800" dirty="0">
              <a:latin typeface="微软雅黑 Light" panose="020B0502040204020203" pitchFamily="34" charset="-122"/>
              <a:ea typeface="微软雅黑 Light" panose="020B0502040204020203" pitchFamily="34" charset="-122"/>
            </a:endParaRPr>
          </a:p>
          <a:p>
            <a:pPr>
              <a:buClr>
                <a:srgbClr val="002060"/>
              </a:buClr>
            </a:pPr>
            <a:r>
              <a:rPr lang="zh-CN" altLang="zh-CN" sz="2800" dirty="0">
                <a:latin typeface="微软雅黑 Light" panose="020B0502040204020203" pitchFamily="34" charset="-122"/>
                <a:ea typeface="微软雅黑 Light" panose="020B0502040204020203" pitchFamily="34" charset="-122"/>
              </a:rPr>
              <a:t>最高位</a:t>
            </a:r>
            <a:r>
              <a:rPr lang="en-US" altLang="zh-CN" sz="2800" dirty="0">
                <a:latin typeface="微软雅黑 Light" panose="020B0502040204020203" pitchFamily="34" charset="-122"/>
                <a:ea typeface="微软雅黑 Light" panose="020B0502040204020203" pitchFamily="34" charset="-122"/>
              </a:rPr>
              <a:t>d</a:t>
            </a:r>
            <a:r>
              <a:rPr lang="en-US" altLang="zh-CN" sz="2800" baseline="-25000" dirty="0">
                <a:latin typeface="微软雅黑 Light" panose="020B0502040204020203" pitchFamily="34" charset="-122"/>
                <a:ea typeface="微软雅黑 Light" panose="020B0502040204020203" pitchFamily="34" charset="-122"/>
              </a:rPr>
              <a:t>15</a:t>
            </a:r>
            <a:r>
              <a:rPr lang="zh-CN" altLang="zh-CN" sz="2800" dirty="0">
                <a:latin typeface="微软雅黑 Light" panose="020B0502040204020203" pitchFamily="34" charset="-122"/>
                <a:ea typeface="微软雅黑 Light" panose="020B0502040204020203" pitchFamily="34" charset="-122"/>
              </a:rPr>
              <a:t>为符号位，</a:t>
            </a:r>
            <a:r>
              <a:rPr lang="en-US" altLang="zh-CN" sz="2800" dirty="0">
                <a:latin typeface="微软雅黑 Light" panose="020B0502040204020203" pitchFamily="34" charset="-122"/>
                <a:ea typeface="微软雅黑 Light" panose="020B0502040204020203" pitchFamily="34" charset="-122"/>
              </a:rPr>
              <a:t>d</a:t>
            </a:r>
            <a:r>
              <a:rPr lang="en-US" altLang="zh-CN" sz="2800" baseline="-25000" dirty="0">
                <a:latin typeface="微软雅黑 Light" panose="020B0502040204020203" pitchFamily="34" charset="-122"/>
                <a:ea typeface="微软雅黑 Light" panose="020B0502040204020203" pitchFamily="34" charset="-122"/>
              </a:rPr>
              <a:t>14</a:t>
            </a:r>
            <a:r>
              <a:rPr lang="zh-CN" altLang="zh-CN" sz="2800" dirty="0">
                <a:latin typeface="微软雅黑 Light" panose="020B0502040204020203" pitchFamily="34" charset="-122"/>
                <a:ea typeface="微软雅黑 Light" panose="020B0502040204020203" pitchFamily="34" charset="-122"/>
              </a:rPr>
              <a:t>～</a:t>
            </a:r>
            <a:r>
              <a:rPr lang="en-US" altLang="zh-CN" sz="2800" dirty="0">
                <a:latin typeface="微软雅黑 Light" panose="020B0502040204020203" pitchFamily="34" charset="-122"/>
                <a:ea typeface="微软雅黑 Light" panose="020B0502040204020203" pitchFamily="34" charset="-122"/>
              </a:rPr>
              <a:t>d</a:t>
            </a:r>
            <a:r>
              <a:rPr lang="en-US" altLang="zh-CN" sz="2800" baseline="-25000" dirty="0">
                <a:latin typeface="微软雅黑 Light" panose="020B0502040204020203" pitchFamily="34" charset="-122"/>
                <a:ea typeface="微软雅黑 Light" panose="020B0502040204020203" pitchFamily="34" charset="-122"/>
              </a:rPr>
              <a:t>0</a:t>
            </a:r>
            <a:r>
              <a:rPr lang="zh-CN" altLang="zh-CN" sz="2800" dirty="0">
                <a:latin typeface="微软雅黑 Light" panose="020B0502040204020203" pitchFamily="34" charset="-122"/>
                <a:ea typeface="微软雅黑 Light" panose="020B0502040204020203" pitchFamily="34" charset="-122"/>
              </a:rPr>
              <a:t>为数值位</a:t>
            </a:r>
          </a:p>
        </p:txBody>
      </p:sp>
      <p:pic>
        <p:nvPicPr>
          <p:cNvPr id="2" name="图片 1" descr="图片包含 表格&#10;&#10;描述已自动生成">
            <a:extLst>
              <a:ext uri="{FF2B5EF4-FFF2-40B4-BE49-F238E27FC236}">
                <a16:creationId xmlns:a16="http://schemas.microsoft.com/office/drawing/2014/main" id="{4C230B2C-B3C2-383A-45F8-CDD8DFAAA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090" y="2941214"/>
            <a:ext cx="5201707" cy="975572"/>
          </a:xfrm>
          <a:prstGeom prst="rect">
            <a:avLst/>
          </a:prstGeom>
        </p:spPr>
      </p:pic>
      <p:pic>
        <p:nvPicPr>
          <p:cNvPr id="3" name="图片 2" descr="表格&#10;&#10;描述已自动生成">
            <a:extLst>
              <a:ext uri="{FF2B5EF4-FFF2-40B4-BE49-F238E27FC236}">
                <a16:creationId xmlns:a16="http://schemas.microsoft.com/office/drawing/2014/main" id="{598D8939-16B8-EAB0-2C32-2C3608C309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4064" y="2941213"/>
            <a:ext cx="5065687" cy="1015921"/>
          </a:xfrm>
          <a:prstGeom prst="rect">
            <a:avLst/>
          </a:prstGeom>
        </p:spPr>
      </p:pic>
      <p:sp>
        <p:nvSpPr>
          <p:cNvPr id="7" name="文本框 6">
            <a:extLst>
              <a:ext uri="{FF2B5EF4-FFF2-40B4-BE49-F238E27FC236}">
                <a16:creationId xmlns:a16="http://schemas.microsoft.com/office/drawing/2014/main" id="{CF4E06E5-F21A-4663-B5B2-52212FB430F7}"/>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282844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1000"/>
                                        <p:tgtEl>
                                          <p:spTgt spid="10">
                                            <p:txEl>
                                              <p:pRg st="0" end="0"/>
                                            </p:txEl>
                                          </p:spTgt>
                                        </p:tgtEl>
                                      </p:cBhvr>
                                    </p:animEffect>
                                    <p:anim calcmode="lin" valueType="num">
                                      <p:cBhvr>
                                        <p:cTn id="1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1000"/>
                                        <p:tgtEl>
                                          <p:spTgt spid="10">
                                            <p:txEl>
                                              <p:pRg st="1" end="1"/>
                                            </p:txEl>
                                          </p:spTgt>
                                        </p:tgtEl>
                                      </p:cBhvr>
                                    </p:animEffect>
                                    <p:anim calcmode="lin" valueType="num">
                                      <p:cBhvr>
                                        <p:cTn id="2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478568"/>
            <a:ext cx="10515600" cy="828460"/>
          </a:xfrm>
        </p:spPr>
        <p:txBody>
          <a:bodyPr>
            <a:normAutofit/>
          </a:bodyPr>
          <a:lstStyle/>
          <a:p>
            <a:r>
              <a:rPr lang="zh-CN" altLang="en-US" sz="4000" dirty="0">
                <a:solidFill>
                  <a:srgbClr val="535962"/>
                </a:solidFill>
                <a:latin typeface="微软雅黑 Light" panose="020B0502040204020203" pitchFamily="34" charset="-122"/>
                <a:ea typeface="微软雅黑 Light" panose="020B0502040204020203" pitchFamily="34" charset="-122"/>
              </a:rPr>
              <a:t>机器数的编码</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4688985"/>
          </a:xfrm>
        </p:spPr>
        <p:txBody>
          <a:bodyPr/>
          <a:lstStyle/>
          <a:p>
            <a:pP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原码编码</a:t>
            </a:r>
          </a:p>
          <a:p>
            <a:pPr lvl="1">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在</a:t>
            </a:r>
            <a:r>
              <a:rPr lang="zh-CN" altLang="en-US" sz="3200" b="1" dirty="0">
                <a:solidFill>
                  <a:srgbClr val="C00000"/>
                </a:solidFill>
                <a:latin typeface="微软雅黑 Light" panose="020B0502040204020203" pitchFamily="34" charset="-122"/>
                <a:ea typeface="微软雅黑 Light" panose="020B0502040204020203" pitchFamily="34" charset="-122"/>
              </a:rPr>
              <a:t>最高位用</a:t>
            </a:r>
            <a:r>
              <a:rPr lang="en-US" altLang="zh-CN" sz="3200" b="1" dirty="0">
                <a:solidFill>
                  <a:srgbClr val="C00000"/>
                </a:solidFill>
                <a:latin typeface="微软雅黑 Light" panose="020B0502040204020203" pitchFamily="34" charset="-122"/>
                <a:ea typeface="微软雅黑 Light" panose="020B0502040204020203" pitchFamily="34" charset="-122"/>
              </a:rPr>
              <a:t>0</a:t>
            </a:r>
            <a:r>
              <a:rPr lang="zh-CN" altLang="en-US" sz="3200" b="1" dirty="0">
                <a:solidFill>
                  <a:srgbClr val="C00000"/>
                </a:solidFill>
                <a:latin typeface="微软雅黑 Light" panose="020B0502040204020203" pitchFamily="34" charset="-122"/>
                <a:ea typeface="微软雅黑 Light" panose="020B0502040204020203" pitchFamily="34" charset="-122"/>
              </a:rPr>
              <a:t>和</a:t>
            </a:r>
            <a:r>
              <a:rPr lang="en-US" altLang="zh-CN" sz="3200" b="1" dirty="0">
                <a:solidFill>
                  <a:srgbClr val="C00000"/>
                </a:solidFill>
                <a:latin typeface="微软雅黑 Light" panose="020B0502040204020203" pitchFamily="34" charset="-122"/>
                <a:ea typeface="微软雅黑 Light" panose="020B0502040204020203" pitchFamily="34" charset="-122"/>
              </a:rPr>
              <a:t>1</a:t>
            </a:r>
            <a:r>
              <a:rPr lang="zh-CN" altLang="en-US" sz="3200" b="1" dirty="0">
                <a:solidFill>
                  <a:srgbClr val="C00000"/>
                </a:solidFill>
                <a:latin typeface="微软雅黑 Light" panose="020B0502040204020203" pitchFamily="34" charset="-122"/>
                <a:ea typeface="微软雅黑 Light" panose="020B0502040204020203" pitchFamily="34" charset="-122"/>
              </a:rPr>
              <a:t>分别表示正负数</a:t>
            </a:r>
            <a:r>
              <a:rPr lang="zh-CN" altLang="en-US" sz="3200" b="1" dirty="0">
                <a:solidFill>
                  <a:srgbClr val="002060"/>
                </a:solidFill>
                <a:latin typeface="微软雅黑 Light" panose="020B0502040204020203" pitchFamily="34" charset="-122"/>
                <a:ea typeface="微软雅黑 Light" panose="020B0502040204020203" pitchFamily="34" charset="-122"/>
              </a:rPr>
              <a:t>，其它位直接表示二进制数值的方法</a:t>
            </a:r>
          </a:p>
          <a:p>
            <a:pPr marL="432000" lvl="1" indent="0">
              <a:buNone/>
            </a:pPr>
            <a:r>
              <a:rPr lang="zh-CN" altLang="en-US" sz="3200" b="1" dirty="0">
                <a:solidFill>
                  <a:srgbClr val="002060"/>
                </a:solidFill>
                <a:latin typeface="微软雅黑 Light" panose="020B0502040204020203" pitchFamily="34" charset="-122"/>
                <a:ea typeface="微软雅黑 Light" panose="020B0502040204020203" pitchFamily="34" charset="-122"/>
              </a:rPr>
              <a:t>    例：</a:t>
            </a:r>
            <a:r>
              <a:rPr lang="en-US" altLang="zh-CN" sz="3200" b="1" dirty="0">
                <a:solidFill>
                  <a:srgbClr val="002060"/>
                </a:solidFill>
                <a:latin typeface="微软雅黑 Light" panose="020B0502040204020203" pitchFamily="34" charset="-122"/>
                <a:ea typeface="微软雅黑 Light" panose="020B0502040204020203" pitchFamily="34" charset="-122"/>
              </a:rPr>
              <a:t>(+58)</a:t>
            </a:r>
            <a:r>
              <a:rPr lang="zh-CN" altLang="en-US" sz="3200" b="1" dirty="0">
                <a:solidFill>
                  <a:srgbClr val="002060"/>
                </a:solidFill>
                <a:latin typeface="微软雅黑 Light" panose="020B0502040204020203" pitchFamily="34" charset="-122"/>
                <a:ea typeface="微软雅黑 Light" panose="020B0502040204020203" pitchFamily="34" charset="-122"/>
              </a:rPr>
              <a:t>原码</a:t>
            </a:r>
            <a:r>
              <a:rPr lang="en-US" altLang="zh-CN" sz="3200" b="1" dirty="0">
                <a:solidFill>
                  <a:srgbClr val="002060"/>
                </a:solidFill>
                <a:latin typeface="微软雅黑 Light" panose="020B0502040204020203" pitchFamily="34" charset="-122"/>
                <a:ea typeface="微软雅黑 Light" panose="020B0502040204020203" pitchFamily="34" charset="-122"/>
              </a:rPr>
              <a:t>=0000000000111010</a:t>
            </a:r>
          </a:p>
          <a:p>
            <a:pPr marL="432000" lvl="1" indent="0">
              <a:buNone/>
            </a:pPr>
            <a:r>
              <a:rPr lang="en-US" altLang="zh-CN" sz="3200" b="1" dirty="0">
                <a:solidFill>
                  <a:srgbClr val="002060"/>
                </a:solidFill>
                <a:latin typeface="微软雅黑 Light" panose="020B0502040204020203" pitchFamily="34" charset="-122"/>
                <a:ea typeface="微软雅黑 Light" panose="020B0502040204020203" pitchFamily="34" charset="-122"/>
              </a:rPr>
              <a:t>      </a:t>
            </a:r>
            <a:r>
              <a:rPr lang="zh-CN" altLang="en-US" sz="3200" b="1" dirty="0">
                <a:solidFill>
                  <a:srgbClr val="002060"/>
                </a:solidFill>
                <a:latin typeface="微软雅黑 Light" panose="020B0502040204020203" pitchFamily="34" charset="-122"/>
                <a:ea typeface="微软雅黑 Light" panose="020B0502040204020203" pitchFamily="34" charset="-122"/>
              </a:rPr>
              <a:t>正数的原码的符号位为</a:t>
            </a:r>
            <a:r>
              <a:rPr lang="en-US" altLang="zh-CN" sz="3200" b="1" dirty="0">
                <a:solidFill>
                  <a:srgbClr val="002060"/>
                </a:solidFill>
                <a:latin typeface="微软雅黑 Light" panose="020B0502040204020203" pitchFamily="34" charset="-122"/>
                <a:ea typeface="微软雅黑 Light" panose="020B0502040204020203" pitchFamily="34" charset="-122"/>
              </a:rPr>
              <a:t>0</a:t>
            </a:r>
            <a:r>
              <a:rPr lang="zh-CN" altLang="en-US" sz="3200" b="1" dirty="0">
                <a:solidFill>
                  <a:srgbClr val="002060"/>
                </a:solidFill>
                <a:latin typeface="微软雅黑 Light" panose="020B0502040204020203" pitchFamily="34" charset="-122"/>
                <a:ea typeface="微软雅黑 Light" panose="020B0502040204020203" pitchFamily="34" charset="-122"/>
              </a:rPr>
              <a:t>，数值位补足</a:t>
            </a:r>
            <a:r>
              <a:rPr lang="en-US" altLang="zh-CN" sz="3200" b="1" dirty="0">
                <a:solidFill>
                  <a:srgbClr val="002060"/>
                </a:solidFill>
                <a:latin typeface="微软雅黑 Light" panose="020B0502040204020203" pitchFamily="34" charset="-122"/>
                <a:ea typeface="微软雅黑 Light" panose="020B0502040204020203" pitchFamily="34" charset="-122"/>
              </a:rPr>
              <a:t>15</a:t>
            </a:r>
            <a:r>
              <a:rPr lang="zh-CN" altLang="en-US" sz="3200" b="1" dirty="0">
                <a:solidFill>
                  <a:srgbClr val="002060"/>
                </a:solidFill>
                <a:latin typeface="微软雅黑 Light" panose="020B0502040204020203" pitchFamily="34" charset="-122"/>
                <a:ea typeface="微软雅黑 Light" panose="020B0502040204020203" pitchFamily="34" charset="-122"/>
              </a:rPr>
              <a:t>位</a:t>
            </a:r>
          </a:p>
          <a:p>
            <a:pPr marL="432000" lvl="1" indent="0">
              <a:buNone/>
            </a:pPr>
            <a:r>
              <a:rPr lang="zh-CN" altLang="en-US" sz="3200" b="1" dirty="0">
                <a:solidFill>
                  <a:srgbClr val="002060"/>
                </a:solidFill>
                <a:latin typeface="微软雅黑 Light" panose="020B0502040204020203" pitchFamily="34" charset="-122"/>
                <a:ea typeface="微软雅黑 Light" panose="020B0502040204020203" pitchFamily="34" charset="-122"/>
              </a:rPr>
              <a:t>          </a:t>
            </a:r>
            <a:r>
              <a:rPr lang="en-US" altLang="zh-CN" sz="3200" b="1" dirty="0">
                <a:solidFill>
                  <a:srgbClr val="002060"/>
                </a:solidFill>
                <a:latin typeface="微软雅黑 Light" panose="020B0502040204020203" pitchFamily="34" charset="-122"/>
                <a:ea typeface="微软雅黑 Light" panose="020B0502040204020203" pitchFamily="34" charset="-122"/>
              </a:rPr>
              <a:t>(-58)</a:t>
            </a:r>
            <a:r>
              <a:rPr lang="zh-CN" altLang="en-US" sz="3200" b="1" dirty="0">
                <a:solidFill>
                  <a:srgbClr val="002060"/>
                </a:solidFill>
                <a:latin typeface="微软雅黑 Light" panose="020B0502040204020203" pitchFamily="34" charset="-122"/>
                <a:ea typeface="微软雅黑 Light" panose="020B0502040204020203" pitchFamily="34" charset="-122"/>
              </a:rPr>
              <a:t>原码</a:t>
            </a:r>
            <a:r>
              <a:rPr lang="en-US" altLang="zh-CN" sz="3200" b="1" dirty="0">
                <a:solidFill>
                  <a:srgbClr val="002060"/>
                </a:solidFill>
                <a:latin typeface="微软雅黑 Light" panose="020B0502040204020203" pitchFamily="34" charset="-122"/>
                <a:ea typeface="微软雅黑 Light" panose="020B0502040204020203" pitchFamily="34" charset="-122"/>
              </a:rPr>
              <a:t>=1000000000111010</a:t>
            </a:r>
          </a:p>
          <a:p>
            <a:pPr marL="432000" lvl="1" indent="0">
              <a:buNone/>
            </a:pPr>
            <a:r>
              <a:rPr lang="en-US" altLang="zh-CN" sz="3200" b="1" dirty="0">
                <a:solidFill>
                  <a:srgbClr val="002060"/>
                </a:solidFill>
                <a:latin typeface="微软雅黑 Light" panose="020B0502040204020203" pitchFamily="34" charset="-122"/>
                <a:ea typeface="微软雅黑 Light" panose="020B0502040204020203" pitchFamily="34" charset="-122"/>
              </a:rPr>
              <a:t>      </a:t>
            </a:r>
            <a:r>
              <a:rPr lang="zh-CN" altLang="en-US" sz="3200" b="1" dirty="0">
                <a:solidFill>
                  <a:srgbClr val="002060"/>
                </a:solidFill>
                <a:latin typeface="微软雅黑 Light" panose="020B0502040204020203" pitchFamily="34" charset="-122"/>
                <a:ea typeface="微软雅黑 Light" panose="020B0502040204020203" pitchFamily="34" charset="-122"/>
              </a:rPr>
              <a:t>负数的原码的符号位为</a:t>
            </a:r>
            <a:r>
              <a:rPr lang="en-US" altLang="zh-CN" sz="3200" b="1" dirty="0">
                <a:solidFill>
                  <a:srgbClr val="002060"/>
                </a:solidFill>
                <a:latin typeface="微软雅黑 Light" panose="020B0502040204020203" pitchFamily="34" charset="-122"/>
                <a:ea typeface="微软雅黑 Light" panose="020B0502040204020203" pitchFamily="34" charset="-122"/>
              </a:rPr>
              <a:t>1</a:t>
            </a:r>
            <a:r>
              <a:rPr lang="zh-CN" altLang="en-US" sz="3200" b="1" dirty="0">
                <a:solidFill>
                  <a:srgbClr val="002060"/>
                </a:solidFill>
                <a:latin typeface="微软雅黑 Light" panose="020B0502040204020203" pitchFamily="34" charset="-122"/>
                <a:ea typeface="微软雅黑 Light" panose="020B0502040204020203" pitchFamily="34" charset="-122"/>
              </a:rPr>
              <a:t>，数值位补足</a:t>
            </a:r>
            <a:r>
              <a:rPr lang="en-US" altLang="zh-CN" sz="3200" b="1" dirty="0">
                <a:solidFill>
                  <a:srgbClr val="002060"/>
                </a:solidFill>
                <a:latin typeface="微软雅黑 Light" panose="020B0502040204020203" pitchFamily="34" charset="-122"/>
                <a:ea typeface="微软雅黑 Light" panose="020B0502040204020203" pitchFamily="34" charset="-122"/>
              </a:rPr>
              <a:t>7</a:t>
            </a:r>
            <a:r>
              <a:rPr lang="zh-CN" altLang="en-US" sz="3200" b="1" dirty="0">
                <a:solidFill>
                  <a:srgbClr val="002060"/>
                </a:solidFill>
                <a:latin typeface="微软雅黑 Light" panose="020B0502040204020203" pitchFamily="34" charset="-122"/>
                <a:ea typeface="微软雅黑 Light" panose="020B0502040204020203" pitchFamily="34" charset="-122"/>
              </a:rPr>
              <a:t>位</a:t>
            </a:r>
          </a:p>
          <a:p>
            <a:endParaRPr lang="zh-CN" altLang="en-US" dirty="0"/>
          </a:p>
        </p:txBody>
      </p:sp>
      <p:sp>
        <p:nvSpPr>
          <p:cNvPr id="4" name="文本框 3">
            <a:extLst>
              <a:ext uri="{FF2B5EF4-FFF2-40B4-BE49-F238E27FC236}">
                <a16:creationId xmlns:a16="http://schemas.microsoft.com/office/drawing/2014/main" id="{217339F3-0FD0-496E-B0FB-549B58A297A3}"/>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1569581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478568"/>
            <a:ext cx="10515600" cy="828460"/>
          </a:xfrm>
        </p:spPr>
        <p:txBody>
          <a:bodyPr>
            <a:normAutofit/>
          </a:bodyPr>
          <a:lstStyle/>
          <a:p>
            <a:r>
              <a:rPr lang="zh-CN" altLang="en-US" sz="4000" dirty="0">
                <a:solidFill>
                  <a:srgbClr val="535962"/>
                </a:solidFill>
                <a:latin typeface="微软雅黑 Light" panose="020B0502040204020203" pitchFamily="34" charset="-122"/>
                <a:ea typeface="微软雅黑 Light" panose="020B0502040204020203" pitchFamily="34" charset="-122"/>
              </a:rPr>
              <a:t>机器数的编码</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4688985"/>
          </a:xfrm>
        </p:spPr>
        <p:txBody>
          <a:bodyPr/>
          <a:lstStyle/>
          <a:p>
            <a:pP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反码编码</a:t>
            </a:r>
            <a:endParaRPr lang="en-US" altLang="zh-CN" sz="3600" b="1" dirty="0">
              <a:solidFill>
                <a:srgbClr val="002060"/>
              </a:solidFill>
              <a:latin typeface="微软雅黑 Light" panose="020B0502040204020203" pitchFamily="34" charset="-122"/>
              <a:ea typeface="微软雅黑 Light" panose="020B0502040204020203" pitchFamily="34" charset="-122"/>
            </a:endParaRPr>
          </a:p>
          <a:p>
            <a:pPr marL="432000" lvl="1" indent="0">
              <a:buNone/>
            </a:pPr>
            <a:r>
              <a:rPr lang="zh-CN" altLang="en-US" sz="3200" b="1" dirty="0">
                <a:solidFill>
                  <a:srgbClr val="002060"/>
                </a:solidFill>
                <a:latin typeface="微软雅黑 Light" panose="020B0502040204020203" pitchFamily="34" charset="-122"/>
                <a:ea typeface="微软雅黑 Light" panose="020B0502040204020203" pitchFamily="34" charset="-122"/>
              </a:rPr>
              <a:t>表示</a:t>
            </a:r>
            <a:r>
              <a:rPr lang="zh-CN" altLang="en-US" sz="3200" b="1" dirty="0">
                <a:solidFill>
                  <a:srgbClr val="C00000"/>
                </a:solidFill>
                <a:latin typeface="微软雅黑 Light" panose="020B0502040204020203" pitchFamily="34" charset="-122"/>
                <a:ea typeface="微软雅黑 Light" panose="020B0502040204020203" pitchFamily="34" charset="-122"/>
              </a:rPr>
              <a:t>正数</a:t>
            </a:r>
            <a:r>
              <a:rPr lang="zh-CN" altLang="en-US" sz="3200" b="1" dirty="0">
                <a:solidFill>
                  <a:srgbClr val="002060"/>
                </a:solidFill>
                <a:latin typeface="微软雅黑 Light" panose="020B0502040204020203" pitchFamily="34" charset="-122"/>
                <a:ea typeface="微软雅黑 Light" panose="020B0502040204020203" pitchFamily="34" charset="-122"/>
              </a:rPr>
              <a:t>的方法与原码</a:t>
            </a:r>
            <a:r>
              <a:rPr lang="zh-CN" altLang="en-US" sz="3200" b="1" dirty="0">
                <a:solidFill>
                  <a:srgbClr val="C00000"/>
                </a:solidFill>
                <a:latin typeface="微软雅黑 Light" panose="020B0502040204020203" pitchFamily="34" charset="-122"/>
                <a:ea typeface="微软雅黑 Light" panose="020B0502040204020203" pitchFamily="34" charset="-122"/>
              </a:rPr>
              <a:t>相同</a:t>
            </a:r>
            <a:r>
              <a:rPr lang="zh-CN" altLang="en-US" sz="3200" b="1" dirty="0">
                <a:solidFill>
                  <a:srgbClr val="002060"/>
                </a:solidFill>
                <a:latin typeface="微软雅黑 Light" panose="020B0502040204020203" pitchFamily="34" charset="-122"/>
                <a:ea typeface="微软雅黑 Light" panose="020B0502040204020203" pitchFamily="34" charset="-122"/>
              </a:rPr>
              <a:t>；表示</a:t>
            </a:r>
            <a:r>
              <a:rPr lang="zh-CN" altLang="en-US" sz="3200" b="1" dirty="0">
                <a:solidFill>
                  <a:srgbClr val="C00000"/>
                </a:solidFill>
                <a:latin typeface="微软雅黑 Light" panose="020B0502040204020203" pitchFamily="34" charset="-122"/>
                <a:ea typeface="微软雅黑 Light" panose="020B0502040204020203" pitchFamily="34" charset="-122"/>
              </a:rPr>
              <a:t>负数</a:t>
            </a:r>
            <a:r>
              <a:rPr lang="zh-CN" altLang="en-US" sz="3200" b="1" dirty="0">
                <a:solidFill>
                  <a:srgbClr val="002060"/>
                </a:solidFill>
                <a:latin typeface="微软雅黑 Light" panose="020B0502040204020203" pitchFamily="34" charset="-122"/>
                <a:ea typeface="微软雅黑 Light" panose="020B0502040204020203" pitchFamily="34" charset="-122"/>
              </a:rPr>
              <a:t>时，将</a:t>
            </a:r>
            <a:r>
              <a:rPr lang="zh-CN" altLang="en-US" sz="3200" b="1" dirty="0">
                <a:solidFill>
                  <a:srgbClr val="C00000"/>
                </a:solidFill>
                <a:latin typeface="微软雅黑 Light" panose="020B0502040204020203" pitchFamily="34" charset="-122"/>
                <a:ea typeface="微软雅黑 Light" panose="020B0502040204020203" pitchFamily="34" charset="-122"/>
              </a:rPr>
              <a:t>二进制数除符号位之外按位求反</a:t>
            </a:r>
            <a:r>
              <a:rPr lang="zh-CN" altLang="en-US" sz="3200" b="1" dirty="0">
                <a:latin typeface="微软雅黑 Light" panose="020B0502040204020203" pitchFamily="34" charset="-122"/>
                <a:ea typeface="微软雅黑 Light" panose="020B0502040204020203" pitchFamily="34" charset="-122"/>
              </a:rPr>
              <a:t>。</a:t>
            </a:r>
            <a:r>
              <a:rPr lang="zh-CN" altLang="en-US" sz="3200" b="1" dirty="0">
                <a:solidFill>
                  <a:srgbClr val="002060"/>
                </a:solidFill>
                <a:latin typeface="微软雅黑 Light" panose="020B0502040204020203" pitchFamily="34" charset="-122"/>
                <a:ea typeface="微软雅黑 Light" panose="020B0502040204020203" pitchFamily="34" charset="-122"/>
              </a:rPr>
              <a:t> </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marL="432000" lvl="1" indent="0">
              <a:buNone/>
            </a:pP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marL="432000" lvl="1" indent="0">
              <a:buNone/>
            </a:pPr>
            <a:r>
              <a:rPr lang="zh-CN" altLang="en-US" sz="2800" b="1" dirty="0">
                <a:solidFill>
                  <a:srgbClr val="002060"/>
                </a:solidFill>
                <a:latin typeface="微软雅黑 Light" panose="020B0502040204020203" pitchFamily="34" charset="-122"/>
                <a:ea typeface="微软雅黑 Light" panose="020B0502040204020203" pitchFamily="34" charset="-122"/>
              </a:rPr>
              <a:t>例：</a:t>
            </a:r>
            <a:r>
              <a:rPr lang="en-US" altLang="zh-CN" sz="2800" b="1" dirty="0">
                <a:solidFill>
                  <a:srgbClr val="002060"/>
                </a:solidFill>
                <a:latin typeface="微软雅黑 Light" panose="020B0502040204020203" pitchFamily="34" charset="-122"/>
                <a:ea typeface="微软雅黑 Light" panose="020B0502040204020203" pitchFamily="34" charset="-122"/>
              </a:rPr>
              <a:t>(+58)</a:t>
            </a:r>
            <a:r>
              <a:rPr lang="zh-CN" altLang="en-US" sz="2800" b="1" dirty="0">
                <a:solidFill>
                  <a:srgbClr val="002060"/>
                </a:solidFill>
                <a:latin typeface="微软雅黑 Light" panose="020B0502040204020203" pitchFamily="34" charset="-122"/>
                <a:ea typeface="微软雅黑 Light" panose="020B0502040204020203" pitchFamily="34" charset="-122"/>
              </a:rPr>
              <a:t>反码</a:t>
            </a:r>
            <a:r>
              <a:rPr lang="en-US" altLang="zh-CN" sz="2800" b="1" dirty="0">
                <a:solidFill>
                  <a:srgbClr val="002060"/>
                </a:solidFill>
                <a:latin typeface="微软雅黑 Light" panose="020B0502040204020203" pitchFamily="34" charset="-122"/>
                <a:ea typeface="微软雅黑 Light" panose="020B0502040204020203" pitchFamily="34" charset="-122"/>
              </a:rPr>
              <a:t>= 0000000000111010</a:t>
            </a:r>
          </a:p>
          <a:p>
            <a:pPr marL="432000" lvl="1" indent="0">
              <a:buNone/>
            </a:pPr>
            <a:r>
              <a:rPr lang="zh-CN" altLang="en-US" sz="2800" b="1" dirty="0">
                <a:solidFill>
                  <a:srgbClr val="002060"/>
                </a:solidFill>
                <a:latin typeface="微软雅黑 Light" panose="020B0502040204020203" pitchFamily="34" charset="-122"/>
                <a:ea typeface="微软雅黑 Light" panose="020B0502040204020203" pitchFamily="34" charset="-122"/>
              </a:rPr>
              <a:t>        正数的反码与其原码相同</a:t>
            </a:r>
          </a:p>
          <a:p>
            <a:pPr marL="432000" lvl="1" indent="0">
              <a:buNone/>
            </a:pPr>
            <a:r>
              <a:rPr lang="zh-CN" altLang="en-US" sz="2800" b="1" dirty="0">
                <a:solidFill>
                  <a:srgbClr val="002060"/>
                </a:solidFill>
                <a:latin typeface="微软雅黑 Light" panose="020B0502040204020203" pitchFamily="34" charset="-122"/>
                <a:ea typeface="微软雅黑 Light" panose="020B0502040204020203" pitchFamily="34" charset="-122"/>
              </a:rPr>
              <a:t>        </a:t>
            </a:r>
            <a:r>
              <a:rPr lang="en-US" altLang="zh-CN" sz="2800" b="1" dirty="0">
                <a:solidFill>
                  <a:srgbClr val="002060"/>
                </a:solidFill>
                <a:latin typeface="微软雅黑 Light" panose="020B0502040204020203" pitchFamily="34" charset="-122"/>
                <a:ea typeface="微软雅黑 Light" panose="020B0502040204020203" pitchFamily="34" charset="-122"/>
              </a:rPr>
              <a:t>(-58)</a:t>
            </a:r>
            <a:r>
              <a:rPr lang="zh-CN" altLang="en-US" sz="2800" b="1" dirty="0">
                <a:solidFill>
                  <a:srgbClr val="002060"/>
                </a:solidFill>
                <a:latin typeface="微软雅黑 Light" panose="020B0502040204020203" pitchFamily="34" charset="-122"/>
                <a:ea typeface="微软雅黑 Light" panose="020B0502040204020203" pitchFamily="34" charset="-122"/>
              </a:rPr>
              <a:t>反码</a:t>
            </a:r>
            <a:r>
              <a:rPr lang="en-US" altLang="zh-CN" sz="2800" b="1" dirty="0">
                <a:solidFill>
                  <a:srgbClr val="002060"/>
                </a:solidFill>
                <a:latin typeface="微软雅黑 Light" panose="020B0502040204020203" pitchFamily="34" charset="-122"/>
                <a:ea typeface="微软雅黑 Light" panose="020B0502040204020203" pitchFamily="34" charset="-122"/>
              </a:rPr>
              <a:t>= 1111111111000101</a:t>
            </a:r>
          </a:p>
          <a:p>
            <a:pPr marL="432000" lvl="1" indent="0">
              <a:buNone/>
            </a:pPr>
            <a:r>
              <a:rPr lang="zh-CN" altLang="en-US" sz="2800" b="1" dirty="0">
                <a:solidFill>
                  <a:srgbClr val="002060"/>
                </a:solidFill>
                <a:latin typeface="微软雅黑 Light" panose="020B0502040204020203" pitchFamily="34" charset="-122"/>
                <a:ea typeface="微软雅黑 Light" panose="020B0502040204020203" pitchFamily="34" charset="-122"/>
              </a:rPr>
              <a:t>       负数的反码等于其原码的符号位不变，数值位按位取反</a:t>
            </a:r>
            <a:endParaRPr lang="zh-CN" altLang="en-US" sz="2800" b="1" dirty="0">
              <a:latin typeface="微软雅黑 Light" panose="020B0502040204020203" pitchFamily="34" charset="-122"/>
              <a:ea typeface="微软雅黑 Light" panose="020B0502040204020203" pitchFamily="34" charset="-122"/>
            </a:endParaRPr>
          </a:p>
          <a:p>
            <a:endParaRPr lang="zh-CN" altLang="en-US" dirty="0"/>
          </a:p>
        </p:txBody>
      </p:sp>
      <p:sp>
        <p:nvSpPr>
          <p:cNvPr id="4" name="文本框 3">
            <a:extLst>
              <a:ext uri="{FF2B5EF4-FFF2-40B4-BE49-F238E27FC236}">
                <a16:creationId xmlns:a16="http://schemas.microsoft.com/office/drawing/2014/main" id="{AD6317BA-1D84-4BFB-8332-2A1BA5B0AD50}"/>
              </a:ext>
            </a:extLst>
          </p:cNvPr>
          <p:cNvSpPr txBox="1"/>
          <p:nvPr/>
        </p:nvSpPr>
        <p:spPr>
          <a:xfrm>
            <a:off x="7355228" y="2631657"/>
            <a:ext cx="4250725" cy="1815882"/>
          </a:xfrm>
          <a:prstGeom prst="rect">
            <a:avLst/>
          </a:prstGeom>
          <a:gradFill>
            <a:gsLst>
              <a:gs pos="0">
                <a:schemeClr val="accent1">
                  <a:lumMod val="5000"/>
                  <a:lumOff val="95000"/>
                </a:schemeClr>
              </a:gs>
              <a:gs pos="31228">
                <a:srgbClr val="D6E0F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 (-58)</a:t>
            </a:r>
            <a:r>
              <a:rPr lang="zh-CN" altLang="en-US" sz="2800" baseline="-25000" dirty="0">
                <a:solidFill>
                  <a:schemeClr val="tx1">
                    <a:lumMod val="75000"/>
                    <a:lumOff val="25000"/>
                  </a:schemeClr>
                </a:solidFill>
                <a:latin typeface="微软雅黑" panose="020B0503020204020204" pitchFamily="34" charset="-122"/>
                <a:ea typeface="微软雅黑" panose="020B0503020204020204" pitchFamily="34" charset="-122"/>
              </a:rPr>
              <a:t>原码</a:t>
            </a: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800" dirty="0">
                <a:solidFill>
                  <a:srgbClr val="FF0000"/>
                </a:solidFill>
                <a:latin typeface="微软雅黑" panose="020B0503020204020204" pitchFamily="34" charset="-122"/>
                <a:ea typeface="微软雅黑" panose="020B0503020204020204" pitchFamily="34" charset="-122"/>
              </a:rPr>
              <a:t>1</a:t>
            </a:r>
            <a:r>
              <a:rPr lang="en-US" altLang="zh-CN" sz="2800" dirty="0">
                <a:solidFill>
                  <a:srgbClr val="0070C0"/>
                </a:solidFill>
                <a:latin typeface="微软雅黑" panose="020B0503020204020204" pitchFamily="34" charset="-122"/>
                <a:ea typeface="微软雅黑" panose="020B0503020204020204" pitchFamily="34" charset="-122"/>
              </a:rPr>
              <a:t>000000000111010</a:t>
            </a:r>
          </a:p>
          <a:p>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 (-58)</a:t>
            </a:r>
            <a:r>
              <a:rPr lang="zh-CN" altLang="en-US" sz="2800" baseline="-25000" dirty="0">
                <a:solidFill>
                  <a:schemeClr val="tx1">
                    <a:lumMod val="75000"/>
                    <a:lumOff val="25000"/>
                  </a:schemeClr>
                </a:solidFill>
                <a:latin typeface="微软雅黑" panose="020B0503020204020204" pitchFamily="34" charset="-122"/>
                <a:ea typeface="微软雅黑" panose="020B0503020204020204" pitchFamily="34" charset="-122"/>
              </a:rPr>
              <a:t>反码</a:t>
            </a: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800" dirty="0">
                <a:solidFill>
                  <a:srgbClr val="FF0000"/>
                </a:solidFill>
                <a:latin typeface="微软雅黑" panose="020B0503020204020204" pitchFamily="34" charset="-122"/>
                <a:ea typeface="微软雅黑" panose="020B0503020204020204" pitchFamily="34" charset="-122"/>
              </a:rPr>
              <a:t>1</a:t>
            </a:r>
            <a:r>
              <a:rPr lang="en-US" altLang="zh-CN" sz="2800" dirty="0">
                <a:solidFill>
                  <a:srgbClr val="0070C0"/>
                </a:solidFill>
                <a:latin typeface="微软雅黑" panose="020B0503020204020204" pitchFamily="34" charset="-122"/>
                <a:ea typeface="微软雅黑" panose="020B0503020204020204" pitchFamily="34" charset="-122"/>
              </a:rPr>
              <a:t>111111111000101</a:t>
            </a: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2800" dirty="0"/>
          </a:p>
        </p:txBody>
      </p:sp>
      <p:sp>
        <p:nvSpPr>
          <p:cNvPr id="7" name="文本框 6">
            <a:extLst>
              <a:ext uri="{FF2B5EF4-FFF2-40B4-BE49-F238E27FC236}">
                <a16:creationId xmlns:a16="http://schemas.microsoft.com/office/drawing/2014/main" id="{BD16D24E-7CE5-4658-BD9A-10029AB60BB4}"/>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50629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487806"/>
            <a:ext cx="10515600" cy="828460"/>
          </a:xfrm>
        </p:spPr>
        <p:txBody>
          <a:bodyPr>
            <a:normAutofit/>
          </a:bodyPr>
          <a:lstStyle/>
          <a:p>
            <a:r>
              <a:rPr lang="zh-CN" altLang="en-US" sz="4000" dirty="0">
                <a:solidFill>
                  <a:srgbClr val="535962"/>
                </a:solidFill>
                <a:latin typeface="微软雅黑 Light" panose="020B0502040204020203" pitchFamily="34" charset="-122"/>
                <a:ea typeface="微软雅黑 Light" panose="020B0502040204020203" pitchFamily="34" charset="-122"/>
              </a:rPr>
              <a:t>机器数的编码</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4688985"/>
          </a:xfrm>
        </p:spPr>
        <p:txBody>
          <a:bodyPr>
            <a:normAutofit/>
          </a:bodyPr>
          <a:lstStyle/>
          <a:p>
            <a:pP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补码编码</a:t>
            </a:r>
          </a:p>
          <a:p>
            <a:pPr lvl="1">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一个正数的补码与其原码相同；一个</a:t>
            </a:r>
            <a:r>
              <a:rPr lang="zh-CN" altLang="en-US" sz="3200" b="1" dirty="0">
                <a:solidFill>
                  <a:srgbClr val="C00000"/>
                </a:solidFill>
                <a:latin typeface="微软雅黑 Light" panose="020B0502040204020203" pitchFamily="34" charset="-122"/>
                <a:ea typeface="微软雅黑 Light" panose="020B0502040204020203" pitchFamily="34" charset="-122"/>
              </a:rPr>
              <a:t>负数</a:t>
            </a:r>
            <a:r>
              <a:rPr lang="zh-CN" altLang="en-US" sz="3200" b="1" dirty="0">
                <a:solidFill>
                  <a:srgbClr val="002060"/>
                </a:solidFill>
                <a:latin typeface="微软雅黑 Light" panose="020B0502040204020203" pitchFamily="34" charset="-122"/>
                <a:ea typeface="微软雅黑 Light" panose="020B0502040204020203" pitchFamily="34" charset="-122"/>
              </a:rPr>
              <a:t>的补码，等于其原码的</a:t>
            </a:r>
            <a:r>
              <a:rPr lang="zh-CN" altLang="en-US" sz="3200" b="1" dirty="0">
                <a:solidFill>
                  <a:srgbClr val="C00000"/>
                </a:solidFill>
                <a:latin typeface="微软雅黑 Light" panose="020B0502040204020203" pitchFamily="34" charset="-122"/>
                <a:ea typeface="微软雅黑 Light" panose="020B0502040204020203" pitchFamily="34" charset="-122"/>
              </a:rPr>
              <a:t>符号位不变</a:t>
            </a:r>
            <a:r>
              <a:rPr lang="zh-CN" altLang="en-US" sz="3200" b="1" dirty="0">
                <a:solidFill>
                  <a:srgbClr val="002060"/>
                </a:solidFill>
                <a:latin typeface="微软雅黑 Light" panose="020B0502040204020203" pitchFamily="34" charset="-122"/>
                <a:ea typeface="微软雅黑 Light" panose="020B0502040204020203" pitchFamily="34" charset="-122"/>
              </a:rPr>
              <a:t>，数值位</a:t>
            </a:r>
            <a:r>
              <a:rPr lang="zh-CN" altLang="en-US" sz="3200" b="1" dirty="0">
                <a:solidFill>
                  <a:srgbClr val="C00000"/>
                </a:solidFill>
                <a:latin typeface="微软雅黑 Light" panose="020B0502040204020203" pitchFamily="34" charset="-122"/>
                <a:ea typeface="微软雅黑 Light" panose="020B0502040204020203" pitchFamily="34" charset="-122"/>
              </a:rPr>
              <a:t>按位取反</a:t>
            </a:r>
            <a:r>
              <a:rPr lang="zh-CN" altLang="en-US" sz="3200" b="1" dirty="0">
                <a:latin typeface="微软雅黑 Light" panose="020B0502040204020203" pitchFamily="34" charset="-122"/>
                <a:ea typeface="微软雅黑 Light" panose="020B0502040204020203" pitchFamily="34" charset="-122"/>
              </a:rPr>
              <a:t>，</a:t>
            </a:r>
            <a:r>
              <a:rPr lang="zh-CN" altLang="en-US" sz="3200" b="1" dirty="0">
                <a:solidFill>
                  <a:srgbClr val="C00000"/>
                </a:solidFill>
                <a:latin typeface="微软雅黑 Light" panose="020B0502040204020203" pitchFamily="34" charset="-122"/>
                <a:ea typeface="微软雅黑 Light" panose="020B0502040204020203" pitchFamily="34" charset="-122"/>
              </a:rPr>
              <a:t>再在末位加</a:t>
            </a:r>
            <a:r>
              <a:rPr lang="en-US" altLang="zh-CN" sz="3200" b="1" dirty="0">
                <a:solidFill>
                  <a:srgbClr val="C00000"/>
                </a:solidFill>
                <a:latin typeface="微软雅黑 Light" panose="020B0502040204020203" pitchFamily="34" charset="-122"/>
                <a:ea typeface="微软雅黑 Light" panose="020B0502040204020203" pitchFamily="34" charset="-122"/>
              </a:rPr>
              <a:t>1</a:t>
            </a:r>
            <a:r>
              <a:rPr lang="zh-CN" altLang="en-US" sz="3200" b="1" dirty="0">
                <a:latin typeface="微软雅黑 Light" panose="020B0502040204020203" pitchFamily="34" charset="-122"/>
                <a:ea typeface="微软雅黑 Light" panose="020B0502040204020203" pitchFamily="34" charset="-122"/>
              </a:rPr>
              <a:t>。</a:t>
            </a:r>
          </a:p>
          <a:p>
            <a:pPr marL="432000" lvl="1" indent="0">
              <a:buNone/>
            </a:pPr>
            <a:r>
              <a:rPr lang="zh-CN" altLang="en-US" sz="3200" b="1" dirty="0">
                <a:latin typeface="微软雅黑 Light" panose="020B0502040204020203" pitchFamily="34" charset="-122"/>
                <a:ea typeface="微软雅黑 Light" panose="020B0502040204020203" pitchFamily="34" charset="-122"/>
              </a:rPr>
              <a:t>     </a:t>
            </a:r>
            <a:r>
              <a:rPr lang="zh-CN" altLang="en-US" sz="3200" b="1" dirty="0">
                <a:solidFill>
                  <a:srgbClr val="002060"/>
                </a:solidFill>
                <a:latin typeface="微软雅黑 Light" panose="020B0502040204020203" pitchFamily="34" charset="-122"/>
                <a:ea typeface="微软雅黑 Light" panose="020B0502040204020203" pitchFamily="34" charset="-122"/>
              </a:rPr>
              <a:t>例：</a:t>
            </a:r>
            <a:r>
              <a:rPr lang="en-US" altLang="zh-CN" sz="3200" b="1" dirty="0">
                <a:solidFill>
                  <a:srgbClr val="002060"/>
                </a:solidFill>
                <a:latin typeface="微软雅黑 Light" panose="020B0502040204020203" pitchFamily="34" charset="-122"/>
                <a:ea typeface="微软雅黑 Light" panose="020B0502040204020203" pitchFamily="34" charset="-122"/>
              </a:rPr>
              <a:t>(+58)</a:t>
            </a:r>
            <a:r>
              <a:rPr lang="zh-CN" altLang="en-US" sz="3200" b="1" dirty="0">
                <a:solidFill>
                  <a:srgbClr val="002060"/>
                </a:solidFill>
                <a:latin typeface="微软雅黑 Light" panose="020B0502040204020203" pitchFamily="34" charset="-122"/>
                <a:ea typeface="微软雅黑 Light" panose="020B0502040204020203" pitchFamily="34" charset="-122"/>
              </a:rPr>
              <a:t>补码</a:t>
            </a:r>
            <a:r>
              <a:rPr lang="en-US" altLang="zh-CN" sz="3200" b="1" dirty="0">
                <a:solidFill>
                  <a:srgbClr val="002060"/>
                </a:solidFill>
                <a:latin typeface="微软雅黑 Light" panose="020B0502040204020203" pitchFamily="34" charset="-122"/>
                <a:ea typeface="微软雅黑 Light" panose="020B0502040204020203" pitchFamily="34" charset="-122"/>
              </a:rPr>
              <a:t>= 0000000000111010</a:t>
            </a:r>
          </a:p>
          <a:p>
            <a:pPr marL="432000" lvl="1" indent="0">
              <a:buNone/>
            </a:pPr>
            <a:r>
              <a:rPr lang="zh-CN" altLang="en-US" sz="3200" b="1" dirty="0">
                <a:solidFill>
                  <a:srgbClr val="002060"/>
                </a:solidFill>
                <a:latin typeface="微软雅黑 Light" panose="020B0502040204020203" pitchFamily="34" charset="-122"/>
                <a:ea typeface="微软雅黑 Light" panose="020B0502040204020203" pitchFamily="34" charset="-122"/>
              </a:rPr>
              <a:t>     正数的补码与其原码相同</a:t>
            </a:r>
          </a:p>
          <a:p>
            <a:pPr marL="432000" lvl="1" indent="0">
              <a:buNone/>
            </a:pPr>
            <a:r>
              <a:rPr lang="zh-CN" altLang="en-US" sz="3200" b="1" dirty="0">
                <a:solidFill>
                  <a:srgbClr val="002060"/>
                </a:solidFill>
                <a:latin typeface="微软雅黑 Light" panose="020B0502040204020203" pitchFamily="34" charset="-122"/>
                <a:ea typeface="微软雅黑 Light" panose="020B0502040204020203" pitchFamily="34" charset="-122"/>
              </a:rPr>
              <a:t>            </a:t>
            </a:r>
            <a:r>
              <a:rPr lang="en-US" altLang="zh-CN" sz="3200" b="1" dirty="0">
                <a:solidFill>
                  <a:srgbClr val="002060"/>
                </a:solidFill>
                <a:latin typeface="微软雅黑 Light" panose="020B0502040204020203" pitchFamily="34" charset="-122"/>
                <a:ea typeface="微软雅黑 Light" panose="020B0502040204020203" pitchFamily="34" charset="-122"/>
              </a:rPr>
              <a:t>(-58)</a:t>
            </a:r>
            <a:r>
              <a:rPr lang="zh-CN" altLang="en-US" sz="3200" b="1" dirty="0">
                <a:solidFill>
                  <a:srgbClr val="002060"/>
                </a:solidFill>
                <a:latin typeface="微软雅黑 Light" panose="020B0502040204020203" pitchFamily="34" charset="-122"/>
                <a:ea typeface="微软雅黑 Light" panose="020B0502040204020203" pitchFamily="34" charset="-122"/>
              </a:rPr>
              <a:t>补码</a:t>
            </a:r>
            <a:r>
              <a:rPr lang="en-US" altLang="zh-CN" sz="3200" b="1" dirty="0">
                <a:solidFill>
                  <a:srgbClr val="002060"/>
                </a:solidFill>
                <a:latin typeface="微软雅黑 Light" panose="020B0502040204020203" pitchFamily="34" charset="-122"/>
                <a:ea typeface="微软雅黑 Light" panose="020B0502040204020203" pitchFamily="34" charset="-122"/>
              </a:rPr>
              <a:t>= 1111111111000110</a:t>
            </a:r>
          </a:p>
          <a:p>
            <a:pPr marL="432000" lvl="1" indent="0">
              <a:buNone/>
            </a:pPr>
            <a:r>
              <a:rPr lang="zh-CN" altLang="en-US" sz="3200" b="1" dirty="0">
                <a:solidFill>
                  <a:srgbClr val="002060"/>
                </a:solidFill>
                <a:latin typeface="微软雅黑 Light" panose="020B0502040204020203" pitchFamily="34" charset="-122"/>
                <a:ea typeface="微软雅黑 Light" panose="020B0502040204020203" pitchFamily="34" charset="-122"/>
              </a:rPr>
              <a:t>     负数的补码等于其反码的末位加</a:t>
            </a:r>
            <a:r>
              <a:rPr lang="en-US" altLang="zh-CN" sz="3200" b="1" dirty="0">
                <a:solidFill>
                  <a:srgbClr val="002060"/>
                </a:solidFill>
                <a:latin typeface="微软雅黑 Light" panose="020B0502040204020203" pitchFamily="34" charset="-122"/>
                <a:ea typeface="微软雅黑 Light" panose="020B0502040204020203" pitchFamily="34" charset="-122"/>
              </a:rPr>
              <a:t>1</a:t>
            </a:r>
          </a:p>
          <a:p>
            <a:endParaRPr lang="zh-CN" altLang="en-US" dirty="0"/>
          </a:p>
        </p:txBody>
      </p:sp>
      <p:sp>
        <p:nvSpPr>
          <p:cNvPr id="2" name="文本框 1">
            <a:extLst>
              <a:ext uri="{FF2B5EF4-FFF2-40B4-BE49-F238E27FC236}">
                <a16:creationId xmlns:a16="http://schemas.microsoft.com/office/drawing/2014/main" id="{0F350074-A585-14AA-F56D-96D7F1F4883E}"/>
              </a:ext>
            </a:extLst>
          </p:cNvPr>
          <p:cNvSpPr txBox="1"/>
          <p:nvPr/>
        </p:nvSpPr>
        <p:spPr>
          <a:xfrm>
            <a:off x="5909153" y="4899428"/>
            <a:ext cx="5743035" cy="1384995"/>
          </a:xfrm>
          <a:prstGeom prst="rect">
            <a:avLst/>
          </a:prstGeom>
          <a:gradFill>
            <a:gsLst>
              <a:gs pos="0">
                <a:schemeClr val="accent1">
                  <a:lumMod val="5000"/>
                  <a:lumOff val="95000"/>
                </a:schemeClr>
              </a:gs>
              <a:gs pos="31228">
                <a:srgbClr val="D6E0F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 (-58)</a:t>
            </a:r>
            <a:r>
              <a:rPr lang="zh-CN" altLang="en-US" sz="2800" baseline="-25000" dirty="0">
                <a:solidFill>
                  <a:schemeClr val="tx1">
                    <a:lumMod val="75000"/>
                    <a:lumOff val="25000"/>
                  </a:schemeClr>
                </a:solidFill>
                <a:latin typeface="微软雅黑" panose="020B0503020204020204" pitchFamily="34" charset="-122"/>
                <a:ea typeface="微软雅黑" panose="020B0503020204020204" pitchFamily="34" charset="-122"/>
              </a:rPr>
              <a:t>原码</a:t>
            </a: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800" dirty="0">
                <a:solidFill>
                  <a:srgbClr val="FF0000"/>
                </a:solidFill>
                <a:latin typeface="微软雅黑" panose="020B0503020204020204" pitchFamily="34" charset="-122"/>
                <a:ea typeface="微软雅黑" panose="020B0503020204020204" pitchFamily="34" charset="-122"/>
              </a:rPr>
              <a:t>1</a:t>
            </a:r>
            <a:r>
              <a:rPr lang="en-US" altLang="zh-CN" sz="2800" dirty="0">
                <a:solidFill>
                  <a:srgbClr val="0070C0"/>
                </a:solidFill>
                <a:latin typeface="微软雅黑" panose="020B0503020204020204" pitchFamily="34" charset="-122"/>
                <a:ea typeface="微软雅黑" panose="020B0503020204020204" pitchFamily="34" charset="-122"/>
              </a:rPr>
              <a:t>000000000111010</a:t>
            </a:r>
          </a:p>
          <a:p>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 (-58)</a:t>
            </a:r>
            <a:r>
              <a:rPr lang="zh-CN" altLang="en-US" sz="2800" baseline="-25000" dirty="0">
                <a:solidFill>
                  <a:schemeClr val="tx1">
                    <a:lumMod val="75000"/>
                    <a:lumOff val="25000"/>
                  </a:schemeClr>
                </a:solidFill>
                <a:latin typeface="微软雅黑" panose="020B0503020204020204" pitchFamily="34" charset="-122"/>
                <a:ea typeface="微软雅黑" panose="020B0503020204020204" pitchFamily="34" charset="-122"/>
              </a:rPr>
              <a:t>反码</a:t>
            </a: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800" dirty="0">
                <a:solidFill>
                  <a:srgbClr val="FF0000"/>
                </a:solidFill>
                <a:latin typeface="微软雅黑" panose="020B0503020204020204" pitchFamily="34" charset="-122"/>
                <a:ea typeface="微软雅黑" panose="020B0503020204020204" pitchFamily="34" charset="-122"/>
              </a:rPr>
              <a:t>1</a:t>
            </a:r>
            <a:r>
              <a:rPr lang="en-US" altLang="zh-CN" sz="2800" dirty="0">
                <a:solidFill>
                  <a:srgbClr val="0070C0"/>
                </a:solidFill>
                <a:latin typeface="微软雅黑" panose="020B0503020204020204" pitchFamily="34" charset="-122"/>
                <a:ea typeface="微软雅黑" panose="020B0503020204020204" pitchFamily="34" charset="-122"/>
              </a:rPr>
              <a:t>111111111000101</a:t>
            </a:r>
          </a:p>
          <a:p>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 (-58)</a:t>
            </a:r>
            <a:r>
              <a:rPr lang="zh-CN" altLang="en-US" sz="2800" baseline="-25000" dirty="0">
                <a:solidFill>
                  <a:schemeClr val="tx1">
                    <a:lumMod val="75000"/>
                    <a:lumOff val="25000"/>
                  </a:schemeClr>
                </a:solidFill>
                <a:latin typeface="微软雅黑" panose="020B0503020204020204" pitchFamily="34" charset="-122"/>
                <a:ea typeface="微软雅黑" panose="020B0503020204020204" pitchFamily="34" charset="-122"/>
              </a:rPr>
              <a:t>补码</a:t>
            </a: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800" dirty="0">
                <a:solidFill>
                  <a:srgbClr val="FF0000"/>
                </a:solidFill>
                <a:latin typeface="微软雅黑" panose="020B0503020204020204" pitchFamily="34" charset="-122"/>
                <a:ea typeface="微软雅黑" panose="020B0503020204020204" pitchFamily="34" charset="-122"/>
              </a:rPr>
              <a:t>1</a:t>
            </a:r>
            <a:r>
              <a:rPr lang="en-US" altLang="zh-CN" sz="2800" dirty="0">
                <a:solidFill>
                  <a:srgbClr val="0070C0"/>
                </a:solidFill>
                <a:latin typeface="微软雅黑" panose="020B0503020204020204" pitchFamily="34" charset="-122"/>
                <a:ea typeface="微软雅黑" panose="020B0503020204020204" pitchFamily="34" charset="-122"/>
              </a:rPr>
              <a:t>1111111110001</a:t>
            </a:r>
            <a:r>
              <a:rPr lang="en-US" altLang="zh-CN" sz="2800" dirty="0">
                <a:solidFill>
                  <a:srgbClr val="FF0000"/>
                </a:solidFill>
                <a:latin typeface="微软雅黑" panose="020B0503020204020204" pitchFamily="34" charset="-122"/>
                <a:ea typeface="微软雅黑" panose="020B0503020204020204" pitchFamily="34" charset="-122"/>
              </a:rPr>
              <a:t>10</a:t>
            </a: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2800" dirty="0"/>
          </a:p>
        </p:txBody>
      </p:sp>
      <p:sp>
        <p:nvSpPr>
          <p:cNvPr id="7" name="文本框 6">
            <a:extLst>
              <a:ext uri="{FF2B5EF4-FFF2-40B4-BE49-F238E27FC236}">
                <a16:creationId xmlns:a16="http://schemas.microsoft.com/office/drawing/2014/main" id="{AD51C0BC-5A59-493A-B094-811E27161601}"/>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40885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487034"/>
            <a:ext cx="10515600" cy="828460"/>
          </a:xfrm>
        </p:spPr>
        <p:txBody>
          <a:bodyPr>
            <a:normAutofit/>
          </a:bodyPr>
          <a:lstStyle/>
          <a:p>
            <a:r>
              <a:rPr lang="zh-CN" altLang="en-US" sz="4000" dirty="0">
                <a:latin typeface="微软雅黑 Light" panose="020B0502040204020203" pitchFamily="34" charset="-122"/>
                <a:ea typeface="微软雅黑 Light" panose="020B0502040204020203" pitchFamily="34" charset="-122"/>
              </a:rPr>
              <a:t>机器数的编码</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4688985"/>
          </a:xfrm>
        </p:spPr>
        <p:txBody>
          <a:bodyPr>
            <a:normAutofit/>
          </a:bodyPr>
          <a:lstStyle/>
          <a:p>
            <a:pP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引入补码的意义</a:t>
            </a:r>
          </a:p>
          <a:p>
            <a:pPr lvl="1">
              <a:buFont typeface="Wingdings" panose="05000000000000000000" pitchFamily="2" charset="2"/>
              <a:buChar char="Ø"/>
            </a:pPr>
            <a:r>
              <a:rPr lang="zh-CN" altLang="zh-CN" sz="2800" b="1" dirty="0">
                <a:solidFill>
                  <a:srgbClr val="002060"/>
                </a:solidFill>
                <a:latin typeface="微软雅黑 Light" panose="020B0502040204020203" pitchFamily="34" charset="-122"/>
                <a:ea typeface="微软雅黑 Light" panose="020B0502040204020203" pitchFamily="34" charset="-122"/>
              </a:rPr>
              <a:t>在计算机内部，一般用补码表示带符号数，这样可以</a:t>
            </a:r>
            <a:r>
              <a:rPr lang="zh-CN" altLang="zh-CN" sz="2800" b="1" dirty="0">
                <a:solidFill>
                  <a:srgbClr val="C00000"/>
                </a:solidFill>
                <a:latin typeface="微软雅黑 Light" panose="020B0502040204020203" pitchFamily="34" charset="-122"/>
                <a:ea typeface="微软雅黑 Light" panose="020B0502040204020203" pitchFamily="34" charset="-122"/>
              </a:rPr>
              <a:t>把减法运算转换为加法运算</a:t>
            </a:r>
            <a:r>
              <a:rPr lang="zh-CN" altLang="zh-CN" sz="2800" b="1" dirty="0">
                <a:solidFill>
                  <a:srgbClr val="002060"/>
                </a:solidFill>
                <a:latin typeface="微软雅黑 Light" panose="020B0502040204020203" pitchFamily="34" charset="-122"/>
                <a:ea typeface="微软雅黑 Light" panose="020B0502040204020203" pitchFamily="34" charset="-122"/>
              </a:rPr>
              <a:t>，而且符号位与数值位可以一起运算。</a:t>
            </a:r>
          </a:p>
          <a:p>
            <a:pPr lvl="1">
              <a:buFont typeface="Wingdings" panose="05000000000000000000" pitchFamily="2" charset="2"/>
              <a:buChar char="Ø"/>
            </a:pPr>
            <a:r>
              <a:rPr lang="zh-CN" altLang="zh-CN" sz="2800" b="1" dirty="0">
                <a:solidFill>
                  <a:srgbClr val="002060"/>
                </a:solidFill>
                <a:latin typeface="微软雅黑 Light" panose="020B0502040204020203" pitchFamily="34" charset="-122"/>
                <a:ea typeface="微软雅黑 Light" panose="020B0502040204020203" pitchFamily="34" charset="-122"/>
              </a:rPr>
              <a:t>乘法运算可以转换为加法运算，除法运算可以转换为减法运算，这样</a:t>
            </a:r>
            <a:r>
              <a:rPr lang="en-US" altLang="zh-CN" sz="2800" b="1" dirty="0">
                <a:solidFill>
                  <a:srgbClr val="002060"/>
                </a:solidFill>
                <a:latin typeface="微软雅黑 Light" panose="020B0502040204020203" pitchFamily="34" charset="-122"/>
                <a:ea typeface="微软雅黑 Light" panose="020B0502040204020203" pitchFamily="34" charset="-122"/>
              </a:rPr>
              <a:t>CPU</a:t>
            </a:r>
            <a:r>
              <a:rPr lang="zh-CN" altLang="zh-CN" sz="2800" b="1" dirty="0">
                <a:solidFill>
                  <a:srgbClr val="002060"/>
                </a:solidFill>
                <a:latin typeface="微软雅黑 Light" panose="020B0502040204020203" pitchFamily="34" charset="-122"/>
                <a:ea typeface="微软雅黑 Light" panose="020B0502040204020203" pitchFamily="34" charset="-122"/>
              </a:rPr>
              <a:t>中只要有一个加法器即可完成加减乘除四则运算，即补码表示可以</a:t>
            </a:r>
            <a:r>
              <a:rPr lang="zh-CN" altLang="zh-CN" sz="2800" b="1" dirty="0">
                <a:solidFill>
                  <a:srgbClr val="C00000"/>
                </a:solidFill>
                <a:latin typeface="微软雅黑 Light" panose="020B0502040204020203" pitchFamily="34" charset="-122"/>
                <a:ea typeface="微软雅黑 Light" panose="020B0502040204020203" pitchFamily="34" charset="-122"/>
              </a:rPr>
              <a:t>简化计算机的</a:t>
            </a:r>
            <a:r>
              <a:rPr lang="en-US" altLang="zh-CN" sz="2800" b="1" dirty="0">
                <a:solidFill>
                  <a:srgbClr val="C00000"/>
                </a:solidFill>
                <a:latin typeface="微软雅黑 Light" panose="020B0502040204020203" pitchFamily="34" charset="-122"/>
                <a:ea typeface="微软雅黑 Light" panose="020B0502040204020203" pitchFamily="34" charset="-122"/>
              </a:rPr>
              <a:t>CPU</a:t>
            </a:r>
            <a:r>
              <a:rPr lang="zh-CN" altLang="zh-CN" sz="2800" b="1" dirty="0">
                <a:solidFill>
                  <a:srgbClr val="C00000"/>
                </a:solidFill>
                <a:latin typeface="微软雅黑 Light" panose="020B0502040204020203" pitchFamily="34" charset="-122"/>
                <a:ea typeface="微软雅黑 Light" panose="020B0502040204020203" pitchFamily="34" charset="-122"/>
              </a:rPr>
              <a:t>设计</a:t>
            </a:r>
            <a:r>
              <a:rPr lang="zh-CN" altLang="zh-CN" sz="2800" b="1" dirty="0">
                <a:solidFill>
                  <a:srgbClr val="002060"/>
                </a:solidFill>
                <a:latin typeface="+mj-ea"/>
                <a:ea typeface="+mj-ea"/>
              </a:rPr>
              <a:t>。</a:t>
            </a:r>
          </a:p>
          <a:p>
            <a:endParaRPr lang="zh-CN" altLang="en-US" dirty="0"/>
          </a:p>
        </p:txBody>
      </p:sp>
      <p:sp>
        <p:nvSpPr>
          <p:cNvPr id="4" name="文本框 3">
            <a:extLst>
              <a:ext uri="{FF2B5EF4-FFF2-40B4-BE49-F238E27FC236}">
                <a16:creationId xmlns:a16="http://schemas.microsoft.com/office/drawing/2014/main" id="{03F9DF77-8FC2-4C5C-9D3C-8CA73DC51937}"/>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2649836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94262" y="1391493"/>
            <a:ext cx="8669694" cy="1325563"/>
          </a:xfrm>
        </p:spPr>
        <p:txBody>
          <a:bodyPr>
            <a:noAutofit/>
          </a:bodyPr>
          <a:lstStyle/>
          <a:p>
            <a:pPr lvl="0" algn="ctr">
              <a:lnSpc>
                <a:spcPct val="100000"/>
              </a:lnSpc>
              <a:spcBef>
                <a:spcPts val="0"/>
              </a:spcBef>
            </a:pPr>
            <a:r>
              <a:rPr lang="zh-CN" altLang="en-US" sz="5400" b="1" dirty="0">
                <a:solidFill>
                  <a:schemeClr val="tx2"/>
                </a:solidFill>
                <a:latin typeface="微软雅黑 Light" panose="020B0502040204020203" pitchFamily="34" charset="-122"/>
                <a:ea typeface="微软雅黑 Light" panose="020B0502040204020203" pitchFamily="34" charset="-122"/>
                <a:sym typeface="Helvetica Light"/>
              </a:rPr>
              <a:t>计算机中的进制</a:t>
            </a:r>
            <a:endParaRPr lang="zh-CN" altLang="en-US" sz="4800" b="1" dirty="0">
              <a:solidFill>
                <a:schemeClr val="tx2"/>
              </a:solidFill>
              <a:latin typeface="微软雅黑 Light" panose="020B0502040204020203" pitchFamily="34" charset="-122"/>
              <a:ea typeface="微软雅黑 Light" panose="020B0502040204020203" pitchFamily="34" charset="-122"/>
            </a:endParaRPr>
          </a:p>
        </p:txBody>
      </p:sp>
      <p:cxnSp>
        <p:nvCxnSpPr>
          <p:cNvPr id="6" name="直接连接符 5"/>
          <p:cNvCxnSpPr/>
          <p:nvPr/>
        </p:nvCxnSpPr>
        <p:spPr>
          <a:xfrm>
            <a:off x="1571042" y="2717056"/>
            <a:ext cx="9759820"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71042" y="2867798"/>
            <a:ext cx="94075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dirty="0">
                <a:solidFill>
                  <a:prstClr val="black"/>
                </a:solidFill>
                <a:latin typeface="微软雅黑 Light" panose="020B0502040204020203" pitchFamily="34" charset="-122"/>
                <a:ea typeface="微软雅黑 Light" panose="020B0502040204020203" pitchFamily="34" charset="-122"/>
                <a:sym typeface="Helvetica Light"/>
              </a:rPr>
              <a:t>进位记数制</a:t>
            </a: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；不同进制数据的区分；计算机存储数据的常用单位</a:t>
            </a:r>
          </a:p>
        </p:txBody>
      </p:sp>
      <p:sp>
        <p:nvSpPr>
          <p:cNvPr id="8" name="标题 1"/>
          <p:cNvSpPr txBox="1">
            <a:spLocks/>
          </p:cNvSpPr>
          <p:nvPr/>
        </p:nvSpPr>
        <p:spPr>
          <a:xfrm>
            <a:off x="1656981" y="3707538"/>
            <a:ext cx="86696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5400" b="1" i="0" u="none" strike="noStrike" kern="1200" cap="none" spc="8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/01</a:t>
            </a:r>
            <a:endParaRPr kumimoji="0" lang="zh-CN" altLang="en-US" sz="5400"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pic>
        <p:nvPicPr>
          <p:cNvPr id="3" name="图片 2">
            <a:extLst>
              <a:ext uri="{FF2B5EF4-FFF2-40B4-BE49-F238E27FC236}">
                <a16:creationId xmlns:a16="http://schemas.microsoft.com/office/drawing/2014/main" id="{8B39D4C4-ABA9-B6A6-1556-47E52921530E}"/>
              </a:ext>
            </a:extLst>
          </p:cNvPr>
          <p:cNvPicPr>
            <a:picLocks noChangeAspect="1"/>
          </p:cNvPicPr>
          <p:nvPr/>
        </p:nvPicPr>
        <p:blipFill rotWithShape="1">
          <a:blip r:embed="rId2">
            <a:extLst>
              <a:ext uri="{28A0092B-C50C-407E-A947-70E740481C1C}">
                <a14:useLocalDpi xmlns:a14="http://schemas.microsoft.com/office/drawing/2010/main" val="0"/>
              </a:ext>
            </a:extLst>
          </a:blip>
          <a:srcRect r="78884"/>
          <a:stretch/>
        </p:blipFill>
        <p:spPr>
          <a:xfrm>
            <a:off x="613804" y="262088"/>
            <a:ext cx="1080771" cy="1319459"/>
          </a:xfrm>
          <a:prstGeom prst="rect">
            <a:avLst/>
          </a:prstGeom>
        </p:spPr>
      </p:pic>
      <p:pic>
        <p:nvPicPr>
          <p:cNvPr id="9" name="图片 8">
            <a:extLst>
              <a:ext uri="{FF2B5EF4-FFF2-40B4-BE49-F238E27FC236}">
                <a16:creationId xmlns:a16="http://schemas.microsoft.com/office/drawing/2014/main" id="{4641BA49-A45E-88DE-4767-254999A3B982}"/>
              </a:ext>
            </a:extLst>
          </p:cNvPr>
          <p:cNvPicPr>
            <a:picLocks noChangeAspect="1"/>
          </p:cNvPicPr>
          <p:nvPr/>
        </p:nvPicPr>
        <p:blipFill>
          <a:blip r:embed="rId3"/>
          <a:stretch>
            <a:fillRect/>
          </a:stretch>
        </p:blipFill>
        <p:spPr>
          <a:xfrm>
            <a:off x="2633148" y="5478052"/>
            <a:ext cx="1079086" cy="1316850"/>
          </a:xfrm>
          <a:prstGeom prst="rect">
            <a:avLst/>
          </a:prstGeom>
        </p:spPr>
      </p:pic>
      <p:pic>
        <p:nvPicPr>
          <p:cNvPr id="10" name="图片 9">
            <a:extLst>
              <a:ext uri="{FF2B5EF4-FFF2-40B4-BE49-F238E27FC236}">
                <a16:creationId xmlns:a16="http://schemas.microsoft.com/office/drawing/2014/main" id="{F6DFBDE7-A4A7-9D51-0017-006A56449854}"/>
              </a:ext>
            </a:extLst>
          </p:cNvPr>
          <p:cNvPicPr>
            <a:picLocks noChangeAspect="1"/>
          </p:cNvPicPr>
          <p:nvPr/>
        </p:nvPicPr>
        <p:blipFill>
          <a:blip r:embed="rId4"/>
          <a:stretch>
            <a:fillRect/>
          </a:stretch>
        </p:blipFill>
        <p:spPr>
          <a:xfrm>
            <a:off x="5132748" y="3111980"/>
            <a:ext cx="1926503" cy="63403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2" y="480255"/>
            <a:ext cx="10515600" cy="828460"/>
          </a:xfrm>
        </p:spPr>
        <p:txBody>
          <a:bodyPr>
            <a:normAutofit/>
          </a:bodyPr>
          <a:lstStyle/>
          <a:p>
            <a:r>
              <a:rPr lang="zh-CN" altLang="en-US" sz="4000" dirty="0">
                <a:latin typeface="微软雅黑 Light" panose="020B0502040204020203" pitchFamily="34" charset="-122"/>
                <a:ea typeface="微软雅黑 Light" panose="020B0502040204020203" pitchFamily="34" charset="-122"/>
              </a:rPr>
              <a:t>机器数的编码</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2" y="1387175"/>
            <a:ext cx="11151957" cy="4983018"/>
          </a:xfrm>
        </p:spPr>
        <p:txBody>
          <a:bodyPr>
            <a:normAutofit fontScale="32500" lnSpcReduction="20000"/>
          </a:bodyPr>
          <a:lstStyle/>
          <a:p>
            <a:pPr>
              <a:buFont typeface="Wingdings" panose="05000000000000000000" pitchFamily="2" charset="2"/>
              <a:buChar char="Ø"/>
            </a:pPr>
            <a:r>
              <a:rPr lang="zh-CN" altLang="en-US" sz="9600" b="1" dirty="0">
                <a:solidFill>
                  <a:srgbClr val="002060"/>
                </a:solidFill>
                <a:latin typeface="微软雅黑 Light" panose="020B0502040204020203" pitchFamily="34" charset="-122"/>
                <a:ea typeface="微软雅黑 Light" panose="020B0502040204020203" pitchFamily="34" charset="-122"/>
              </a:rPr>
              <a:t>补码运算</a:t>
            </a:r>
            <a:endParaRPr lang="en-US" altLang="zh-CN" sz="9600" b="1" dirty="0">
              <a:solidFill>
                <a:srgbClr val="002060"/>
              </a:solidFill>
              <a:latin typeface="微软雅黑 Light" panose="020B0502040204020203" pitchFamily="34" charset="-122"/>
              <a:ea typeface="微软雅黑 Light" panose="020B0502040204020203" pitchFamily="34" charset="-122"/>
            </a:endParaRPr>
          </a:p>
          <a:p>
            <a:pPr>
              <a:buFont typeface="Wingdings" panose="05000000000000000000" pitchFamily="2" charset="2"/>
              <a:buChar char="Ø"/>
            </a:pPr>
            <a:endParaRPr lang="zh-CN" altLang="en-US" sz="5800" b="1" dirty="0">
              <a:solidFill>
                <a:srgbClr val="002060"/>
              </a:solidFill>
              <a:latin typeface="微软雅黑 Light" panose="020B0502040204020203" pitchFamily="34" charset="-122"/>
              <a:ea typeface="微软雅黑 Light" panose="020B0502040204020203" pitchFamily="34" charset="-122"/>
            </a:endParaRPr>
          </a:p>
          <a:p>
            <a:pPr marL="432000" lvl="1" indent="0">
              <a:buNone/>
            </a:pPr>
            <a:r>
              <a:rPr lang="en-US" altLang="zh-CN" sz="7400" b="1" dirty="0">
                <a:solidFill>
                  <a:srgbClr val="002060"/>
                </a:solidFill>
                <a:latin typeface="微软雅黑 Light" panose="020B0502040204020203" pitchFamily="34" charset="-122"/>
                <a:ea typeface="微软雅黑 Light" panose="020B0502040204020203" pitchFamily="34" charset="-122"/>
              </a:rPr>
              <a:t>【</a:t>
            </a:r>
            <a:r>
              <a:rPr lang="zh-CN" altLang="en-US" sz="7400" b="1" dirty="0">
                <a:solidFill>
                  <a:srgbClr val="002060"/>
                </a:solidFill>
                <a:latin typeface="微软雅黑 Light" panose="020B0502040204020203" pitchFamily="34" charset="-122"/>
                <a:ea typeface="微软雅黑 Light" panose="020B0502040204020203" pitchFamily="34" charset="-122"/>
              </a:rPr>
              <a:t>例</a:t>
            </a:r>
            <a:r>
              <a:rPr lang="en-US" altLang="zh-CN" sz="7400" b="1" dirty="0">
                <a:solidFill>
                  <a:srgbClr val="002060"/>
                </a:solidFill>
                <a:latin typeface="微软雅黑 Light" panose="020B0502040204020203" pitchFamily="34" charset="-122"/>
                <a:ea typeface="微软雅黑 Light" panose="020B0502040204020203" pitchFamily="34" charset="-122"/>
              </a:rPr>
              <a:t>2-10】</a:t>
            </a:r>
            <a:r>
              <a:rPr lang="zh-CN" altLang="en-US" sz="7400" b="1" dirty="0">
                <a:solidFill>
                  <a:srgbClr val="002060"/>
                </a:solidFill>
                <a:latin typeface="微软雅黑 Light" panose="020B0502040204020203" pitchFamily="34" charset="-122"/>
                <a:ea typeface="微软雅黑 Light" panose="020B0502040204020203" pitchFamily="34" charset="-122"/>
              </a:rPr>
              <a:t>计算</a:t>
            </a:r>
            <a:r>
              <a:rPr lang="en-US" altLang="zh-CN" sz="7400" b="1" dirty="0">
                <a:solidFill>
                  <a:srgbClr val="002060"/>
                </a:solidFill>
                <a:latin typeface="微软雅黑 Light" panose="020B0502040204020203" pitchFamily="34" charset="-122"/>
                <a:ea typeface="微软雅黑 Light" panose="020B0502040204020203" pitchFamily="34" charset="-122"/>
              </a:rPr>
              <a:t>x=86-25</a:t>
            </a:r>
            <a:r>
              <a:rPr lang="zh-CN" altLang="en-US" sz="7400" b="1" dirty="0">
                <a:solidFill>
                  <a:srgbClr val="002060"/>
                </a:solidFill>
                <a:latin typeface="微软雅黑 Light" panose="020B0502040204020203" pitchFamily="34" charset="-122"/>
                <a:ea typeface="微软雅黑 Light" panose="020B0502040204020203" pitchFamily="34" charset="-122"/>
              </a:rPr>
              <a:t>的值。</a:t>
            </a:r>
            <a:endParaRPr lang="en-US" altLang="zh-CN" sz="7400" b="1" dirty="0">
              <a:solidFill>
                <a:srgbClr val="002060"/>
              </a:solidFill>
              <a:latin typeface="微软雅黑 Light" panose="020B0502040204020203" pitchFamily="34" charset="-122"/>
              <a:ea typeface="微软雅黑 Light" panose="020B0502040204020203" pitchFamily="34" charset="-122"/>
            </a:endParaRPr>
          </a:p>
          <a:p>
            <a:pPr marL="432000" lvl="1" indent="0">
              <a:lnSpc>
                <a:spcPct val="120000"/>
              </a:lnSpc>
              <a:buNone/>
            </a:pPr>
            <a:r>
              <a:rPr lang="en-US" altLang="zh-CN" sz="7400" b="1" dirty="0">
                <a:solidFill>
                  <a:srgbClr val="002060"/>
                </a:solidFill>
                <a:latin typeface="微软雅黑 Light" panose="020B0502040204020203" pitchFamily="34" charset="-122"/>
                <a:ea typeface="微软雅黑 Light" panose="020B0502040204020203" pitchFamily="34" charset="-122"/>
              </a:rPr>
              <a:t>  (x)</a:t>
            </a:r>
            <a:r>
              <a:rPr lang="zh-CN" altLang="en-US" sz="7400" b="1" baseline="-25000" dirty="0">
                <a:solidFill>
                  <a:srgbClr val="002060"/>
                </a:solidFill>
                <a:latin typeface="微软雅黑 Light" panose="020B0502040204020203" pitchFamily="34" charset="-122"/>
                <a:ea typeface="微软雅黑 Light" panose="020B0502040204020203" pitchFamily="34" charset="-122"/>
              </a:rPr>
              <a:t>补码</a:t>
            </a:r>
            <a:r>
              <a:rPr lang="en-US" altLang="zh-CN" sz="7400" b="1" dirty="0">
                <a:solidFill>
                  <a:srgbClr val="002060"/>
                </a:solidFill>
                <a:latin typeface="微软雅黑 Light" panose="020B0502040204020203" pitchFamily="34" charset="-122"/>
                <a:ea typeface="微软雅黑 Light" panose="020B0502040204020203" pitchFamily="34" charset="-122"/>
              </a:rPr>
              <a:t>=(+86)</a:t>
            </a:r>
            <a:r>
              <a:rPr lang="zh-CN" altLang="en-US" sz="7400" b="1" baseline="-25000" dirty="0">
                <a:solidFill>
                  <a:srgbClr val="002060"/>
                </a:solidFill>
                <a:latin typeface="微软雅黑 Light" panose="020B0502040204020203" pitchFamily="34" charset="-122"/>
                <a:ea typeface="微软雅黑 Light" panose="020B0502040204020203" pitchFamily="34" charset="-122"/>
              </a:rPr>
              <a:t>补码</a:t>
            </a:r>
            <a:r>
              <a:rPr lang="en-US" altLang="zh-CN" sz="7400" b="1" dirty="0">
                <a:solidFill>
                  <a:srgbClr val="002060"/>
                </a:solidFill>
                <a:latin typeface="微软雅黑 Light" panose="020B0502040204020203" pitchFamily="34" charset="-122"/>
                <a:ea typeface="微软雅黑 Light" panose="020B0502040204020203" pitchFamily="34" charset="-122"/>
              </a:rPr>
              <a:t>+(-25)</a:t>
            </a:r>
            <a:r>
              <a:rPr lang="zh-CN" altLang="en-US" sz="7400" b="1" baseline="-25000" dirty="0">
                <a:solidFill>
                  <a:srgbClr val="002060"/>
                </a:solidFill>
                <a:latin typeface="微软雅黑 Light" panose="020B0502040204020203" pitchFamily="34" charset="-122"/>
                <a:ea typeface="微软雅黑 Light" panose="020B0502040204020203" pitchFamily="34" charset="-122"/>
              </a:rPr>
              <a:t>补码</a:t>
            </a:r>
            <a:endParaRPr lang="en-US" altLang="zh-CN" sz="7400" b="1" baseline="-25000" dirty="0">
              <a:solidFill>
                <a:srgbClr val="002060"/>
              </a:solidFill>
              <a:latin typeface="微软雅黑 Light" panose="020B0502040204020203" pitchFamily="34" charset="-122"/>
              <a:ea typeface="微软雅黑 Light" panose="020B0502040204020203" pitchFamily="34" charset="-122"/>
            </a:endParaRPr>
          </a:p>
          <a:p>
            <a:pPr marL="432000" lvl="1" indent="0">
              <a:lnSpc>
                <a:spcPct val="120000"/>
              </a:lnSpc>
              <a:buNone/>
            </a:pPr>
            <a:r>
              <a:rPr lang="zh-CN" altLang="en-US" sz="7400" b="1" dirty="0">
                <a:solidFill>
                  <a:srgbClr val="002060"/>
                </a:solidFill>
                <a:latin typeface="微软雅黑 Light" panose="020B0502040204020203" pitchFamily="34" charset="-122"/>
                <a:ea typeface="微软雅黑 Light" panose="020B0502040204020203" pitchFamily="34" charset="-122"/>
              </a:rPr>
              <a:t>（</a:t>
            </a:r>
            <a:r>
              <a:rPr lang="en-US" altLang="zh-CN" sz="7400" b="1" dirty="0">
                <a:solidFill>
                  <a:srgbClr val="002060"/>
                </a:solidFill>
                <a:latin typeface="微软雅黑 Light" panose="020B0502040204020203" pitchFamily="34" charset="-122"/>
                <a:ea typeface="微软雅黑 Light" panose="020B0502040204020203" pitchFamily="34" charset="-122"/>
              </a:rPr>
              <a:t>+86</a:t>
            </a:r>
            <a:r>
              <a:rPr lang="zh-CN" altLang="en-US" sz="7400" b="1" dirty="0">
                <a:solidFill>
                  <a:srgbClr val="002060"/>
                </a:solidFill>
                <a:latin typeface="微软雅黑 Light" panose="020B0502040204020203" pitchFamily="34" charset="-122"/>
                <a:ea typeface="微软雅黑 Light" panose="020B0502040204020203" pitchFamily="34" charset="-122"/>
              </a:rPr>
              <a:t>）</a:t>
            </a:r>
            <a:r>
              <a:rPr lang="zh-CN" altLang="en-US" sz="7400" b="1" baseline="-25000" dirty="0">
                <a:solidFill>
                  <a:srgbClr val="002060"/>
                </a:solidFill>
                <a:latin typeface="微软雅黑 Light" panose="020B0502040204020203" pitchFamily="34" charset="-122"/>
                <a:ea typeface="微软雅黑 Light" panose="020B0502040204020203" pitchFamily="34" charset="-122"/>
              </a:rPr>
              <a:t>原码</a:t>
            </a:r>
            <a:r>
              <a:rPr lang="en-US" altLang="zh-CN" sz="7400" b="1" dirty="0">
                <a:solidFill>
                  <a:srgbClr val="002060"/>
                </a:solidFill>
                <a:latin typeface="微软雅黑 Light" panose="020B0502040204020203" pitchFamily="34" charset="-122"/>
                <a:ea typeface="微软雅黑 Light" panose="020B0502040204020203" pitchFamily="34" charset="-122"/>
              </a:rPr>
              <a:t>=01010110</a:t>
            </a:r>
            <a:r>
              <a:rPr lang="zh-CN" altLang="en-US" sz="7400" b="1" dirty="0">
                <a:solidFill>
                  <a:srgbClr val="002060"/>
                </a:solidFill>
                <a:latin typeface="微软雅黑 Light" panose="020B0502040204020203" pitchFamily="34" charset="-122"/>
                <a:ea typeface="微软雅黑 Light" panose="020B0502040204020203" pitchFamily="34" charset="-122"/>
              </a:rPr>
              <a:t>（</a:t>
            </a:r>
            <a:r>
              <a:rPr lang="en-US" altLang="zh-CN" sz="7400" b="1" dirty="0">
                <a:solidFill>
                  <a:srgbClr val="002060"/>
                </a:solidFill>
                <a:latin typeface="微软雅黑 Light" panose="020B0502040204020203" pitchFamily="34" charset="-122"/>
                <a:ea typeface="微软雅黑 Light" panose="020B0502040204020203" pitchFamily="34" charset="-122"/>
              </a:rPr>
              <a:t>+86</a:t>
            </a:r>
            <a:r>
              <a:rPr lang="zh-CN" altLang="en-US" sz="7400" b="1" dirty="0">
                <a:solidFill>
                  <a:srgbClr val="002060"/>
                </a:solidFill>
                <a:latin typeface="微软雅黑 Light" panose="020B0502040204020203" pitchFamily="34" charset="-122"/>
                <a:ea typeface="微软雅黑 Light" panose="020B0502040204020203" pitchFamily="34" charset="-122"/>
              </a:rPr>
              <a:t>）</a:t>
            </a:r>
            <a:r>
              <a:rPr lang="zh-CN" altLang="en-US" sz="7400" b="1" baseline="-25000" dirty="0">
                <a:solidFill>
                  <a:srgbClr val="002060"/>
                </a:solidFill>
                <a:latin typeface="微软雅黑 Light" panose="020B0502040204020203" pitchFamily="34" charset="-122"/>
                <a:ea typeface="微软雅黑 Light" panose="020B0502040204020203" pitchFamily="34" charset="-122"/>
              </a:rPr>
              <a:t>补码</a:t>
            </a:r>
            <a:r>
              <a:rPr lang="en-US" altLang="zh-CN" sz="7400" b="1" dirty="0">
                <a:solidFill>
                  <a:srgbClr val="002060"/>
                </a:solidFill>
                <a:latin typeface="微软雅黑 Light" panose="020B0502040204020203" pitchFamily="34" charset="-122"/>
                <a:ea typeface="微软雅黑 Light" panose="020B0502040204020203" pitchFamily="34" charset="-122"/>
              </a:rPr>
              <a:t>= 01010110</a:t>
            </a:r>
          </a:p>
          <a:p>
            <a:pPr marL="432000" lvl="1" indent="0">
              <a:lnSpc>
                <a:spcPct val="120000"/>
              </a:lnSpc>
              <a:buNone/>
            </a:pPr>
            <a:r>
              <a:rPr lang="zh-CN" altLang="en-US" sz="7400" b="1" dirty="0">
                <a:solidFill>
                  <a:srgbClr val="002060"/>
                </a:solidFill>
                <a:latin typeface="微软雅黑 Light" panose="020B0502040204020203" pitchFamily="34" charset="-122"/>
                <a:ea typeface="微软雅黑 Light" panose="020B0502040204020203" pitchFamily="34" charset="-122"/>
              </a:rPr>
              <a:t>（</a:t>
            </a:r>
            <a:r>
              <a:rPr lang="en-US" altLang="zh-CN" sz="7400" b="1" dirty="0">
                <a:solidFill>
                  <a:srgbClr val="002060"/>
                </a:solidFill>
                <a:latin typeface="微软雅黑 Light" panose="020B0502040204020203" pitchFamily="34" charset="-122"/>
                <a:ea typeface="微软雅黑 Light" panose="020B0502040204020203" pitchFamily="34" charset="-122"/>
              </a:rPr>
              <a:t>-25</a:t>
            </a:r>
            <a:r>
              <a:rPr lang="zh-CN" altLang="en-US" sz="7400" b="1" dirty="0">
                <a:solidFill>
                  <a:srgbClr val="002060"/>
                </a:solidFill>
                <a:latin typeface="微软雅黑 Light" panose="020B0502040204020203" pitchFamily="34" charset="-122"/>
                <a:ea typeface="微软雅黑 Light" panose="020B0502040204020203" pitchFamily="34" charset="-122"/>
              </a:rPr>
              <a:t>）</a:t>
            </a:r>
            <a:r>
              <a:rPr lang="zh-CN" altLang="en-US" sz="7400" b="1" baseline="-25000" dirty="0">
                <a:solidFill>
                  <a:srgbClr val="002060"/>
                </a:solidFill>
                <a:latin typeface="微软雅黑 Light" panose="020B0502040204020203" pitchFamily="34" charset="-122"/>
                <a:ea typeface="微软雅黑 Light" panose="020B0502040204020203" pitchFamily="34" charset="-122"/>
              </a:rPr>
              <a:t>原码</a:t>
            </a:r>
            <a:r>
              <a:rPr lang="en-US" altLang="zh-CN" sz="7400" b="1" dirty="0">
                <a:solidFill>
                  <a:srgbClr val="002060"/>
                </a:solidFill>
                <a:latin typeface="微软雅黑 Light" panose="020B0502040204020203" pitchFamily="34" charset="-122"/>
                <a:ea typeface="微软雅黑 Light" panose="020B0502040204020203" pitchFamily="34" charset="-122"/>
              </a:rPr>
              <a:t>=10011001  </a:t>
            </a:r>
            <a:r>
              <a:rPr lang="zh-CN" altLang="en-US" sz="7400" b="1" dirty="0">
                <a:solidFill>
                  <a:srgbClr val="002060"/>
                </a:solidFill>
                <a:latin typeface="微软雅黑 Light" panose="020B0502040204020203" pitchFamily="34" charset="-122"/>
                <a:ea typeface="微软雅黑 Light" panose="020B0502040204020203" pitchFamily="34" charset="-122"/>
              </a:rPr>
              <a:t>（</a:t>
            </a:r>
            <a:r>
              <a:rPr lang="en-US" altLang="zh-CN" sz="7400" b="1" dirty="0">
                <a:solidFill>
                  <a:srgbClr val="002060"/>
                </a:solidFill>
                <a:latin typeface="微软雅黑 Light" panose="020B0502040204020203" pitchFamily="34" charset="-122"/>
                <a:ea typeface="微软雅黑 Light" panose="020B0502040204020203" pitchFamily="34" charset="-122"/>
              </a:rPr>
              <a:t>-25</a:t>
            </a:r>
            <a:r>
              <a:rPr lang="zh-CN" altLang="en-US" sz="7400" b="1" dirty="0">
                <a:solidFill>
                  <a:srgbClr val="002060"/>
                </a:solidFill>
                <a:latin typeface="微软雅黑 Light" panose="020B0502040204020203" pitchFamily="34" charset="-122"/>
                <a:ea typeface="微软雅黑 Light" panose="020B0502040204020203" pitchFamily="34" charset="-122"/>
              </a:rPr>
              <a:t>）</a:t>
            </a:r>
            <a:r>
              <a:rPr lang="zh-CN" altLang="en-US" sz="7400" b="1" baseline="-25000" dirty="0">
                <a:solidFill>
                  <a:srgbClr val="002060"/>
                </a:solidFill>
                <a:latin typeface="微软雅黑 Light" panose="020B0502040204020203" pitchFamily="34" charset="-122"/>
                <a:ea typeface="微软雅黑 Light" panose="020B0502040204020203" pitchFamily="34" charset="-122"/>
              </a:rPr>
              <a:t>补码</a:t>
            </a:r>
            <a:r>
              <a:rPr lang="en-US" altLang="zh-CN" sz="7400" b="1" dirty="0">
                <a:solidFill>
                  <a:srgbClr val="002060"/>
                </a:solidFill>
                <a:latin typeface="微软雅黑 Light" panose="020B0502040204020203" pitchFamily="34" charset="-122"/>
                <a:ea typeface="微软雅黑 Light" panose="020B0502040204020203" pitchFamily="34" charset="-122"/>
              </a:rPr>
              <a:t>=11100111</a:t>
            </a:r>
          </a:p>
          <a:p>
            <a:pPr marL="432000" lvl="1" indent="0">
              <a:lnSpc>
                <a:spcPct val="120000"/>
              </a:lnSpc>
              <a:buNone/>
            </a:pPr>
            <a:endParaRPr lang="en-US" altLang="zh-CN" sz="7400" b="1" dirty="0">
              <a:solidFill>
                <a:srgbClr val="002060"/>
              </a:solidFill>
              <a:latin typeface="微软雅黑 Light" panose="020B0502040204020203" pitchFamily="34" charset="-122"/>
              <a:ea typeface="微软雅黑 Light" panose="020B0502040204020203" pitchFamily="34" charset="-122"/>
            </a:endParaRPr>
          </a:p>
          <a:p>
            <a:pPr marL="432000" lvl="1" indent="0">
              <a:lnSpc>
                <a:spcPct val="120000"/>
              </a:lnSpc>
              <a:buNone/>
            </a:pPr>
            <a:r>
              <a:rPr lang="zh-CN" altLang="en-US" sz="7400" b="1" dirty="0">
                <a:solidFill>
                  <a:srgbClr val="002060"/>
                </a:solidFill>
                <a:latin typeface="微软雅黑 Light" panose="020B0502040204020203" pitchFamily="34" charset="-122"/>
                <a:ea typeface="微软雅黑 Light" panose="020B0502040204020203" pitchFamily="34" charset="-122"/>
              </a:rPr>
              <a:t>（</a:t>
            </a:r>
            <a:r>
              <a:rPr lang="en-US" altLang="zh-CN" sz="7400" b="1" dirty="0">
                <a:solidFill>
                  <a:srgbClr val="002060"/>
                </a:solidFill>
                <a:latin typeface="微软雅黑 Light" panose="020B0502040204020203" pitchFamily="34" charset="-122"/>
                <a:ea typeface="微软雅黑 Light" panose="020B0502040204020203" pitchFamily="34" charset="-122"/>
              </a:rPr>
              <a:t>86-25</a:t>
            </a:r>
            <a:r>
              <a:rPr lang="zh-CN" altLang="en-US" sz="7400" b="1" dirty="0">
                <a:solidFill>
                  <a:srgbClr val="002060"/>
                </a:solidFill>
                <a:latin typeface="微软雅黑 Light" panose="020B0502040204020203" pitchFamily="34" charset="-122"/>
                <a:ea typeface="微软雅黑 Light" panose="020B0502040204020203" pitchFamily="34" charset="-122"/>
              </a:rPr>
              <a:t>）</a:t>
            </a:r>
            <a:r>
              <a:rPr lang="zh-CN" altLang="en-US" sz="7400" b="1" baseline="-25000" dirty="0">
                <a:solidFill>
                  <a:srgbClr val="002060"/>
                </a:solidFill>
                <a:latin typeface="微软雅黑 Light" panose="020B0502040204020203" pitchFamily="34" charset="-122"/>
                <a:ea typeface="微软雅黑 Light" panose="020B0502040204020203" pitchFamily="34" charset="-122"/>
              </a:rPr>
              <a:t>补码</a:t>
            </a:r>
          </a:p>
          <a:p>
            <a:pPr marL="432000" lvl="1" indent="0">
              <a:lnSpc>
                <a:spcPct val="120000"/>
              </a:lnSpc>
              <a:buNone/>
            </a:pPr>
            <a:r>
              <a:rPr lang="en-US" altLang="zh-CN" sz="7400" b="1" dirty="0">
                <a:solidFill>
                  <a:srgbClr val="002060"/>
                </a:solidFill>
                <a:latin typeface="微软雅黑 Light" panose="020B0502040204020203" pitchFamily="34" charset="-122"/>
                <a:ea typeface="微软雅黑 Light" panose="020B0502040204020203" pitchFamily="34" charset="-122"/>
              </a:rPr>
              <a:t>=</a:t>
            </a:r>
            <a:r>
              <a:rPr lang="zh-CN" altLang="en-US" sz="7400" b="1" dirty="0">
                <a:solidFill>
                  <a:srgbClr val="002060"/>
                </a:solidFill>
                <a:latin typeface="微软雅黑 Light" panose="020B0502040204020203" pitchFamily="34" charset="-122"/>
                <a:ea typeface="微软雅黑 Light" panose="020B0502040204020203" pitchFamily="34" charset="-122"/>
              </a:rPr>
              <a:t>（</a:t>
            </a:r>
            <a:r>
              <a:rPr lang="en-US" altLang="zh-CN" sz="7400" b="1" dirty="0">
                <a:solidFill>
                  <a:srgbClr val="002060"/>
                </a:solidFill>
                <a:latin typeface="微软雅黑 Light" panose="020B0502040204020203" pitchFamily="34" charset="-122"/>
                <a:ea typeface="微软雅黑 Light" panose="020B0502040204020203" pitchFamily="34" charset="-122"/>
              </a:rPr>
              <a:t>86</a:t>
            </a:r>
            <a:r>
              <a:rPr lang="zh-CN" altLang="en-US" sz="7400" b="1" dirty="0">
                <a:solidFill>
                  <a:srgbClr val="002060"/>
                </a:solidFill>
                <a:latin typeface="微软雅黑 Light" panose="020B0502040204020203" pitchFamily="34" charset="-122"/>
                <a:ea typeface="微软雅黑 Light" panose="020B0502040204020203" pitchFamily="34" charset="-122"/>
              </a:rPr>
              <a:t>）</a:t>
            </a:r>
            <a:r>
              <a:rPr lang="zh-CN" altLang="en-US" sz="7400" b="1" baseline="-25000" dirty="0">
                <a:solidFill>
                  <a:srgbClr val="002060"/>
                </a:solidFill>
                <a:latin typeface="微软雅黑 Light" panose="020B0502040204020203" pitchFamily="34" charset="-122"/>
                <a:ea typeface="微软雅黑 Light" panose="020B0502040204020203" pitchFamily="34" charset="-122"/>
              </a:rPr>
              <a:t>补码</a:t>
            </a:r>
            <a:r>
              <a:rPr lang="en-US" altLang="zh-CN" sz="7400" b="1" dirty="0">
                <a:solidFill>
                  <a:srgbClr val="002060"/>
                </a:solidFill>
                <a:latin typeface="微软雅黑 Light" panose="020B0502040204020203" pitchFamily="34" charset="-122"/>
                <a:ea typeface="微软雅黑 Light" panose="020B0502040204020203" pitchFamily="34" charset="-122"/>
              </a:rPr>
              <a:t>+</a:t>
            </a:r>
            <a:r>
              <a:rPr lang="zh-CN" altLang="en-US" sz="7400" b="1" dirty="0">
                <a:solidFill>
                  <a:srgbClr val="002060"/>
                </a:solidFill>
                <a:latin typeface="微软雅黑 Light" panose="020B0502040204020203" pitchFamily="34" charset="-122"/>
                <a:ea typeface="微软雅黑 Light" panose="020B0502040204020203" pitchFamily="34" charset="-122"/>
              </a:rPr>
              <a:t>（</a:t>
            </a:r>
            <a:r>
              <a:rPr lang="en-US" altLang="zh-CN" sz="7400" b="1" dirty="0">
                <a:solidFill>
                  <a:srgbClr val="002060"/>
                </a:solidFill>
                <a:latin typeface="微软雅黑 Light" panose="020B0502040204020203" pitchFamily="34" charset="-122"/>
                <a:ea typeface="微软雅黑 Light" panose="020B0502040204020203" pitchFamily="34" charset="-122"/>
              </a:rPr>
              <a:t>-25</a:t>
            </a:r>
            <a:r>
              <a:rPr lang="zh-CN" altLang="en-US" sz="7400" b="1" dirty="0">
                <a:solidFill>
                  <a:srgbClr val="002060"/>
                </a:solidFill>
                <a:latin typeface="微软雅黑 Light" panose="020B0502040204020203" pitchFamily="34" charset="-122"/>
                <a:ea typeface="微软雅黑 Light" panose="020B0502040204020203" pitchFamily="34" charset="-122"/>
              </a:rPr>
              <a:t>）</a:t>
            </a:r>
            <a:r>
              <a:rPr lang="zh-CN" altLang="en-US" sz="7400" b="1" baseline="-25000" dirty="0">
                <a:solidFill>
                  <a:srgbClr val="002060"/>
                </a:solidFill>
                <a:latin typeface="微软雅黑 Light" panose="020B0502040204020203" pitchFamily="34" charset="-122"/>
                <a:ea typeface="微软雅黑 Light" panose="020B0502040204020203" pitchFamily="34" charset="-122"/>
              </a:rPr>
              <a:t>补码</a:t>
            </a:r>
            <a:endParaRPr lang="en-US" altLang="zh-CN" sz="7400" b="1" baseline="-25000" dirty="0">
              <a:solidFill>
                <a:srgbClr val="002060"/>
              </a:solidFill>
              <a:latin typeface="微软雅黑 Light" panose="020B0502040204020203" pitchFamily="34" charset="-122"/>
              <a:ea typeface="微软雅黑 Light" panose="020B0502040204020203" pitchFamily="34" charset="-122"/>
            </a:endParaRPr>
          </a:p>
          <a:p>
            <a:pPr marL="432000" lvl="1" indent="0">
              <a:lnSpc>
                <a:spcPct val="120000"/>
              </a:lnSpc>
              <a:buNone/>
            </a:pPr>
            <a:r>
              <a:rPr lang="en-US" altLang="zh-CN" sz="7400" b="1" dirty="0">
                <a:solidFill>
                  <a:srgbClr val="002060"/>
                </a:solidFill>
                <a:latin typeface="微软雅黑 Light" panose="020B0502040204020203" pitchFamily="34" charset="-122"/>
                <a:ea typeface="微软雅黑 Light" panose="020B0502040204020203" pitchFamily="34" charset="-122"/>
              </a:rPr>
              <a:t>= 01010110+ 11100111</a:t>
            </a:r>
          </a:p>
          <a:p>
            <a:pPr marL="432000" lvl="1" indent="0">
              <a:lnSpc>
                <a:spcPct val="120000"/>
              </a:lnSpc>
              <a:buNone/>
            </a:pPr>
            <a:r>
              <a:rPr lang="en-US" altLang="zh-CN" sz="7400" b="1" dirty="0">
                <a:solidFill>
                  <a:srgbClr val="002060"/>
                </a:solidFill>
                <a:latin typeface="微软雅黑 Light" panose="020B0502040204020203" pitchFamily="34" charset="-122"/>
                <a:ea typeface="微软雅黑 Light" panose="020B0502040204020203" pitchFamily="34" charset="-122"/>
              </a:rPr>
              <a:t>= 0011 1101</a:t>
            </a:r>
          </a:p>
          <a:p>
            <a:pPr marL="432000" lvl="1" indent="0">
              <a:lnSpc>
                <a:spcPct val="120000"/>
              </a:lnSpc>
              <a:buNone/>
            </a:pPr>
            <a:r>
              <a:rPr lang="en-US" altLang="zh-CN" sz="7400" b="1" dirty="0">
                <a:solidFill>
                  <a:srgbClr val="002060"/>
                </a:solidFill>
                <a:latin typeface="微软雅黑 Light" panose="020B0502040204020203" pitchFamily="34" charset="-122"/>
                <a:ea typeface="微软雅黑 Light" panose="020B0502040204020203" pitchFamily="34" charset="-122"/>
              </a:rPr>
              <a:t>=</a:t>
            </a:r>
            <a:r>
              <a:rPr lang="zh-CN" altLang="en-US" sz="7400" b="1" dirty="0">
                <a:solidFill>
                  <a:srgbClr val="002060"/>
                </a:solidFill>
                <a:latin typeface="微软雅黑 Light" panose="020B0502040204020203" pitchFamily="34" charset="-122"/>
                <a:ea typeface="微软雅黑 Light" panose="020B0502040204020203" pitchFamily="34" charset="-122"/>
              </a:rPr>
              <a:t>（</a:t>
            </a:r>
            <a:r>
              <a:rPr lang="en-US" altLang="zh-CN" sz="7400" b="1" dirty="0">
                <a:solidFill>
                  <a:srgbClr val="002060"/>
                </a:solidFill>
                <a:latin typeface="微软雅黑 Light" panose="020B0502040204020203" pitchFamily="34" charset="-122"/>
                <a:ea typeface="微软雅黑 Light" panose="020B0502040204020203" pitchFamily="34" charset="-122"/>
              </a:rPr>
              <a:t>+61</a:t>
            </a:r>
            <a:r>
              <a:rPr lang="zh-CN" altLang="en-US" sz="7400" b="1" dirty="0">
                <a:solidFill>
                  <a:srgbClr val="002060"/>
                </a:solidFill>
                <a:latin typeface="微软雅黑 Light" panose="020B0502040204020203" pitchFamily="34" charset="-122"/>
                <a:ea typeface="微软雅黑 Light" panose="020B0502040204020203" pitchFamily="34" charset="-122"/>
              </a:rPr>
              <a:t>）</a:t>
            </a:r>
            <a:r>
              <a:rPr lang="zh-CN" altLang="en-US" sz="7400" b="1" baseline="-25000" dirty="0">
                <a:solidFill>
                  <a:srgbClr val="002060"/>
                </a:solidFill>
                <a:latin typeface="微软雅黑 Light" panose="020B0502040204020203" pitchFamily="34" charset="-122"/>
                <a:ea typeface="微软雅黑 Light" panose="020B0502040204020203" pitchFamily="34" charset="-122"/>
              </a:rPr>
              <a:t>真值</a:t>
            </a:r>
          </a:p>
          <a:p>
            <a:endParaRPr lang="zh-CN" altLang="en-US" dirty="0"/>
          </a:p>
        </p:txBody>
      </p:sp>
      <p:grpSp>
        <p:nvGrpSpPr>
          <p:cNvPr id="9" name="组合 8">
            <a:extLst>
              <a:ext uri="{FF2B5EF4-FFF2-40B4-BE49-F238E27FC236}">
                <a16:creationId xmlns:a16="http://schemas.microsoft.com/office/drawing/2014/main" id="{3F20AE37-CEC6-4DF6-B0DF-23D1162F925F}"/>
              </a:ext>
            </a:extLst>
          </p:cNvPr>
          <p:cNvGrpSpPr/>
          <p:nvPr/>
        </p:nvGrpSpPr>
        <p:grpSpPr>
          <a:xfrm>
            <a:off x="7564544" y="3719627"/>
            <a:ext cx="3358149" cy="1938992"/>
            <a:chOff x="4562475" y="3268691"/>
            <a:chExt cx="3687907" cy="1938992"/>
          </a:xfrm>
        </p:grpSpPr>
        <p:sp>
          <p:nvSpPr>
            <p:cNvPr id="10" name="文本框 2">
              <a:extLst>
                <a:ext uri="{FF2B5EF4-FFF2-40B4-BE49-F238E27FC236}">
                  <a16:creationId xmlns:a16="http://schemas.microsoft.com/office/drawing/2014/main" id="{B85DB757-8C02-4D18-912B-3875DC8D42DE}"/>
                </a:ext>
              </a:extLst>
            </p:cNvPr>
            <p:cNvSpPr txBox="1">
              <a:spLocks noChangeArrowheads="1"/>
            </p:cNvSpPr>
            <p:nvPr/>
          </p:nvSpPr>
          <p:spPr bwMode="auto">
            <a:xfrm>
              <a:off x="4562475" y="3268691"/>
              <a:ext cx="3687907" cy="193899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indent="133350" algn="just"/>
              <a:r>
                <a:rPr lang="en-US" sz="4000" kern="100" dirty="0">
                  <a:solidFill>
                    <a:schemeClr val="tx1">
                      <a:lumMod val="75000"/>
                      <a:lumOff val="25000"/>
                    </a:schemeClr>
                  </a:solidFill>
                  <a:latin typeface="Calibri" panose="020F0502020204030204" pitchFamily="34" charset="0"/>
                  <a:ea typeface="宋体" panose="02010600030101010101" pitchFamily="2" charset="-122"/>
                  <a:cs typeface="Times New Roman" panose="02020603050405020304" pitchFamily="18" charset="0"/>
                </a:rPr>
                <a:t>  </a:t>
              </a:r>
              <a:r>
                <a:rPr lang="en-US" sz="4000" kern="100" dirty="0">
                  <a:solidFill>
                    <a:srgbClr val="0070C0"/>
                  </a:solidFill>
                  <a:latin typeface="Calibri" panose="020F0502020204030204" pitchFamily="34" charset="0"/>
                  <a:ea typeface="宋体" panose="02010600030101010101" pitchFamily="2" charset="-122"/>
                  <a:cs typeface="Times New Roman" panose="02020603050405020304" pitchFamily="18" charset="0"/>
                </a:rPr>
                <a:t>0101 0110</a:t>
              </a:r>
              <a:endParaRPr lang="zh-CN" altLang="en-US" sz="4000" kern="100" dirty="0">
                <a:solidFill>
                  <a:srgbClr val="0070C0"/>
                </a:solidFill>
                <a:latin typeface="Calibri" panose="020F0502020204030204" pitchFamily="34" charset="0"/>
                <a:ea typeface="宋体" panose="02010600030101010101" pitchFamily="2" charset="-122"/>
                <a:cs typeface="Times New Roman" panose="02020603050405020304" pitchFamily="18" charset="0"/>
              </a:endParaRPr>
            </a:p>
            <a:p>
              <a:pPr algn="just"/>
              <a:r>
                <a:rPr lang="en-US" sz="4000" kern="100" dirty="0">
                  <a:solidFill>
                    <a:srgbClr val="0070C0"/>
                  </a:solidFill>
                  <a:latin typeface="Calibri" panose="020F0502020204030204" pitchFamily="34" charset="0"/>
                  <a:ea typeface="宋体" panose="02010600030101010101" pitchFamily="2" charset="-122"/>
                  <a:cs typeface="Times New Roman" panose="02020603050405020304" pitchFamily="18" charset="0"/>
                </a:rPr>
                <a:t> +1110 0111</a:t>
              </a:r>
              <a:endParaRPr lang="zh-CN" altLang="en-US" sz="4000" kern="100" dirty="0">
                <a:solidFill>
                  <a:srgbClr val="0070C0"/>
                </a:solidFill>
                <a:latin typeface="Calibri" panose="020F0502020204030204" pitchFamily="34" charset="0"/>
                <a:ea typeface="宋体" panose="02010600030101010101" pitchFamily="2" charset="-122"/>
                <a:cs typeface="Times New Roman" panose="02020603050405020304" pitchFamily="18" charset="0"/>
              </a:endParaRPr>
            </a:p>
            <a:p>
              <a:pPr indent="133350" algn="just"/>
              <a:r>
                <a:rPr lang="en-US" sz="4000" kern="100" dirty="0">
                  <a:solidFill>
                    <a:srgbClr val="0070C0"/>
                  </a:solidFill>
                  <a:latin typeface="Calibri" panose="020F0502020204030204" pitchFamily="34" charset="0"/>
                  <a:ea typeface="宋体" panose="02010600030101010101" pitchFamily="2" charset="-122"/>
                  <a:cs typeface="Times New Roman" panose="02020603050405020304" pitchFamily="18" charset="0"/>
                </a:rPr>
                <a:t>  0011 1101    </a:t>
              </a:r>
            </a:p>
          </p:txBody>
        </p:sp>
        <p:cxnSp>
          <p:nvCxnSpPr>
            <p:cNvPr id="11" name="直接连接符 10">
              <a:extLst>
                <a:ext uri="{FF2B5EF4-FFF2-40B4-BE49-F238E27FC236}">
                  <a16:creationId xmlns:a16="http://schemas.microsoft.com/office/drawing/2014/main" id="{75B184DA-E83B-47C4-AB85-2872C909BFA0}"/>
                </a:ext>
              </a:extLst>
            </p:cNvPr>
            <p:cNvCxnSpPr/>
            <p:nvPr/>
          </p:nvCxnSpPr>
          <p:spPr>
            <a:xfrm>
              <a:off x="4703185" y="4572000"/>
              <a:ext cx="2934710" cy="0"/>
            </a:xfrm>
            <a:prstGeom prst="line">
              <a:avLst/>
            </a:prstGeom>
            <a:ln w="381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pSp>
      <p:sp>
        <p:nvSpPr>
          <p:cNvPr id="12" name="矩形 11">
            <a:extLst>
              <a:ext uri="{FF2B5EF4-FFF2-40B4-BE49-F238E27FC236}">
                <a16:creationId xmlns:a16="http://schemas.microsoft.com/office/drawing/2014/main" id="{6968C89E-0F57-4499-AFE6-0E6AAE5A5E8D}"/>
              </a:ext>
            </a:extLst>
          </p:cNvPr>
          <p:cNvSpPr/>
          <p:nvPr/>
        </p:nvSpPr>
        <p:spPr>
          <a:xfrm>
            <a:off x="9909037" y="3845489"/>
            <a:ext cx="349776" cy="16659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EF61969F-819D-4DC9-8901-4DAB39DB6FD1}"/>
              </a:ext>
            </a:extLst>
          </p:cNvPr>
          <p:cNvSpPr/>
          <p:nvPr/>
        </p:nvSpPr>
        <p:spPr>
          <a:xfrm>
            <a:off x="9648079" y="3847577"/>
            <a:ext cx="349776" cy="16659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8851BB08-EB40-41E9-B090-BD65495A5D0E}"/>
              </a:ext>
            </a:extLst>
          </p:cNvPr>
          <p:cNvSpPr/>
          <p:nvPr/>
        </p:nvSpPr>
        <p:spPr>
          <a:xfrm>
            <a:off x="9399647" y="3849665"/>
            <a:ext cx="349776" cy="16659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18297C49-0F36-436C-91B5-B06B9691330A}"/>
              </a:ext>
            </a:extLst>
          </p:cNvPr>
          <p:cNvSpPr/>
          <p:nvPr/>
        </p:nvSpPr>
        <p:spPr>
          <a:xfrm>
            <a:off x="9149964" y="3845489"/>
            <a:ext cx="349776" cy="16659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5E4A2DEC-736B-4164-B731-96C2AEA57682}"/>
              </a:ext>
            </a:extLst>
          </p:cNvPr>
          <p:cNvSpPr/>
          <p:nvPr/>
        </p:nvSpPr>
        <p:spPr>
          <a:xfrm>
            <a:off x="8788913" y="3849665"/>
            <a:ext cx="349776" cy="16659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5EF32195-1137-43C0-B3C2-29020AC0090A}"/>
              </a:ext>
            </a:extLst>
          </p:cNvPr>
          <p:cNvSpPr/>
          <p:nvPr/>
        </p:nvSpPr>
        <p:spPr>
          <a:xfrm>
            <a:off x="8517994" y="3845489"/>
            <a:ext cx="349776" cy="16659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71E49A8F-AA21-42A3-818A-3FBAFD3A9721}"/>
              </a:ext>
            </a:extLst>
          </p:cNvPr>
          <p:cNvSpPr/>
          <p:nvPr/>
        </p:nvSpPr>
        <p:spPr>
          <a:xfrm>
            <a:off x="8246499" y="3849665"/>
            <a:ext cx="349776" cy="16659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a:extLst>
              <a:ext uri="{FF2B5EF4-FFF2-40B4-BE49-F238E27FC236}">
                <a16:creationId xmlns:a16="http://schemas.microsoft.com/office/drawing/2014/main" id="{C895C1C2-3B05-43BF-AD97-8DF8F383337D}"/>
              </a:ext>
            </a:extLst>
          </p:cNvPr>
          <p:cNvCxnSpPr/>
          <p:nvPr/>
        </p:nvCxnSpPr>
        <p:spPr>
          <a:xfrm>
            <a:off x="8141915" y="4904567"/>
            <a:ext cx="12526" cy="118369"/>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13A8C4C4-8608-41A4-811C-939803F542C7}"/>
              </a:ext>
            </a:extLst>
          </p:cNvPr>
          <p:cNvSpPr/>
          <p:nvPr/>
        </p:nvSpPr>
        <p:spPr>
          <a:xfrm>
            <a:off x="7996816" y="3845489"/>
            <a:ext cx="349776" cy="16659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DD5A1E93-2BBE-4982-A49B-C5F45F6E3565}"/>
              </a:ext>
            </a:extLst>
          </p:cNvPr>
          <p:cNvSpPr txBox="1"/>
          <p:nvPr/>
        </p:nvSpPr>
        <p:spPr>
          <a:xfrm>
            <a:off x="7587519" y="4924986"/>
            <a:ext cx="455574" cy="707886"/>
          </a:xfrm>
          <a:prstGeom prst="rect">
            <a:avLst/>
          </a:prstGeom>
          <a:noFill/>
        </p:spPr>
        <p:txBody>
          <a:bodyPr wrap="none" rtlCol="0">
            <a:spAutoFit/>
          </a:bodyPr>
          <a:lstStyle/>
          <a:p>
            <a:r>
              <a:rPr lang="en-US" altLang="zh-CN" sz="4000" dirty="0">
                <a:solidFill>
                  <a:srgbClr val="0070C0"/>
                </a:solidFill>
                <a:latin typeface="Calibri" panose="020F0502020204030204" pitchFamily="34" charset="0"/>
                <a:cs typeface="Calibri" panose="020F0502020204030204" pitchFamily="34" charset="0"/>
              </a:rPr>
              <a:t>1</a:t>
            </a:r>
            <a:endParaRPr lang="zh-CN" altLang="en-US" sz="4000" dirty="0">
              <a:solidFill>
                <a:srgbClr val="0070C0"/>
              </a:solidFill>
              <a:latin typeface="Calibri" panose="020F0502020204030204" pitchFamily="34" charset="0"/>
              <a:cs typeface="Calibri" panose="020F0502020204030204" pitchFamily="34" charset="0"/>
            </a:endParaRPr>
          </a:p>
        </p:txBody>
      </p:sp>
      <p:sp>
        <p:nvSpPr>
          <p:cNvPr id="22" name="文本框 21">
            <a:extLst>
              <a:ext uri="{FF2B5EF4-FFF2-40B4-BE49-F238E27FC236}">
                <a16:creationId xmlns:a16="http://schemas.microsoft.com/office/drawing/2014/main" id="{4555C149-3B43-45E6-9113-21180FABC273}"/>
              </a:ext>
            </a:extLst>
          </p:cNvPr>
          <p:cNvSpPr txBox="1"/>
          <p:nvPr/>
        </p:nvSpPr>
        <p:spPr>
          <a:xfrm>
            <a:off x="7592889" y="5718898"/>
            <a:ext cx="3191899" cy="523220"/>
          </a:xfrm>
          <a:prstGeom prst="rect">
            <a:avLst/>
          </a:prstGeom>
          <a:noFill/>
        </p:spPr>
        <p:txBody>
          <a:bodyPr wrap="none" rtlCol="0">
            <a:spAutoFit/>
          </a:bodyPr>
          <a:lstStyle/>
          <a:p>
            <a:pPr indent="133350" algn="just"/>
            <a:r>
              <a:rPr lang="zh-CN" altLang="en-US" sz="2800" b="1" kern="100" dirty="0">
                <a:solidFill>
                  <a:srgbClr val="002060"/>
                </a:solidFill>
                <a:latin typeface="微软雅黑 Light" panose="020B0502040204020203" pitchFamily="34" charset="-122"/>
                <a:ea typeface="微软雅黑 Light" panose="020B0502040204020203" pitchFamily="34" charset="-122"/>
                <a:cs typeface="Times New Roman" panose="02020603050405020304" pitchFamily="18" charset="0"/>
              </a:rPr>
              <a:t>向高位的进位舍去</a:t>
            </a:r>
          </a:p>
        </p:txBody>
      </p:sp>
      <p:cxnSp>
        <p:nvCxnSpPr>
          <p:cNvPr id="2" name="直接连接符 1">
            <a:extLst>
              <a:ext uri="{FF2B5EF4-FFF2-40B4-BE49-F238E27FC236}">
                <a16:creationId xmlns:a16="http://schemas.microsoft.com/office/drawing/2014/main" id="{34B06CFC-7B0C-C00E-2EFC-613D7CF0D4BD}"/>
              </a:ext>
            </a:extLst>
          </p:cNvPr>
          <p:cNvCxnSpPr>
            <a:cxnSpLocks/>
          </p:cNvCxnSpPr>
          <p:nvPr/>
        </p:nvCxnSpPr>
        <p:spPr>
          <a:xfrm>
            <a:off x="9301815" y="4904567"/>
            <a:ext cx="28374" cy="118369"/>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a16="http://schemas.microsoft.com/office/drawing/2014/main" id="{A37DB401-2DE2-60A8-F1E4-1EC2CB650801}"/>
              </a:ext>
            </a:extLst>
          </p:cNvPr>
          <p:cNvCxnSpPr>
            <a:cxnSpLocks/>
          </p:cNvCxnSpPr>
          <p:nvPr/>
        </p:nvCxnSpPr>
        <p:spPr>
          <a:xfrm>
            <a:off x="9561795" y="4904562"/>
            <a:ext cx="28374" cy="118369"/>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87068F04-39E8-46F8-9F49-2ABD5AE2E2B4}"/>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72690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49" presetID="10"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20" grpId="0" animBg="1"/>
      <p:bldP spid="21"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2" y="456856"/>
            <a:ext cx="10515600" cy="828460"/>
          </a:xfrm>
        </p:spPr>
        <p:txBody>
          <a:bodyPr>
            <a:normAutofit/>
          </a:bodyPr>
          <a:lstStyle/>
          <a:p>
            <a:r>
              <a:rPr lang="zh-CN" altLang="en-US" sz="4000" dirty="0">
                <a:latin typeface="微软雅黑 Light" panose="020B0502040204020203" pitchFamily="34" charset="-122"/>
                <a:ea typeface="微软雅黑 Light" panose="020B0502040204020203" pitchFamily="34" charset="-122"/>
              </a:rPr>
              <a:t>机器数的编码</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2" y="1387175"/>
            <a:ext cx="11151957" cy="5250692"/>
          </a:xfrm>
        </p:spPr>
        <p:txBody>
          <a:bodyPr>
            <a:normAutofit fontScale="25000" lnSpcReduction="20000"/>
          </a:bodyPr>
          <a:lstStyle/>
          <a:p>
            <a:pPr>
              <a:buFont typeface="Wingdings" panose="05000000000000000000" pitchFamily="2" charset="2"/>
              <a:buChar char="Ø"/>
            </a:pPr>
            <a:r>
              <a:rPr lang="zh-CN" altLang="en-US" sz="12800" b="1" dirty="0">
                <a:solidFill>
                  <a:srgbClr val="002060"/>
                </a:solidFill>
                <a:latin typeface="微软雅黑 Light" panose="020B0502040204020203" pitchFamily="34" charset="-122"/>
                <a:ea typeface="微软雅黑 Light" panose="020B0502040204020203" pitchFamily="34" charset="-122"/>
              </a:rPr>
              <a:t>补码运算</a:t>
            </a:r>
            <a:endParaRPr lang="en-US" altLang="zh-CN" sz="12800" b="1" dirty="0">
              <a:solidFill>
                <a:srgbClr val="002060"/>
              </a:solidFill>
              <a:latin typeface="微软雅黑 Light" panose="020B0502040204020203" pitchFamily="34" charset="-122"/>
              <a:ea typeface="微软雅黑 Light" panose="020B0502040204020203" pitchFamily="34" charset="-122"/>
            </a:endParaRPr>
          </a:p>
          <a:p>
            <a:pPr marL="432000" lvl="1" indent="0">
              <a:lnSpc>
                <a:spcPct val="120000"/>
              </a:lnSpc>
              <a:buNone/>
            </a:pPr>
            <a:r>
              <a:rPr lang="en-US" altLang="zh-CN" sz="9600" b="1" dirty="0">
                <a:solidFill>
                  <a:srgbClr val="002060"/>
                </a:solidFill>
                <a:latin typeface="微软雅黑 Light" panose="020B0502040204020203" pitchFamily="34" charset="-122"/>
                <a:ea typeface="微软雅黑 Light" panose="020B0502040204020203" pitchFamily="34" charset="-122"/>
              </a:rPr>
              <a:t>【</a:t>
            </a:r>
            <a:r>
              <a:rPr lang="zh-CN" altLang="en-US" sz="9600" b="1" dirty="0">
                <a:solidFill>
                  <a:srgbClr val="002060"/>
                </a:solidFill>
                <a:latin typeface="微软雅黑 Light" panose="020B0502040204020203" pitchFamily="34" charset="-122"/>
                <a:ea typeface="微软雅黑 Light" panose="020B0502040204020203" pitchFamily="34" charset="-122"/>
              </a:rPr>
              <a:t>例</a:t>
            </a:r>
            <a:r>
              <a:rPr lang="en-US" altLang="zh-CN" sz="9600" b="1" dirty="0">
                <a:solidFill>
                  <a:srgbClr val="002060"/>
                </a:solidFill>
                <a:latin typeface="微软雅黑 Light" panose="020B0502040204020203" pitchFamily="34" charset="-122"/>
                <a:ea typeface="微软雅黑 Light" panose="020B0502040204020203" pitchFamily="34" charset="-122"/>
              </a:rPr>
              <a:t>2-11】</a:t>
            </a:r>
            <a:r>
              <a:rPr lang="zh-CN" altLang="en-US" sz="9600" b="1" dirty="0">
                <a:solidFill>
                  <a:srgbClr val="002060"/>
                </a:solidFill>
                <a:latin typeface="微软雅黑 Light" panose="020B0502040204020203" pitchFamily="34" charset="-122"/>
                <a:ea typeface="微软雅黑 Light" panose="020B0502040204020203" pitchFamily="34" charset="-122"/>
              </a:rPr>
              <a:t>计算</a:t>
            </a:r>
            <a:r>
              <a:rPr lang="en-US" altLang="zh-CN" sz="9600" b="1" dirty="0">
                <a:solidFill>
                  <a:srgbClr val="002060"/>
                </a:solidFill>
                <a:latin typeface="微软雅黑 Light" panose="020B0502040204020203" pitchFamily="34" charset="-122"/>
                <a:ea typeface="微软雅黑 Light" panose="020B0502040204020203" pitchFamily="34" charset="-122"/>
              </a:rPr>
              <a:t>y=32-57</a:t>
            </a:r>
            <a:r>
              <a:rPr lang="zh-CN" altLang="en-US" sz="9600" b="1" dirty="0">
                <a:solidFill>
                  <a:srgbClr val="002060"/>
                </a:solidFill>
                <a:latin typeface="微软雅黑 Light" panose="020B0502040204020203" pitchFamily="34" charset="-122"/>
                <a:ea typeface="微软雅黑 Light" panose="020B0502040204020203" pitchFamily="34" charset="-122"/>
              </a:rPr>
              <a:t>的值。</a:t>
            </a:r>
            <a:endParaRPr lang="en-US" altLang="zh-CN" sz="9600" b="1" dirty="0">
              <a:solidFill>
                <a:srgbClr val="002060"/>
              </a:solidFill>
              <a:latin typeface="微软雅黑 Light" panose="020B0502040204020203" pitchFamily="34" charset="-122"/>
              <a:ea typeface="微软雅黑 Light" panose="020B0502040204020203" pitchFamily="34" charset="-122"/>
            </a:endParaRPr>
          </a:p>
          <a:p>
            <a:pPr marL="432000" lvl="1" indent="0">
              <a:lnSpc>
                <a:spcPct val="120000"/>
              </a:lnSpc>
              <a:buNone/>
            </a:pPr>
            <a:r>
              <a:rPr lang="en-US" altLang="zh-CN" sz="9600" b="1" dirty="0">
                <a:solidFill>
                  <a:srgbClr val="002060"/>
                </a:solidFill>
                <a:latin typeface="微软雅黑 Light" panose="020B0502040204020203" pitchFamily="34" charset="-122"/>
                <a:ea typeface="微软雅黑 Light" panose="020B0502040204020203" pitchFamily="34" charset="-122"/>
              </a:rPr>
              <a:t>(y)</a:t>
            </a:r>
            <a:r>
              <a:rPr lang="zh-CN" altLang="en-US" sz="9600" b="1" baseline="-25000" dirty="0">
                <a:solidFill>
                  <a:srgbClr val="002060"/>
                </a:solidFill>
                <a:latin typeface="微软雅黑 Light" panose="020B0502040204020203" pitchFamily="34" charset="-122"/>
                <a:ea typeface="微软雅黑 Light" panose="020B0502040204020203" pitchFamily="34" charset="-122"/>
              </a:rPr>
              <a:t>补码</a:t>
            </a:r>
            <a:r>
              <a:rPr lang="en-US" altLang="zh-CN" sz="9600" b="1" dirty="0">
                <a:solidFill>
                  <a:srgbClr val="002060"/>
                </a:solidFill>
                <a:latin typeface="微软雅黑 Light" panose="020B0502040204020203" pitchFamily="34" charset="-122"/>
                <a:ea typeface="微软雅黑 Light" panose="020B0502040204020203" pitchFamily="34" charset="-122"/>
              </a:rPr>
              <a:t>=(+32)</a:t>
            </a:r>
            <a:r>
              <a:rPr lang="zh-CN" altLang="en-US" sz="9600" b="1" baseline="-25000" dirty="0">
                <a:solidFill>
                  <a:srgbClr val="002060"/>
                </a:solidFill>
                <a:latin typeface="微软雅黑 Light" panose="020B0502040204020203" pitchFamily="34" charset="-122"/>
                <a:ea typeface="微软雅黑 Light" panose="020B0502040204020203" pitchFamily="34" charset="-122"/>
              </a:rPr>
              <a:t>补码</a:t>
            </a:r>
            <a:r>
              <a:rPr lang="en-US" altLang="zh-CN" sz="9600" b="1" dirty="0">
                <a:solidFill>
                  <a:srgbClr val="002060"/>
                </a:solidFill>
                <a:latin typeface="微软雅黑 Light" panose="020B0502040204020203" pitchFamily="34" charset="-122"/>
                <a:ea typeface="微软雅黑 Light" panose="020B0502040204020203" pitchFamily="34" charset="-122"/>
              </a:rPr>
              <a:t>+(-57)</a:t>
            </a:r>
            <a:r>
              <a:rPr lang="zh-CN" altLang="en-US" sz="9600" b="1" baseline="-25000" dirty="0">
                <a:solidFill>
                  <a:srgbClr val="002060"/>
                </a:solidFill>
                <a:latin typeface="微软雅黑 Light" panose="020B0502040204020203" pitchFamily="34" charset="-122"/>
                <a:ea typeface="微软雅黑 Light" panose="020B0502040204020203" pitchFamily="34" charset="-122"/>
              </a:rPr>
              <a:t>补码</a:t>
            </a:r>
            <a:endParaRPr lang="en-US" altLang="zh-CN" sz="9600" b="1" baseline="-25000" dirty="0">
              <a:solidFill>
                <a:srgbClr val="002060"/>
              </a:solidFill>
              <a:latin typeface="微软雅黑 Light" panose="020B0502040204020203" pitchFamily="34" charset="-122"/>
              <a:ea typeface="微软雅黑 Light" panose="020B0502040204020203" pitchFamily="34" charset="-122"/>
            </a:endParaRPr>
          </a:p>
          <a:p>
            <a:pPr marL="432000" lvl="1" indent="0">
              <a:lnSpc>
                <a:spcPct val="120000"/>
              </a:lnSpc>
              <a:buNone/>
            </a:pPr>
            <a:r>
              <a:rPr lang="zh-CN" altLang="en-US" sz="9600" b="1" dirty="0">
                <a:solidFill>
                  <a:srgbClr val="002060"/>
                </a:solidFill>
                <a:latin typeface="微软雅黑 Light" panose="020B0502040204020203" pitchFamily="34" charset="-122"/>
                <a:ea typeface="微软雅黑 Light" panose="020B0502040204020203" pitchFamily="34" charset="-122"/>
              </a:rPr>
              <a:t>（</a:t>
            </a:r>
            <a:r>
              <a:rPr lang="en-US" altLang="zh-CN" sz="9600" b="1" dirty="0">
                <a:solidFill>
                  <a:srgbClr val="002060"/>
                </a:solidFill>
                <a:latin typeface="微软雅黑 Light" panose="020B0502040204020203" pitchFamily="34" charset="-122"/>
                <a:ea typeface="微软雅黑 Light" panose="020B0502040204020203" pitchFamily="34" charset="-122"/>
              </a:rPr>
              <a:t>+32</a:t>
            </a:r>
            <a:r>
              <a:rPr lang="zh-CN" altLang="en-US" sz="9600" b="1" dirty="0">
                <a:solidFill>
                  <a:srgbClr val="002060"/>
                </a:solidFill>
                <a:latin typeface="微软雅黑 Light" panose="020B0502040204020203" pitchFamily="34" charset="-122"/>
                <a:ea typeface="微软雅黑 Light" panose="020B0502040204020203" pitchFamily="34" charset="-122"/>
              </a:rPr>
              <a:t>）</a:t>
            </a:r>
            <a:r>
              <a:rPr lang="zh-CN" altLang="en-US" sz="9600" b="1" baseline="-25000" dirty="0">
                <a:solidFill>
                  <a:srgbClr val="002060"/>
                </a:solidFill>
                <a:latin typeface="微软雅黑 Light" panose="020B0502040204020203" pitchFamily="34" charset="-122"/>
                <a:ea typeface="微软雅黑 Light" panose="020B0502040204020203" pitchFamily="34" charset="-122"/>
              </a:rPr>
              <a:t>原码</a:t>
            </a:r>
            <a:r>
              <a:rPr lang="en-US" altLang="zh-CN" sz="9600" b="1" dirty="0">
                <a:solidFill>
                  <a:srgbClr val="002060"/>
                </a:solidFill>
                <a:latin typeface="微软雅黑 Light" panose="020B0502040204020203" pitchFamily="34" charset="-122"/>
                <a:ea typeface="微软雅黑 Light" panose="020B0502040204020203" pitchFamily="34" charset="-122"/>
              </a:rPr>
              <a:t>=00100000	</a:t>
            </a:r>
            <a:r>
              <a:rPr lang="zh-CN" altLang="en-US" sz="9600" b="1" dirty="0">
                <a:solidFill>
                  <a:srgbClr val="002060"/>
                </a:solidFill>
                <a:latin typeface="微软雅黑 Light" panose="020B0502040204020203" pitchFamily="34" charset="-122"/>
                <a:ea typeface="微软雅黑 Light" panose="020B0502040204020203" pitchFamily="34" charset="-122"/>
              </a:rPr>
              <a:t>（</a:t>
            </a:r>
            <a:r>
              <a:rPr lang="en-US" altLang="zh-CN" sz="9600" b="1" dirty="0">
                <a:solidFill>
                  <a:srgbClr val="002060"/>
                </a:solidFill>
                <a:latin typeface="微软雅黑 Light" panose="020B0502040204020203" pitchFamily="34" charset="-122"/>
                <a:ea typeface="微软雅黑 Light" panose="020B0502040204020203" pitchFamily="34" charset="-122"/>
              </a:rPr>
              <a:t>+32</a:t>
            </a:r>
            <a:r>
              <a:rPr lang="zh-CN" altLang="en-US" sz="9600" b="1" dirty="0">
                <a:solidFill>
                  <a:srgbClr val="002060"/>
                </a:solidFill>
                <a:latin typeface="微软雅黑 Light" panose="020B0502040204020203" pitchFamily="34" charset="-122"/>
                <a:ea typeface="微软雅黑 Light" panose="020B0502040204020203" pitchFamily="34" charset="-122"/>
              </a:rPr>
              <a:t>）</a:t>
            </a:r>
            <a:r>
              <a:rPr lang="zh-CN" altLang="en-US" sz="9600" b="1" baseline="-25000" dirty="0">
                <a:solidFill>
                  <a:srgbClr val="002060"/>
                </a:solidFill>
                <a:latin typeface="微软雅黑 Light" panose="020B0502040204020203" pitchFamily="34" charset="-122"/>
                <a:ea typeface="微软雅黑 Light" panose="020B0502040204020203" pitchFamily="34" charset="-122"/>
              </a:rPr>
              <a:t>补码</a:t>
            </a:r>
            <a:r>
              <a:rPr lang="en-US" altLang="zh-CN" sz="9600" b="1" dirty="0">
                <a:solidFill>
                  <a:srgbClr val="002060"/>
                </a:solidFill>
                <a:latin typeface="微软雅黑 Light" panose="020B0502040204020203" pitchFamily="34" charset="-122"/>
                <a:ea typeface="微软雅黑 Light" panose="020B0502040204020203" pitchFamily="34" charset="-122"/>
              </a:rPr>
              <a:t>=00100000</a:t>
            </a:r>
          </a:p>
          <a:p>
            <a:pPr marL="432000" lvl="1" indent="0">
              <a:lnSpc>
                <a:spcPct val="120000"/>
              </a:lnSpc>
              <a:buNone/>
            </a:pPr>
            <a:r>
              <a:rPr lang="zh-CN" altLang="en-US" sz="9600" b="1" dirty="0">
                <a:solidFill>
                  <a:srgbClr val="002060"/>
                </a:solidFill>
                <a:latin typeface="微软雅黑 Light" panose="020B0502040204020203" pitchFamily="34" charset="-122"/>
                <a:ea typeface="微软雅黑 Light" panose="020B0502040204020203" pitchFamily="34" charset="-122"/>
              </a:rPr>
              <a:t>（</a:t>
            </a:r>
            <a:r>
              <a:rPr lang="en-US" altLang="zh-CN" sz="9600" b="1" dirty="0">
                <a:solidFill>
                  <a:srgbClr val="002060"/>
                </a:solidFill>
                <a:latin typeface="微软雅黑 Light" panose="020B0502040204020203" pitchFamily="34" charset="-122"/>
                <a:ea typeface="微软雅黑 Light" panose="020B0502040204020203" pitchFamily="34" charset="-122"/>
              </a:rPr>
              <a:t>-57</a:t>
            </a:r>
            <a:r>
              <a:rPr lang="zh-CN" altLang="en-US" sz="9600" b="1" dirty="0">
                <a:solidFill>
                  <a:srgbClr val="002060"/>
                </a:solidFill>
                <a:latin typeface="微软雅黑 Light" panose="020B0502040204020203" pitchFamily="34" charset="-122"/>
                <a:ea typeface="微软雅黑 Light" panose="020B0502040204020203" pitchFamily="34" charset="-122"/>
              </a:rPr>
              <a:t>）</a:t>
            </a:r>
            <a:r>
              <a:rPr lang="zh-CN" altLang="en-US" sz="9600" b="1" baseline="-25000" dirty="0">
                <a:solidFill>
                  <a:srgbClr val="002060"/>
                </a:solidFill>
                <a:latin typeface="微软雅黑 Light" panose="020B0502040204020203" pitchFamily="34" charset="-122"/>
                <a:ea typeface="微软雅黑 Light" panose="020B0502040204020203" pitchFamily="34" charset="-122"/>
              </a:rPr>
              <a:t>原码</a:t>
            </a:r>
            <a:r>
              <a:rPr lang="en-US" altLang="zh-CN" sz="9600" b="1" dirty="0">
                <a:solidFill>
                  <a:srgbClr val="002060"/>
                </a:solidFill>
                <a:latin typeface="微软雅黑 Light" panose="020B0502040204020203" pitchFamily="34" charset="-122"/>
                <a:ea typeface="微软雅黑 Light" panose="020B0502040204020203" pitchFamily="34" charset="-122"/>
              </a:rPr>
              <a:t>=10111001	</a:t>
            </a:r>
            <a:r>
              <a:rPr lang="zh-CN" altLang="en-US" sz="9600" b="1" dirty="0">
                <a:solidFill>
                  <a:srgbClr val="002060"/>
                </a:solidFill>
                <a:latin typeface="微软雅黑 Light" panose="020B0502040204020203" pitchFamily="34" charset="-122"/>
                <a:ea typeface="微软雅黑 Light" panose="020B0502040204020203" pitchFamily="34" charset="-122"/>
              </a:rPr>
              <a:t>（</a:t>
            </a:r>
            <a:r>
              <a:rPr lang="en-US" altLang="zh-CN" sz="9600" b="1" dirty="0">
                <a:solidFill>
                  <a:srgbClr val="002060"/>
                </a:solidFill>
                <a:latin typeface="微软雅黑 Light" panose="020B0502040204020203" pitchFamily="34" charset="-122"/>
                <a:ea typeface="微软雅黑 Light" panose="020B0502040204020203" pitchFamily="34" charset="-122"/>
              </a:rPr>
              <a:t>-57</a:t>
            </a:r>
            <a:r>
              <a:rPr lang="zh-CN" altLang="en-US" sz="9600" b="1" dirty="0">
                <a:solidFill>
                  <a:srgbClr val="002060"/>
                </a:solidFill>
                <a:latin typeface="微软雅黑 Light" panose="020B0502040204020203" pitchFamily="34" charset="-122"/>
                <a:ea typeface="微软雅黑 Light" panose="020B0502040204020203" pitchFamily="34" charset="-122"/>
              </a:rPr>
              <a:t>）</a:t>
            </a:r>
            <a:r>
              <a:rPr lang="zh-CN" altLang="en-US" sz="9600" b="1" baseline="-25000" dirty="0">
                <a:solidFill>
                  <a:srgbClr val="002060"/>
                </a:solidFill>
                <a:latin typeface="微软雅黑 Light" panose="020B0502040204020203" pitchFamily="34" charset="-122"/>
                <a:ea typeface="微软雅黑 Light" panose="020B0502040204020203" pitchFamily="34" charset="-122"/>
              </a:rPr>
              <a:t>补码</a:t>
            </a:r>
            <a:r>
              <a:rPr lang="en-US" altLang="zh-CN" sz="9600" b="1" dirty="0">
                <a:solidFill>
                  <a:srgbClr val="002060"/>
                </a:solidFill>
                <a:latin typeface="微软雅黑 Light" panose="020B0502040204020203" pitchFamily="34" charset="-122"/>
                <a:ea typeface="微软雅黑 Light" panose="020B0502040204020203" pitchFamily="34" charset="-122"/>
              </a:rPr>
              <a:t>=11000111</a:t>
            </a:r>
          </a:p>
          <a:p>
            <a:pPr marL="432000" lvl="1" indent="0">
              <a:lnSpc>
                <a:spcPct val="120000"/>
              </a:lnSpc>
              <a:buNone/>
            </a:pPr>
            <a:endParaRPr lang="en-US" altLang="zh-CN" sz="9600" b="1" dirty="0">
              <a:solidFill>
                <a:srgbClr val="002060"/>
              </a:solidFill>
              <a:latin typeface="微软雅黑 Light" panose="020B0502040204020203" pitchFamily="34" charset="-122"/>
              <a:ea typeface="微软雅黑 Light" panose="020B0502040204020203" pitchFamily="34" charset="-122"/>
            </a:endParaRPr>
          </a:p>
          <a:p>
            <a:pPr marL="432000" lvl="1" indent="0">
              <a:lnSpc>
                <a:spcPct val="120000"/>
              </a:lnSpc>
              <a:buNone/>
            </a:pPr>
            <a:r>
              <a:rPr lang="zh-CN" altLang="en-US" sz="9600" b="1" dirty="0">
                <a:solidFill>
                  <a:srgbClr val="002060"/>
                </a:solidFill>
                <a:latin typeface="微软雅黑 Light" panose="020B0502040204020203" pitchFamily="34" charset="-122"/>
                <a:ea typeface="微软雅黑 Light" panose="020B0502040204020203" pitchFamily="34" charset="-122"/>
              </a:rPr>
              <a:t>（</a:t>
            </a:r>
            <a:r>
              <a:rPr lang="en-US" altLang="zh-CN" sz="9600" b="1" dirty="0">
                <a:solidFill>
                  <a:srgbClr val="002060"/>
                </a:solidFill>
                <a:latin typeface="微软雅黑 Light" panose="020B0502040204020203" pitchFamily="34" charset="-122"/>
                <a:ea typeface="微软雅黑 Light" panose="020B0502040204020203" pitchFamily="34" charset="-122"/>
              </a:rPr>
              <a:t>32-57</a:t>
            </a:r>
            <a:r>
              <a:rPr lang="zh-CN" altLang="en-US" sz="9600" b="1" dirty="0">
                <a:solidFill>
                  <a:srgbClr val="002060"/>
                </a:solidFill>
                <a:latin typeface="微软雅黑 Light" panose="020B0502040204020203" pitchFamily="34" charset="-122"/>
                <a:ea typeface="微软雅黑 Light" panose="020B0502040204020203" pitchFamily="34" charset="-122"/>
              </a:rPr>
              <a:t>）</a:t>
            </a:r>
            <a:r>
              <a:rPr lang="zh-CN" altLang="en-US" sz="9600" b="1" baseline="-25000" dirty="0">
                <a:solidFill>
                  <a:srgbClr val="002060"/>
                </a:solidFill>
                <a:latin typeface="微软雅黑 Light" panose="020B0502040204020203" pitchFamily="34" charset="-122"/>
                <a:ea typeface="微软雅黑 Light" panose="020B0502040204020203" pitchFamily="34" charset="-122"/>
              </a:rPr>
              <a:t>补码</a:t>
            </a:r>
          </a:p>
          <a:p>
            <a:pPr marL="432000" lvl="1" indent="0">
              <a:lnSpc>
                <a:spcPct val="120000"/>
              </a:lnSpc>
              <a:buNone/>
            </a:pPr>
            <a:r>
              <a:rPr lang="en-US" altLang="zh-CN" sz="9600" b="1" dirty="0">
                <a:solidFill>
                  <a:srgbClr val="002060"/>
                </a:solidFill>
                <a:latin typeface="微软雅黑 Light" panose="020B0502040204020203" pitchFamily="34" charset="-122"/>
                <a:ea typeface="微软雅黑 Light" panose="020B0502040204020203" pitchFamily="34" charset="-122"/>
              </a:rPr>
              <a:t>=</a:t>
            </a:r>
            <a:r>
              <a:rPr lang="zh-CN" altLang="en-US" sz="9600" b="1" dirty="0">
                <a:solidFill>
                  <a:srgbClr val="002060"/>
                </a:solidFill>
                <a:latin typeface="微软雅黑 Light" panose="020B0502040204020203" pitchFamily="34" charset="-122"/>
                <a:ea typeface="微软雅黑 Light" panose="020B0502040204020203" pitchFamily="34" charset="-122"/>
              </a:rPr>
              <a:t>（</a:t>
            </a:r>
            <a:r>
              <a:rPr lang="en-US" altLang="zh-CN" sz="9600" b="1" dirty="0">
                <a:solidFill>
                  <a:srgbClr val="002060"/>
                </a:solidFill>
                <a:latin typeface="微软雅黑 Light" panose="020B0502040204020203" pitchFamily="34" charset="-122"/>
                <a:ea typeface="微软雅黑 Light" panose="020B0502040204020203" pitchFamily="34" charset="-122"/>
              </a:rPr>
              <a:t>32</a:t>
            </a:r>
            <a:r>
              <a:rPr lang="zh-CN" altLang="en-US" sz="9600" b="1" dirty="0">
                <a:solidFill>
                  <a:srgbClr val="002060"/>
                </a:solidFill>
                <a:latin typeface="微软雅黑 Light" panose="020B0502040204020203" pitchFamily="34" charset="-122"/>
                <a:ea typeface="微软雅黑 Light" panose="020B0502040204020203" pitchFamily="34" charset="-122"/>
              </a:rPr>
              <a:t>）</a:t>
            </a:r>
            <a:r>
              <a:rPr lang="zh-CN" altLang="en-US" sz="9600" b="1" baseline="-25000" dirty="0">
                <a:solidFill>
                  <a:srgbClr val="002060"/>
                </a:solidFill>
                <a:latin typeface="微软雅黑 Light" panose="020B0502040204020203" pitchFamily="34" charset="-122"/>
                <a:ea typeface="微软雅黑 Light" panose="020B0502040204020203" pitchFamily="34" charset="-122"/>
              </a:rPr>
              <a:t>补码</a:t>
            </a:r>
            <a:r>
              <a:rPr lang="en-US" altLang="zh-CN" sz="9600" b="1" dirty="0">
                <a:solidFill>
                  <a:srgbClr val="002060"/>
                </a:solidFill>
                <a:latin typeface="微软雅黑 Light" panose="020B0502040204020203" pitchFamily="34" charset="-122"/>
                <a:ea typeface="微软雅黑 Light" panose="020B0502040204020203" pitchFamily="34" charset="-122"/>
              </a:rPr>
              <a:t>+</a:t>
            </a:r>
            <a:r>
              <a:rPr lang="zh-CN" altLang="en-US" sz="9600" b="1" dirty="0">
                <a:solidFill>
                  <a:srgbClr val="002060"/>
                </a:solidFill>
                <a:latin typeface="微软雅黑 Light" panose="020B0502040204020203" pitchFamily="34" charset="-122"/>
                <a:ea typeface="微软雅黑 Light" panose="020B0502040204020203" pitchFamily="34" charset="-122"/>
              </a:rPr>
              <a:t>（</a:t>
            </a:r>
            <a:r>
              <a:rPr lang="en-US" altLang="zh-CN" sz="9600" b="1" dirty="0">
                <a:solidFill>
                  <a:srgbClr val="002060"/>
                </a:solidFill>
                <a:latin typeface="微软雅黑 Light" panose="020B0502040204020203" pitchFamily="34" charset="-122"/>
                <a:ea typeface="微软雅黑 Light" panose="020B0502040204020203" pitchFamily="34" charset="-122"/>
              </a:rPr>
              <a:t>-57</a:t>
            </a:r>
            <a:r>
              <a:rPr lang="zh-CN" altLang="en-US" sz="9600" b="1" dirty="0">
                <a:solidFill>
                  <a:srgbClr val="002060"/>
                </a:solidFill>
                <a:latin typeface="微软雅黑 Light" panose="020B0502040204020203" pitchFamily="34" charset="-122"/>
                <a:ea typeface="微软雅黑 Light" panose="020B0502040204020203" pitchFamily="34" charset="-122"/>
              </a:rPr>
              <a:t>）</a:t>
            </a:r>
            <a:r>
              <a:rPr lang="zh-CN" altLang="en-US" sz="9600" b="1" baseline="-25000" dirty="0">
                <a:solidFill>
                  <a:srgbClr val="002060"/>
                </a:solidFill>
                <a:latin typeface="微软雅黑 Light" panose="020B0502040204020203" pitchFamily="34" charset="-122"/>
                <a:ea typeface="微软雅黑 Light" panose="020B0502040204020203" pitchFamily="34" charset="-122"/>
              </a:rPr>
              <a:t>补码</a:t>
            </a:r>
          </a:p>
          <a:p>
            <a:pPr marL="432000" lvl="1" indent="0">
              <a:lnSpc>
                <a:spcPct val="120000"/>
              </a:lnSpc>
              <a:buNone/>
            </a:pPr>
            <a:r>
              <a:rPr lang="en-US" altLang="zh-CN" sz="9600" b="1" dirty="0">
                <a:solidFill>
                  <a:srgbClr val="002060"/>
                </a:solidFill>
                <a:latin typeface="微软雅黑 Light" panose="020B0502040204020203" pitchFamily="34" charset="-122"/>
                <a:ea typeface="微软雅黑 Light" panose="020B0502040204020203" pitchFamily="34" charset="-122"/>
              </a:rPr>
              <a:t>= 00100000+11000111</a:t>
            </a:r>
          </a:p>
          <a:p>
            <a:pPr marL="432000" lvl="1" indent="0">
              <a:lnSpc>
                <a:spcPct val="120000"/>
              </a:lnSpc>
              <a:buNone/>
            </a:pPr>
            <a:r>
              <a:rPr lang="en-US" altLang="zh-CN" sz="9600" b="1" dirty="0">
                <a:solidFill>
                  <a:srgbClr val="002060"/>
                </a:solidFill>
                <a:latin typeface="微软雅黑 Light" panose="020B0502040204020203" pitchFamily="34" charset="-122"/>
                <a:ea typeface="微软雅黑 Light" panose="020B0502040204020203" pitchFamily="34" charset="-122"/>
              </a:rPr>
              <a:t>= 1110 0111</a:t>
            </a:r>
          </a:p>
          <a:p>
            <a:pPr marL="0" indent="0">
              <a:lnSpc>
                <a:spcPct val="120000"/>
              </a:lnSpc>
              <a:buNone/>
            </a:pPr>
            <a:r>
              <a:rPr lang="en-US" altLang="zh-CN" sz="9600" b="1" dirty="0">
                <a:solidFill>
                  <a:srgbClr val="002060"/>
                </a:solidFill>
                <a:latin typeface="微软雅黑 Light" panose="020B0502040204020203" pitchFamily="34" charset="-122"/>
                <a:ea typeface="微软雅黑 Light" panose="020B0502040204020203" pitchFamily="34" charset="-122"/>
              </a:rPr>
              <a:t>      (y)</a:t>
            </a:r>
            <a:r>
              <a:rPr lang="zh-CN" altLang="en-US" sz="9600" b="1" baseline="-25000" dirty="0">
                <a:solidFill>
                  <a:srgbClr val="002060"/>
                </a:solidFill>
                <a:latin typeface="微软雅黑 Light" panose="020B0502040204020203" pitchFamily="34" charset="-122"/>
                <a:ea typeface="微软雅黑 Light" panose="020B0502040204020203" pitchFamily="34" charset="-122"/>
              </a:rPr>
              <a:t>原码</a:t>
            </a:r>
            <a:r>
              <a:rPr lang="en-US" altLang="zh-CN" sz="9600" b="1" dirty="0">
                <a:solidFill>
                  <a:srgbClr val="002060"/>
                </a:solidFill>
                <a:latin typeface="微软雅黑 Light" panose="020B0502040204020203" pitchFamily="34" charset="-122"/>
                <a:ea typeface="微软雅黑 Light" panose="020B0502040204020203" pitchFamily="34" charset="-122"/>
              </a:rPr>
              <a:t>=10011001=(-25)</a:t>
            </a:r>
            <a:r>
              <a:rPr lang="zh-CN" altLang="en-US" sz="9600" b="1" baseline="-25000" dirty="0">
                <a:solidFill>
                  <a:srgbClr val="002060"/>
                </a:solidFill>
                <a:latin typeface="微软雅黑 Light" panose="020B0502040204020203" pitchFamily="34" charset="-122"/>
                <a:ea typeface="微软雅黑 Light" panose="020B0502040204020203" pitchFamily="34" charset="-122"/>
              </a:rPr>
              <a:t>真值</a:t>
            </a:r>
            <a:endParaRPr lang="en-US" altLang="zh-CN" sz="9600" b="1" baseline="-25000" dirty="0">
              <a:solidFill>
                <a:srgbClr val="002060"/>
              </a:solidFill>
              <a:latin typeface="微软雅黑 Light" panose="020B0502040204020203" pitchFamily="34" charset="-122"/>
              <a:ea typeface="微软雅黑 Light" panose="020B0502040204020203" pitchFamily="34" charset="-122"/>
            </a:endParaRPr>
          </a:p>
          <a:p>
            <a:pPr marL="0" indent="0">
              <a:lnSpc>
                <a:spcPct val="120000"/>
              </a:lnSpc>
              <a:buNone/>
            </a:pPr>
            <a:r>
              <a:rPr lang="zh-CN" altLang="en-US" sz="8000" b="1" dirty="0">
                <a:latin typeface="微软雅黑 Light" panose="020B0502040204020203" pitchFamily="34" charset="-122"/>
                <a:ea typeface="微软雅黑 Light" panose="020B0502040204020203" pitchFamily="34" charset="-122"/>
              </a:rPr>
              <a:t>（</a:t>
            </a:r>
            <a:r>
              <a:rPr lang="zh-CN" altLang="en-US" sz="8000" b="1" dirty="0">
                <a:solidFill>
                  <a:srgbClr val="C00000"/>
                </a:solidFill>
                <a:latin typeface="微软雅黑 Light" panose="020B0502040204020203" pitchFamily="34" charset="-122"/>
                <a:ea typeface="微软雅黑 Light" panose="020B0502040204020203" pitchFamily="34" charset="-122"/>
              </a:rPr>
              <a:t>先对其补码减</a:t>
            </a:r>
            <a:r>
              <a:rPr lang="en-US" altLang="zh-CN" sz="8000" b="1" dirty="0">
                <a:solidFill>
                  <a:srgbClr val="C00000"/>
                </a:solidFill>
                <a:latin typeface="微软雅黑 Light" panose="020B0502040204020203" pitchFamily="34" charset="-122"/>
                <a:ea typeface="微软雅黑 Light" panose="020B0502040204020203" pitchFamily="34" charset="-122"/>
              </a:rPr>
              <a:t>1</a:t>
            </a:r>
            <a:r>
              <a:rPr lang="zh-CN" altLang="en-US" sz="8000" b="1" dirty="0">
                <a:solidFill>
                  <a:srgbClr val="C00000"/>
                </a:solidFill>
                <a:latin typeface="微软雅黑 Light" panose="020B0502040204020203" pitchFamily="34" charset="-122"/>
                <a:ea typeface="微软雅黑 Light" panose="020B0502040204020203" pitchFamily="34" charset="-122"/>
              </a:rPr>
              <a:t>，再对数值位按位取反</a:t>
            </a:r>
            <a:r>
              <a:rPr lang="zh-CN" altLang="en-US" sz="8000" b="1" dirty="0">
                <a:latin typeface="微软雅黑 Light" panose="020B0502040204020203" pitchFamily="34" charset="-122"/>
                <a:ea typeface="微软雅黑 Light" panose="020B0502040204020203" pitchFamily="34" charset="-122"/>
              </a:rPr>
              <a:t>）</a:t>
            </a:r>
          </a:p>
        </p:txBody>
      </p:sp>
      <p:grpSp>
        <p:nvGrpSpPr>
          <p:cNvPr id="23" name="组合 22">
            <a:extLst>
              <a:ext uri="{FF2B5EF4-FFF2-40B4-BE49-F238E27FC236}">
                <a16:creationId xmlns:a16="http://schemas.microsoft.com/office/drawing/2014/main" id="{C6C72356-B21B-448F-8003-290C281C4DD9}"/>
              </a:ext>
            </a:extLst>
          </p:cNvPr>
          <p:cNvGrpSpPr/>
          <p:nvPr/>
        </p:nvGrpSpPr>
        <p:grpSpPr>
          <a:xfrm>
            <a:off x="6740251" y="3753388"/>
            <a:ext cx="3455936" cy="1938992"/>
            <a:chOff x="4562475" y="3268691"/>
            <a:chExt cx="3687907" cy="1938992"/>
          </a:xfrm>
        </p:grpSpPr>
        <p:sp>
          <p:nvSpPr>
            <p:cNvPr id="24" name="文本框 2">
              <a:extLst>
                <a:ext uri="{FF2B5EF4-FFF2-40B4-BE49-F238E27FC236}">
                  <a16:creationId xmlns:a16="http://schemas.microsoft.com/office/drawing/2014/main" id="{A958F63C-FA22-4BFF-9D3F-908A6B4E876B}"/>
                </a:ext>
              </a:extLst>
            </p:cNvPr>
            <p:cNvSpPr txBox="1">
              <a:spLocks noChangeArrowheads="1"/>
            </p:cNvSpPr>
            <p:nvPr/>
          </p:nvSpPr>
          <p:spPr bwMode="auto">
            <a:xfrm>
              <a:off x="4562475" y="3268691"/>
              <a:ext cx="3687907" cy="193899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indent="133350" algn="just"/>
              <a:r>
                <a:rPr lang="en-US" sz="4000" kern="100" dirty="0">
                  <a:solidFill>
                    <a:srgbClr val="0070C0"/>
                  </a:solidFill>
                  <a:latin typeface="Calibri" panose="020F0502020204030204" pitchFamily="34" charset="0"/>
                  <a:ea typeface="宋体" panose="02010600030101010101" pitchFamily="2" charset="-122"/>
                  <a:cs typeface="Times New Roman" panose="02020603050405020304" pitchFamily="18" charset="0"/>
                </a:rPr>
                <a:t>  0010 0000</a:t>
              </a:r>
              <a:endParaRPr lang="zh-CN" altLang="en-US" sz="4000" kern="100" dirty="0">
                <a:solidFill>
                  <a:srgbClr val="0070C0"/>
                </a:solidFill>
                <a:latin typeface="Calibri" panose="020F0502020204030204" pitchFamily="34" charset="0"/>
                <a:ea typeface="宋体" panose="02010600030101010101" pitchFamily="2" charset="-122"/>
                <a:cs typeface="Times New Roman" panose="02020603050405020304" pitchFamily="18" charset="0"/>
              </a:endParaRPr>
            </a:p>
            <a:p>
              <a:pPr algn="just"/>
              <a:r>
                <a:rPr lang="en-US" sz="4000" kern="100" dirty="0">
                  <a:solidFill>
                    <a:srgbClr val="0070C0"/>
                  </a:solidFill>
                  <a:latin typeface="Calibri" panose="020F0502020204030204" pitchFamily="34" charset="0"/>
                  <a:ea typeface="宋体" panose="02010600030101010101" pitchFamily="2" charset="-122"/>
                  <a:cs typeface="Times New Roman" panose="02020603050405020304" pitchFamily="18" charset="0"/>
                </a:rPr>
                <a:t> +1100 0111</a:t>
              </a:r>
              <a:endParaRPr lang="zh-CN" altLang="en-US" sz="4000" kern="100" dirty="0">
                <a:solidFill>
                  <a:srgbClr val="0070C0"/>
                </a:solidFill>
                <a:latin typeface="Calibri" panose="020F0502020204030204" pitchFamily="34" charset="0"/>
                <a:ea typeface="宋体" panose="02010600030101010101" pitchFamily="2" charset="-122"/>
                <a:cs typeface="Times New Roman" panose="02020603050405020304" pitchFamily="18" charset="0"/>
              </a:endParaRPr>
            </a:p>
            <a:p>
              <a:pPr indent="133350" algn="just"/>
              <a:r>
                <a:rPr lang="en-US" sz="4000" kern="100" dirty="0">
                  <a:solidFill>
                    <a:srgbClr val="0070C0"/>
                  </a:solidFill>
                  <a:latin typeface="Calibri" panose="020F0502020204030204" pitchFamily="34" charset="0"/>
                  <a:ea typeface="宋体" panose="02010600030101010101" pitchFamily="2" charset="-122"/>
                  <a:cs typeface="Times New Roman" panose="02020603050405020304" pitchFamily="18" charset="0"/>
                </a:rPr>
                <a:t>  1110 0111    </a:t>
              </a:r>
            </a:p>
          </p:txBody>
        </p:sp>
        <p:cxnSp>
          <p:nvCxnSpPr>
            <p:cNvPr id="25" name="直接连接符 24">
              <a:extLst>
                <a:ext uri="{FF2B5EF4-FFF2-40B4-BE49-F238E27FC236}">
                  <a16:creationId xmlns:a16="http://schemas.microsoft.com/office/drawing/2014/main" id="{684FE3EB-0986-49AB-AF74-77F6E0369E7B}"/>
                </a:ext>
              </a:extLst>
            </p:cNvPr>
            <p:cNvCxnSpPr/>
            <p:nvPr/>
          </p:nvCxnSpPr>
          <p:spPr>
            <a:xfrm>
              <a:off x="4716551" y="4534422"/>
              <a:ext cx="2934710" cy="0"/>
            </a:xfrm>
            <a:prstGeom prst="line">
              <a:avLst/>
            </a:prstGeom>
            <a:ln w="381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pSp>
      <p:sp>
        <p:nvSpPr>
          <p:cNvPr id="26" name="矩形 25">
            <a:extLst>
              <a:ext uri="{FF2B5EF4-FFF2-40B4-BE49-F238E27FC236}">
                <a16:creationId xmlns:a16="http://schemas.microsoft.com/office/drawing/2014/main" id="{9188E03F-7BB5-4A89-98D2-9D58016D9533}"/>
              </a:ext>
            </a:extLst>
          </p:cNvPr>
          <p:cNvSpPr/>
          <p:nvPr/>
        </p:nvSpPr>
        <p:spPr>
          <a:xfrm>
            <a:off x="9135647" y="3721374"/>
            <a:ext cx="338203" cy="18457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31265823-055F-41B0-B004-1FA80DFFC048}"/>
              </a:ext>
            </a:extLst>
          </p:cNvPr>
          <p:cNvSpPr/>
          <p:nvPr/>
        </p:nvSpPr>
        <p:spPr>
          <a:xfrm>
            <a:off x="8819851" y="3721374"/>
            <a:ext cx="338203" cy="18457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9A112AAB-B8FA-46CC-A1FF-47DE716D89FB}"/>
              </a:ext>
            </a:extLst>
          </p:cNvPr>
          <p:cNvSpPr/>
          <p:nvPr/>
        </p:nvSpPr>
        <p:spPr>
          <a:xfrm>
            <a:off x="8542068" y="3721374"/>
            <a:ext cx="338203" cy="18457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97DE69DC-B99F-4380-A03F-1045D72AC0DE}"/>
              </a:ext>
            </a:extLst>
          </p:cNvPr>
          <p:cNvSpPr/>
          <p:nvPr/>
        </p:nvSpPr>
        <p:spPr>
          <a:xfrm>
            <a:off x="8283361" y="3721374"/>
            <a:ext cx="338203" cy="18457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18485378-3156-4BA1-9733-982BD4A802FE}"/>
              </a:ext>
            </a:extLst>
          </p:cNvPr>
          <p:cNvSpPr/>
          <p:nvPr/>
        </p:nvSpPr>
        <p:spPr>
          <a:xfrm>
            <a:off x="7980632" y="3726938"/>
            <a:ext cx="338203" cy="18457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F9C59713-A1E6-49AF-949E-AC86AE7FA182}"/>
              </a:ext>
            </a:extLst>
          </p:cNvPr>
          <p:cNvSpPr/>
          <p:nvPr/>
        </p:nvSpPr>
        <p:spPr>
          <a:xfrm>
            <a:off x="7705844" y="3725540"/>
            <a:ext cx="338203" cy="18457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6203E810-DFE5-4EC4-8A51-ACDC44D6C016}"/>
              </a:ext>
            </a:extLst>
          </p:cNvPr>
          <p:cNvSpPr/>
          <p:nvPr/>
        </p:nvSpPr>
        <p:spPr>
          <a:xfrm>
            <a:off x="7455892" y="3721374"/>
            <a:ext cx="338203" cy="18457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20351856-347A-4558-BA17-420D139581AC}"/>
              </a:ext>
            </a:extLst>
          </p:cNvPr>
          <p:cNvSpPr/>
          <p:nvPr/>
        </p:nvSpPr>
        <p:spPr>
          <a:xfrm>
            <a:off x="7156252" y="3725540"/>
            <a:ext cx="338203" cy="18457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017568C0-800C-4955-8F03-232C12BBB1E0}"/>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225644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2" grpId="0" animBg="1"/>
      <p:bldP spid="33" grpId="0" animBg="1"/>
      <p:bldP spid="34" grpId="0" animBg="1"/>
      <p:bldP spid="35" grpId="0" animBg="1"/>
      <p:bldP spid="36" grpId="0" animBg="1"/>
      <p:bldP spid="37" grpId="0" animBg="1"/>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461711"/>
            <a:ext cx="10515600" cy="828460"/>
          </a:xfrm>
        </p:spPr>
        <p:txBody>
          <a:bodyPr>
            <a:normAutofit/>
          </a:bodyPr>
          <a:lstStyle/>
          <a:p>
            <a:r>
              <a:rPr lang="zh-CN" altLang="en-US" sz="4000" dirty="0">
                <a:latin typeface="微软雅黑 Light" panose="020B0502040204020203" pitchFamily="34" charset="-122"/>
                <a:ea typeface="微软雅黑 Light" panose="020B0502040204020203" pitchFamily="34" charset="-122"/>
              </a:rPr>
              <a:t>机器数的范围</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1846913"/>
          </a:xfrm>
        </p:spPr>
        <p:txBody>
          <a:bodyPr>
            <a:normAutofit fontScale="92500"/>
          </a:bodyPr>
          <a:lstStyle/>
          <a:p>
            <a:pPr>
              <a:buFont typeface="Wingdings" panose="05000000000000000000" pitchFamily="2" charset="2"/>
              <a:buChar char="Ø"/>
            </a:pPr>
            <a:r>
              <a:rPr lang="zh-CN" altLang="en-US" sz="3900" b="1" dirty="0">
                <a:solidFill>
                  <a:srgbClr val="002060"/>
                </a:solidFill>
                <a:latin typeface="微软雅黑 Light" panose="020B0502040204020203" pitchFamily="34" charset="-122"/>
                <a:ea typeface="微软雅黑 Light" panose="020B0502040204020203" pitchFamily="34" charset="-122"/>
              </a:rPr>
              <a:t>机器数的表示范围由硬件</a:t>
            </a:r>
            <a:r>
              <a:rPr lang="en-US" altLang="zh-CN" sz="3900" b="1" dirty="0">
                <a:solidFill>
                  <a:srgbClr val="002060"/>
                </a:solidFill>
                <a:latin typeface="微软雅黑 Light" panose="020B0502040204020203" pitchFamily="34" charset="-122"/>
                <a:ea typeface="微软雅黑 Light" panose="020B0502040204020203" pitchFamily="34" charset="-122"/>
              </a:rPr>
              <a:t>(</a:t>
            </a:r>
            <a:r>
              <a:rPr lang="en-US" altLang="zh-CN" sz="3900" b="1" dirty="0">
                <a:solidFill>
                  <a:srgbClr val="C00000"/>
                </a:solidFill>
                <a:latin typeface="微软雅黑 Light" panose="020B0502040204020203" pitchFamily="34" charset="-122"/>
                <a:ea typeface="微软雅黑 Light" panose="020B0502040204020203" pitchFamily="34" charset="-122"/>
              </a:rPr>
              <a:t>CPU</a:t>
            </a:r>
            <a:r>
              <a:rPr lang="zh-CN" altLang="en-US" sz="3900" b="1" dirty="0">
                <a:solidFill>
                  <a:srgbClr val="C00000"/>
                </a:solidFill>
                <a:latin typeface="微软雅黑 Light" panose="020B0502040204020203" pitchFamily="34" charset="-122"/>
                <a:ea typeface="微软雅黑 Light" panose="020B0502040204020203" pitchFamily="34" charset="-122"/>
              </a:rPr>
              <a:t>中的寄存器位数</a:t>
            </a:r>
            <a:r>
              <a:rPr lang="en-US" altLang="zh-CN" sz="3900" b="1" dirty="0">
                <a:solidFill>
                  <a:srgbClr val="002060"/>
                </a:solidFill>
                <a:latin typeface="微软雅黑 Light" panose="020B0502040204020203" pitchFamily="34" charset="-122"/>
                <a:ea typeface="微软雅黑 Light" panose="020B0502040204020203" pitchFamily="34" charset="-122"/>
              </a:rPr>
              <a:t>)</a:t>
            </a:r>
            <a:r>
              <a:rPr lang="zh-CN" altLang="en-US" sz="3900" b="1" dirty="0">
                <a:solidFill>
                  <a:srgbClr val="002060"/>
                </a:solidFill>
                <a:latin typeface="微软雅黑 Light" panose="020B0502040204020203" pitchFamily="34" charset="-122"/>
                <a:ea typeface="微软雅黑 Light" panose="020B0502040204020203" pitchFamily="34" charset="-122"/>
              </a:rPr>
              <a:t>决定。</a:t>
            </a:r>
          </a:p>
          <a:p>
            <a:pPr lvl="1">
              <a:buFont typeface="Wingdings" panose="05000000000000000000" pitchFamily="2" charset="2"/>
              <a:buChar char="Ø"/>
            </a:pPr>
            <a:r>
              <a:rPr lang="en-US" altLang="zh-CN" sz="3800" b="1" dirty="0">
                <a:solidFill>
                  <a:srgbClr val="002060"/>
                </a:solidFill>
                <a:latin typeface="微软雅黑 Light" panose="020B0502040204020203" pitchFamily="34" charset="-122"/>
                <a:ea typeface="微软雅黑 Light" panose="020B0502040204020203" pitchFamily="34" charset="-122"/>
              </a:rPr>
              <a:t>16</a:t>
            </a:r>
            <a:r>
              <a:rPr lang="zh-CN" altLang="en-US" sz="3800" b="1" dirty="0">
                <a:solidFill>
                  <a:srgbClr val="002060"/>
                </a:solidFill>
                <a:latin typeface="微软雅黑 Light" panose="020B0502040204020203" pitchFamily="34" charset="-122"/>
                <a:ea typeface="微软雅黑 Light" panose="020B0502040204020203" pitchFamily="34" charset="-122"/>
              </a:rPr>
              <a:t>位寄存器，字长为</a:t>
            </a:r>
            <a:r>
              <a:rPr lang="en-US" altLang="zh-CN" sz="3800" b="1" dirty="0">
                <a:solidFill>
                  <a:srgbClr val="002060"/>
                </a:solidFill>
                <a:latin typeface="微软雅黑 Light" panose="020B0502040204020203" pitchFamily="34" charset="-122"/>
                <a:ea typeface="微软雅黑 Light" panose="020B0502040204020203" pitchFamily="34" charset="-122"/>
              </a:rPr>
              <a:t>16</a:t>
            </a:r>
          </a:p>
          <a:p>
            <a:pPr lvl="1">
              <a:buFont typeface="Wingdings" panose="05000000000000000000" pitchFamily="2" charset="2"/>
              <a:buChar char="Ø"/>
            </a:pPr>
            <a:r>
              <a:rPr lang="zh-CN" altLang="en-US" sz="3800" b="1" dirty="0">
                <a:solidFill>
                  <a:srgbClr val="002060"/>
                </a:solidFill>
                <a:latin typeface="微软雅黑 Light" panose="020B0502040204020203" pitchFamily="34" charset="-122"/>
                <a:ea typeface="微软雅黑 Light" panose="020B0502040204020203" pitchFamily="34" charset="-122"/>
              </a:rPr>
              <a:t>一个</a:t>
            </a:r>
            <a:r>
              <a:rPr lang="en-US" altLang="zh-CN" sz="3800" b="1" dirty="0">
                <a:solidFill>
                  <a:srgbClr val="002060"/>
                </a:solidFill>
                <a:latin typeface="微软雅黑 Light" panose="020B0502040204020203" pitchFamily="34" charset="-122"/>
                <a:ea typeface="微软雅黑 Light" panose="020B0502040204020203" pitchFamily="34" charset="-122"/>
              </a:rPr>
              <a:t>16</a:t>
            </a:r>
            <a:r>
              <a:rPr lang="zh-CN" altLang="en-US" sz="3800" b="1" dirty="0">
                <a:solidFill>
                  <a:srgbClr val="002060"/>
                </a:solidFill>
                <a:latin typeface="微软雅黑 Light" panose="020B0502040204020203" pitchFamily="34" charset="-122"/>
                <a:ea typeface="微软雅黑 Light" panose="020B0502040204020203" pitchFamily="34" charset="-122"/>
              </a:rPr>
              <a:t>位</a:t>
            </a:r>
            <a:r>
              <a:rPr lang="zh-CN" altLang="en-US" sz="3800" b="1" dirty="0">
                <a:solidFill>
                  <a:srgbClr val="C00000"/>
                </a:solidFill>
                <a:latin typeface="微软雅黑 Light" panose="020B0502040204020203" pitchFamily="34" charset="-122"/>
                <a:ea typeface="微软雅黑 Light" panose="020B0502040204020203" pitchFamily="34" charset="-122"/>
              </a:rPr>
              <a:t>无</a:t>
            </a:r>
            <a:r>
              <a:rPr lang="zh-CN" altLang="en-US" sz="3800" b="1" dirty="0">
                <a:solidFill>
                  <a:srgbClr val="002060"/>
                </a:solidFill>
                <a:latin typeface="微软雅黑 Light" panose="020B0502040204020203" pitchFamily="34" charset="-122"/>
                <a:ea typeface="微软雅黑 Light" panose="020B0502040204020203" pitchFamily="34" charset="-122"/>
              </a:rPr>
              <a:t>符号整数的最小值是：</a:t>
            </a:r>
          </a:p>
        </p:txBody>
      </p:sp>
      <p:sp>
        <p:nvSpPr>
          <p:cNvPr id="9" name="内容占位符 5">
            <a:extLst>
              <a:ext uri="{FF2B5EF4-FFF2-40B4-BE49-F238E27FC236}">
                <a16:creationId xmlns:a16="http://schemas.microsoft.com/office/drawing/2014/main" id="{F038A35E-9BEF-4B25-85CD-A021415164C4}"/>
              </a:ext>
            </a:extLst>
          </p:cNvPr>
          <p:cNvSpPr txBox="1">
            <a:spLocks/>
          </p:cNvSpPr>
          <p:nvPr/>
        </p:nvSpPr>
        <p:spPr>
          <a:xfrm>
            <a:off x="651353" y="3438625"/>
            <a:ext cx="10954600" cy="1846913"/>
          </a:xfrm>
          <a:prstGeom prst="rect">
            <a:avLst/>
          </a:prstGeom>
        </p:spPr>
        <p:txBody>
          <a:bodyPr vert="horz" lIns="91440" tIns="45720" rIns="91440" bIns="45720" rtlCol="0">
            <a:normAutofit/>
          </a:bodyPr>
          <a:lstStyle>
            <a:lvl1pPr marL="432000" indent="-432000" algn="just" defTabSz="914400" rtl="0" eaLnBrk="1" latinLnBrk="0" hangingPunct="1">
              <a:lnSpc>
                <a:spcPct val="120000"/>
              </a:lnSpc>
              <a:spcBef>
                <a:spcPts val="600"/>
              </a:spcBef>
              <a:buClr>
                <a:srgbClr val="0070C0"/>
              </a:buClr>
              <a:buFont typeface="Wingdings" panose="05000000000000000000" pitchFamily="2" charset="2"/>
              <a:buChar char="Ø"/>
              <a:defRPr sz="3200" b="1" i="0" kern="1200" spc="100" baseline="0">
                <a:solidFill>
                  <a:srgbClr val="002060"/>
                </a:solidFill>
                <a:latin typeface="微软雅黑" panose="020B0503020204020204" pitchFamily="34" charset="-122"/>
                <a:ea typeface="微软雅黑" panose="020B0503020204020204" pitchFamily="34" charset="-122"/>
                <a:cs typeface="+mn-cs"/>
              </a:defRPr>
            </a:lvl1pPr>
            <a:lvl2pPr marL="864000" indent="-432000" algn="just" defTabSz="914400" rtl="0" eaLnBrk="1" latinLnBrk="0" hangingPunct="1">
              <a:lnSpc>
                <a:spcPct val="110000"/>
              </a:lnSpc>
              <a:spcBef>
                <a:spcPts val="500"/>
              </a:spcBef>
              <a:buClr>
                <a:srgbClr val="C00000"/>
              </a:buClr>
              <a:buFont typeface="Wingdings" panose="05000000000000000000" pitchFamily="2" charset="2"/>
              <a:buChar char="Ø"/>
              <a:defRPr sz="3000" b="1" kern="1200" spc="100" baseline="0">
                <a:solidFill>
                  <a:srgbClr val="002060"/>
                </a:solidFill>
                <a:latin typeface="微软雅黑" panose="020B0503020204020204" pitchFamily="34" charset="-122"/>
                <a:ea typeface="微软雅黑" panose="020B0503020204020204" pitchFamily="34" charset="-122"/>
                <a:cs typeface="+mn-cs"/>
              </a:defRPr>
            </a:lvl2pPr>
            <a:lvl3pPr marL="1152000" indent="-288000" algn="just" defTabSz="914400" rtl="0" eaLnBrk="1" latinLnBrk="0" hangingPunct="1">
              <a:lnSpc>
                <a:spcPct val="110000"/>
              </a:lnSpc>
              <a:spcBef>
                <a:spcPts val="300"/>
              </a:spcBef>
              <a:buClr>
                <a:srgbClr val="002060"/>
              </a:buClr>
              <a:buFont typeface="Wingdings" panose="05000000000000000000" pitchFamily="2" charset="2"/>
              <a:buChar char="Ø"/>
              <a:defRPr sz="2500" b="1" kern="1200" spc="100" baseline="0">
                <a:solidFill>
                  <a:srgbClr val="002060"/>
                </a:solidFill>
                <a:latin typeface="微软雅黑" panose="020B0503020204020204" pitchFamily="34" charset="-122"/>
                <a:ea typeface="微软雅黑" panose="020B0503020204020204" pitchFamily="34" charset="-122"/>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dirty="0">
                <a:latin typeface="微软雅黑 Light" panose="020B0502040204020203" pitchFamily="34" charset="-122"/>
                <a:ea typeface="微软雅黑 Light" panose="020B0502040204020203" pitchFamily="34" charset="-122"/>
              </a:rPr>
              <a:t>(0000 0000 0000 0000)</a:t>
            </a:r>
            <a:r>
              <a:rPr lang="en-US" altLang="zh-CN" baseline="-25000" dirty="0">
                <a:latin typeface="微软雅黑 Light" panose="020B0502040204020203" pitchFamily="34" charset="-122"/>
                <a:ea typeface="微软雅黑 Light" panose="020B0502040204020203" pitchFamily="34" charset="-122"/>
              </a:rPr>
              <a:t>2</a:t>
            </a:r>
            <a:r>
              <a:rPr lang="en-US" altLang="zh-CN" dirty="0">
                <a:latin typeface="微软雅黑 Light" panose="020B0502040204020203" pitchFamily="34" charset="-122"/>
                <a:ea typeface="微软雅黑 Light" panose="020B0502040204020203" pitchFamily="34" charset="-122"/>
              </a:rPr>
              <a:t>=(0)</a:t>
            </a:r>
            <a:r>
              <a:rPr lang="en-US" altLang="zh-CN" baseline="-25000" dirty="0">
                <a:latin typeface="微软雅黑 Light" panose="020B0502040204020203" pitchFamily="34" charset="-122"/>
                <a:ea typeface="微软雅黑 Light" panose="020B0502040204020203" pitchFamily="34" charset="-122"/>
              </a:rPr>
              <a:t>10</a:t>
            </a:r>
          </a:p>
          <a:p>
            <a:pPr lvl="1" algn="l">
              <a:buClr>
                <a:srgbClr val="002060"/>
              </a:buClr>
            </a:pPr>
            <a:r>
              <a:rPr lang="zh-CN" altLang="en-US" sz="3600" dirty="0">
                <a:latin typeface="微软雅黑 Light" panose="020B0502040204020203" pitchFamily="34" charset="-122"/>
                <a:ea typeface="微软雅黑 Light" panose="020B0502040204020203" pitchFamily="34" charset="-122"/>
              </a:rPr>
              <a:t>一个</a:t>
            </a:r>
            <a:r>
              <a:rPr lang="en-US" altLang="zh-CN" sz="3600" dirty="0">
                <a:latin typeface="微软雅黑 Light" panose="020B0502040204020203" pitchFamily="34" charset="-122"/>
                <a:ea typeface="微软雅黑 Light" panose="020B0502040204020203" pitchFamily="34" charset="-122"/>
              </a:rPr>
              <a:t>16</a:t>
            </a:r>
            <a:r>
              <a:rPr lang="zh-CN" altLang="en-US" sz="3600" dirty="0">
                <a:latin typeface="微软雅黑 Light" panose="020B0502040204020203" pitchFamily="34" charset="-122"/>
                <a:ea typeface="微软雅黑 Light" panose="020B0502040204020203" pitchFamily="34" charset="-122"/>
              </a:rPr>
              <a:t>位</a:t>
            </a:r>
            <a:r>
              <a:rPr lang="zh-CN" altLang="en-US" sz="3600" dirty="0">
                <a:solidFill>
                  <a:srgbClr val="C00000"/>
                </a:solidFill>
                <a:latin typeface="微软雅黑 Light" panose="020B0502040204020203" pitchFamily="34" charset="-122"/>
                <a:ea typeface="微软雅黑 Light" panose="020B0502040204020203" pitchFamily="34" charset="-122"/>
              </a:rPr>
              <a:t>无</a:t>
            </a:r>
            <a:r>
              <a:rPr lang="zh-CN" altLang="en-US" sz="3600" dirty="0">
                <a:latin typeface="微软雅黑 Light" panose="020B0502040204020203" pitchFamily="34" charset="-122"/>
                <a:ea typeface="微软雅黑 Light" panose="020B0502040204020203" pitchFamily="34" charset="-122"/>
              </a:rPr>
              <a:t>符号整数的最大值是：</a:t>
            </a:r>
          </a:p>
          <a:p>
            <a:endParaRPr lang="zh-CN" altLang="en-US" dirty="0"/>
          </a:p>
        </p:txBody>
      </p:sp>
      <p:sp>
        <p:nvSpPr>
          <p:cNvPr id="10" name="内容占位符 5">
            <a:extLst>
              <a:ext uri="{FF2B5EF4-FFF2-40B4-BE49-F238E27FC236}">
                <a16:creationId xmlns:a16="http://schemas.microsoft.com/office/drawing/2014/main" id="{676977C3-16C4-4D2D-9E10-53518D213534}"/>
              </a:ext>
            </a:extLst>
          </p:cNvPr>
          <p:cNvSpPr txBox="1">
            <a:spLocks/>
          </p:cNvSpPr>
          <p:nvPr/>
        </p:nvSpPr>
        <p:spPr>
          <a:xfrm>
            <a:off x="618700" y="5136212"/>
            <a:ext cx="10954600" cy="1846913"/>
          </a:xfrm>
          <a:prstGeom prst="rect">
            <a:avLst/>
          </a:prstGeom>
        </p:spPr>
        <p:txBody>
          <a:bodyPr vert="horz" lIns="91440" tIns="45720" rIns="91440" bIns="45720" rtlCol="0">
            <a:normAutofit/>
          </a:bodyPr>
          <a:lstStyle>
            <a:lvl1pPr marL="432000" indent="-432000" algn="just" defTabSz="914400" rtl="0" eaLnBrk="1" latinLnBrk="0" hangingPunct="1">
              <a:lnSpc>
                <a:spcPct val="120000"/>
              </a:lnSpc>
              <a:spcBef>
                <a:spcPts val="600"/>
              </a:spcBef>
              <a:buClr>
                <a:srgbClr val="0070C0"/>
              </a:buClr>
              <a:buFont typeface="Wingdings" panose="05000000000000000000" pitchFamily="2" charset="2"/>
              <a:buChar char="Ø"/>
              <a:defRPr sz="3200" b="1" i="0" kern="1200" spc="100" baseline="0">
                <a:solidFill>
                  <a:srgbClr val="002060"/>
                </a:solidFill>
                <a:latin typeface="微软雅黑" panose="020B0503020204020204" pitchFamily="34" charset="-122"/>
                <a:ea typeface="微软雅黑" panose="020B0503020204020204" pitchFamily="34" charset="-122"/>
                <a:cs typeface="+mn-cs"/>
              </a:defRPr>
            </a:lvl1pPr>
            <a:lvl2pPr marL="864000" indent="-432000" algn="just" defTabSz="914400" rtl="0" eaLnBrk="1" latinLnBrk="0" hangingPunct="1">
              <a:lnSpc>
                <a:spcPct val="110000"/>
              </a:lnSpc>
              <a:spcBef>
                <a:spcPts val="500"/>
              </a:spcBef>
              <a:buClr>
                <a:srgbClr val="C00000"/>
              </a:buClr>
              <a:buFont typeface="Wingdings" panose="05000000000000000000" pitchFamily="2" charset="2"/>
              <a:buChar char="Ø"/>
              <a:defRPr sz="3000" b="1" kern="1200" spc="100" baseline="0">
                <a:solidFill>
                  <a:srgbClr val="002060"/>
                </a:solidFill>
                <a:latin typeface="微软雅黑" panose="020B0503020204020204" pitchFamily="34" charset="-122"/>
                <a:ea typeface="微软雅黑" panose="020B0503020204020204" pitchFamily="34" charset="-122"/>
                <a:cs typeface="+mn-cs"/>
              </a:defRPr>
            </a:lvl2pPr>
            <a:lvl3pPr marL="1152000" indent="-288000" algn="just" defTabSz="914400" rtl="0" eaLnBrk="1" latinLnBrk="0" hangingPunct="1">
              <a:lnSpc>
                <a:spcPct val="110000"/>
              </a:lnSpc>
              <a:spcBef>
                <a:spcPts val="300"/>
              </a:spcBef>
              <a:buClr>
                <a:srgbClr val="002060"/>
              </a:buClr>
              <a:buFont typeface="Wingdings" panose="05000000000000000000" pitchFamily="2" charset="2"/>
              <a:buChar char="Ø"/>
              <a:defRPr sz="2500" b="1" kern="1200" spc="100" baseline="0">
                <a:solidFill>
                  <a:srgbClr val="002060"/>
                </a:solidFill>
                <a:latin typeface="微软雅黑" panose="020B0503020204020204" pitchFamily="34" charset="-122"/>
                <a:ea typeface="微软雅黑" panose="020B0503020204020204" pitchFamily="34" charset="-122"/>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dirty="0">
                <a:latin typeface="微软雅黑 Light" panose="020B0502040204020203" pitchFamily="34" charset="-122"/>
                <a:ea typeface="微软雅黑 Light" panose="020B0502040204020203" pitchFamily="34" charset="-122"/>
              </a:rPr>
              <a:t>(1111 1111 1111 1111)</a:t>
            </a:r>
            <a:r>
              <a:rPr lang="en-US" altLang="zh-CN" baseline="-25000" dirty="0">
                <a:latin typeface="微软雅黑 Light" panose="020B0502040204020203" pitchFamily="34" charset="-122"/>
                <a:ea typeface="微软雅黑 Light" panose="020B0502040204020203" pitchFamily="34" charset="-122"/>
              </a:rPr>
              <a:t>2</a:t>
            </a:r>
            <a:r>
              <a:rPr lang="en-US" altLang="zh-CN" dirty="0">
                <a:latin typeface="微软雅黑 Light" panose="020B0502040204020203" pitchFamily="34" charset="-122"/>
                <a:ea typeface="微软雅黑 Light" panose="020B0502040204020203" pitchFamily="34" charset="-122"/>
              </a:rPr>
              <a:t>=(65535)</a:t>
            </a:r>
            <a:r>
              <a:rPr lang="en-US" altLang="zh-CN" baseline="-25000" dirty="0">
                <a:latin typeface="微软雅黑 Light" panose="020B0502040204020203" pitchFamily="34" charset="-122"/>
                <a:ea typeface="微软雅黑 Light" panose="020B0502040204020203" pitchFamily="34" charset="-122"/>
              </a:rPr>
              <a:t>10</a:t>
            </a:r>
          </a:p>
          <a:p>
            <a:pPr lvl="1" algn="l">
              <a:buClr>
                <a:srgbClr val="002060"/>
              </a:buClr>
            </a:pPr>
            <a:r>
              <a:rPr lang="zh-CN" altLang="en-US" sz="3600" dirty="0">
                <a:latin typeface="微软雅黑 Light" panose="020B0502040204020203" pitchFamily="34" charset="-122"/>
                <a:ea typeface="微软雅黑 Light" panose="020B0502040204020203" pitchFamily="34" charset="-122"/>
              </a:rPr>
              <a:t>此时机器数的范围为</a:t>
            </a:r>
            <a:r>
              <a:rPr lang="en-US" altLang="zh-CN" sz="3600" dirty="0">
                <a:latin typeface="微软雅黑 Light" panose="020B0502040204020203" pitchFamily="34" charset="-122"/>
                <a:ea typeface="微软雅黑 Light" panose="020B0502040204020203" pitchFamily="34" charset="-122"/>
              </a:rPr>
              <a:t>0</a:t>
            </a:r>
            <a:r>
              <a:rPr lang="zh-CN" altLang="en-US" sz="3600" dirty="0">
                <a:latin typeface="微软雅黑 Light" panose="020B0502040204020203" pitchFamily="34" charset="-122"/>
                <a:ea typeface="微软雅黑 Light" panose="020B0502040204020203" pitchFamily="34" charset="-122"/>
              </a:rPr>
              <a:t>～</a:t>
            </a:r>
            <a:r>
              <a:rPr lang="en-US" altLang="zh-CN" sz="3600" dirty="0">
                <a:latin typeface="微软雅黑 Light" panose="020B0502040204020203" pitchFamily="34" charset="-122"/>
                <a:ea typeface="微软雅黑 Light" panose="020B0502040204020203" pitchFamily="34" charset="-122"/>
              </a:rPr>
              <a:t>65535</a:t>
            </a:r>
          </a:p>
        </p:txBody>
      </p:sp>
      <p:graphicFrame>
        <p:nvGraphicFramePr>
          <p:cNvPr id="8" name="表格 7">
            <a:extLst>
              <a:ext uri="{FF2B5EF4-FFF2-40B4-BE49-F238E27FC236}">
                <a16:creationId xmlns:a16="http://schemas.microsoft.com/office/drawing/2014/main" id="{A24B9B2A-7364-4661-ACB1-CE9C1F8C770E}"/>
              </a:ext>
            </a:extLst>
          </p:cNvPr>
          <p:cNvGraphicFramePr>
            <a:graphicFrameLocks noGrp="1"/>
          </p:cNvGraphicFramePr>
          <p:nvPr/>
        </p:nvGraphicFramePr>
        <p:xfrm>
          <a:off x="2991428" y="3164197"/>
          <a:ext cx="6096000" cy="37084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381000">
                  <a:extLst>
                    <a:ext uri="{9D8B030D-6E8A-4147-A177-3AD203B41FA5}">
                      <a16:colId xmlns:a16="http://schemas.microsoft.com/office/drawing/2014/main" val="20006"/>
                    </a:ext>
                  </a:extLst>
                </a:gridCol>
                <a:gridCol w="381000">
                  <a:extLst>
                    <a:ext uri="{9D8B030D-6E8A-4147-A177-3AD203B41FA5}">
                      <a16:colId xmlns:a16="http://schemas.microsoft.com/office/drawing/2014/main" val="20007"/>
                    </a:ext>
                  </a:extLst>
                </a:gridCol>
                <a:gridCol w="381000">
                  <a:extLst>
                    <a:ext uri="{9D8B030D-6E8A-4147-A177-3AD203B41FA5}">
                      <a16:colId xmlns:a16="http://schemas.microsoft.com/office/drawing/2014/main" val="20008"/>
                    </a:ext>
                  </a:extLst>
                </a:gridCol>
                <a:gridCol w="3810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gridCol w="381000">
                  <a:extLst>
                    <a:ext uri="{9D8B030D-6E8A-4147-A177-3AD203B41FA5}">
                      <a16:colId xmlns:a16="http://schemas.microsoft.com/office/drawing/2014/main" val="20011"/>
                    </a:ext>
                  </a:extLst>
                </a:gridCol>
                <a:gridCol w="381000">
                  <a:extLst>
                    <a:ext uri="{9D8B030D-6E8A-4147-A177-3AD203B41FA5}">
                      <a16:colId xmlns:a16="http://schemas.microsoft.com/office/drawing/2014/main" val="20012"/>
                    </a:ext>
                  </a:extLst>
                </a:gridCol>
                <a:gridCol w="381000">
                  <a:extLst>
                    <a:ext uri="{9D8B030D-6E8A-4147-A177-3AD203B41FA5}">
                      <a16:colId xmlns:a16="http://schemas.microsoft.com/office/drawing/2014/main" val="20013"/>
                    </a:ext>
                  </a:extLst>
                </a:gridCol>
                <a:gridCol w="381000">
                  <a:extLst>
                    <a:ext uri="{9D8B030D-6E8A-4147-A177-3AD203B41FA5}">
                      <a16:colId xmlns:a16="http://schemas.microsoft.com/office/drawing/2014/main" val="20014"/>
                    </a:ext>
                  </a:extLst>
                </a:gridCol>
                <a:gridCol w="381000">
                  <a:extLst>
                    <a:ext uri="{9D8B030D-6E8A-4147-A177-3AD203B41FA5}">
                      <a16:colId xmlns:a16="http://schemas.microsoft.com/office/drawing/2014/main" val="20015"/>
                    </a:ext>
                  </a:extLst>
                </a:gridCol>
              </a:tblGrid>
              <a:tr h="370840">
                <a:tc>
                  <a:txBody>
                    <a:bodyPr/>
                    <a:lstStyle/>
                    <a:p>
                      <a:r>
                        <a:rPr lang="en-US" altLang="zh-CN" dirty="0"/>
                        <a:t>0</a:t>
                      </a:r>
                      <a:endParaRPr lang="zh-CN" altLang="en-US" dirty="0"/>
                    </a:p>
                  </a:txBody>
                  <a:tcPr/>
                </a:tc>
                <a:tc>
                  <a:txBody>
                    <a:bodyPr/>
                    <a:lstStyle/>
                    <a:p>
                      <a:r>
                        <a:rPr lang="en-US" altLang="zh-CN" dirty="0"/>
                        <a:t>0</a:t>
                      </a:r>
                      <a:endParaRPr lang="zh-CN" altLang="en-US" dirty="0"/>
                    </a:p>
                  </a:txBody>
                  <a:tcPr/>
                </a:tc>
                <a:tc>
                  <a:txBody>
                    <a:bodyPr/>
                    <a:lstStyle/>
                    <a:p>
                      <a:r>
                        <a:rPr lang="en-US" altLang="zh-CN" dirty="0"/>
                        <a:t>0</a:t>
                      </a:r>
                      <a:endParaRPr lang="zh-CN" altLang="en-US" dirty="0"/>
                    </a:p>
                  </a:txBody>
                  <a:tcPr/>
                </a:tc>
                <a:tc>
                  <a:txBody>
                    <a:bodyPr/>
                    <a:lstStyle/>
                    <a:p>
                      <a:r>
                        <a:rPr lang="en-US" altLang="zh-CN" dirty="0"/>
                        <a:t>0</a:t>
                      </a:r>
                      <a:endParaRPr lang="zh-CN" altLang="en-US" dirty="0"/>
                    </a:p>
                  </a:txBody>
                  <a:tcPr/>
                </a:tc>
                <a:tc>
                  <a:txBody>
                    <a:bodyPr/>
                    <a:lstStyle/>
                    <a:p>
                      <a:r>
                        <a:rPr lang="en-US" altLang="zh-CN" dirty="0"/>
                        <a:t>0</a:t>
                      </a:r>
                      <a:endParaRPr lang="zh-CN" altLang="en-US" dirty="0"/>
                    </a:p>
                  </a:txBody>
                  <a:tcPr/>
                </a:tc>
                <a:tc>
                  <a:txBody>
                    <a:bodyPr/>
                    <a:lstStyle/>
                    <a:p>
                      <a:r>
                        <a:rPr lang="en-US" altLang="zh-CN" dirty="0"/>
                        <a:t>0</a:t>
                      </a:r>
                      <a:endParaRPr lang="zh-CN" altLang="en-US" dirty="0"/>
                    </a:p>
                  </a:txBody>
                  <a:tcPr/>
                </a:tc>
                <a:tc>
                  <a:txBody>
                    <a:bodyPr/>
                    <a:lstStyle/>
                    <a:p>
                      <a:r>
                        <a:rPr lang="en-US" altLang="zh-CN" dirty="0"/>
                        <a:t>0</a:t>
                      </a:r>
                      <a:endParaRPr lang="zh-CN" altLang="en-US" dirty="0"/>
                    </a:p>
                  </a:txBody>
                  <a:tcPr/>
                </a:tc>
                <a:tc>
                  <a:txBody>
                    <a:bodyPr/>
                    <a:lstStyle/>
                    <a:p>
                      <a:r>
                        <a:rPr lang="en-US" altLang="zh-CN" dirty="0"/>
                        <a:t>0</a:t>
                      </a:r>
                      <a:endParaRPr lang="zh-CN" altLang="en-US" dirty="0"/>
                    </a:p>
                  </a:txBody>
                  <a:tcPr/>
                </a:tc>
                <a:tc>
                  <a:txBody>
                    <a:bodyPr/>
                    <a:lstStyle/>
                    <a:p>
                      <a:r>
                        <a:rPr lang="en-US" altLang="zh-CN" dirty="0"/>
                        <a:t>0</a:t>
                      </a:r>
                      <a:endParaRPr lang="zh-CN" altLang="en-US" dirty="0"/>
                    </a:p>
                  </a:txBody>
                  <a:tcPr/>
                </a:tc>
                <a:tc>
                  <a:txBody>
                    <a:bodyPr/>
                    <a:lstStyle/>
                    <a:p>
                      <a:r>
                        <a:rPr lang="en-US" altLang="zh-CN" dirty="0"/>
                        <a:t>0</a:t>
                      </a:r>
                      <a:endParaRPr lang="zh-CN" altLang="en-US" dirty="0"/>
                    </a:p>
                  </a:txBody>
                  <a:tcPr/>
                </a:tc>
                <a:tc>
                  <a:txBody>
                    <a:bodyPr/>
                    <a:lstStyle/>
                    <a:p>
                      <a:r>
                        <a:rPr lang="en-US" altLang="zh-CN" dirty="0"/>
                        <a:t>0</a:t>
                      </a:r>
                      <a:endParaRPr lang="zh-CN" altLang="en-US" dirty="0"/>
                    </a:p>
                  </a:txBody>
                  <a:tcPr/>
                </a:tc>
                <a:tc>
                  <a:txBody>
                    <a:bodyPr/>
                    <a:lstStyle/>
                    <a:p>
                      <a:r>
                        <a:rPr lang="en-US" altLang="zh-CN" dirty="0"/>
                        <a:t>0</a:t>
                      </a:r>
                      <a:endParaRPr lang="zh-CN" altLang="en-US" dirty="0"/>
                    </a:p>
                  </a:txBody>
                  <a:tcPr/>
                </a:tc>
                <a:tc>
                  <a:txBody>
                    <a:bodyPr/>
                    <a:lstStyle/>
                    <a:p>
                      <a:r>
                        <a:rPr lang="en-US" altLang="zh-CN" dirty="0"/>
                        <a:t>0</a:t>
                      </a:r>
                      <a:endParaRPr lang="zh-CN" altLang="en-US" dirty="0"/>
                    </a:p>
                  </a:txBody>
                  <a:tcPr/>
                </a:tc>
                <a:tc>
                  <a:txBody>
                    <a:bodyPr/>
                    <a:lstStyle/>
                    <a:p>
                      <a:r>
                        <a:rPr lang="en-US" altLang="zh-CN" dirty="0"/>
                        <a:t>0</a:t>
                      </a:r>
                      <a:endParaRPr lang="zh-CN" altLang="en-US" dirty="0"/>
                    </a:p>
                  </a:txBody>
                  <a:tcPr/>
                </a:tc>
                <a:tc>
                  <a:txBody>
                    <a:bodyPr/>
                    <a:lstStyle/>
                    <a:p>
                      <a:r>
                        <a:rPr lang="en-US" altLang="zh-CN" dirty="0"/>
                        <a:t>0</a:t>
                      </a:r>
                      <a:endParaRPr lang="zh-CN" altLang="en-US" dirty="0"/>
                    </a:p>
                  </a:txBody>
                  <a:tcPr/>
                </a:tc>
                <a:tc>
                  <a:txBody>
                    <a:bodyPr/>
                    <a:lstStyle/>
                    <a:p>
                      <a:r>
                        <a:rPr lang="en-US" altLang="zh-CN" dirty="0"/>
                        <a:t>0</a:t>
                      </a:r>
                      <a:endParaRPr lang="zh-CN" altLang="en-US" dirty="0"/>
                    </a:p>
                  </a:txBody>
                  <a:tcPr/>
                </a:tc>
                <a:extLst>
                  <a:ext uri="{0D108BD9-81ED-4DB2-BD59-A6C34878D82A}">
                    <a16:rowId xmlns:a16="http://schemas.microsoft.com/office/drawing/2014/main" val="10000"/>
                  </a:ext>
                </a:extLst>
              </a:tr>
            </a:tbl>
          </a:graphicData>
        </a:graphic>
      </p:graphicFrame>
      <p:graphicFrame>
        <p:nvGraphicFramePr>
          <p:cNvPr id="13" name="表格 12">
            <a:extLst>
              <a:ext uri="{FF2B5EF4-FFF2-40B4-BE49-F238E27FC236}">
                <a16:creationId xmlns:a16="http://schemas.microsoft.com/office/drawing/2014/main" id="{C3CC4915-632C-4BC9-AC7D-741D591DD889}"/>
              </a:ext>
            </a:extLst>
          </p:cNvPr>
          <p:cNvGraphicFramePr>
            <a:graphicFrameLocks noGrp="1"/>
          </p:cNvGraphicFramePr>
          <p:nvPr/>
        </p:nvGraphicFramePr>
        <p:xfrm>
          <a:off x="2991428" y="4817694"/>
          <a:ext cx="6096000" cy="37084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381000">
                  <a:extLst>
                    <a:ext uri="{9D8B030D-6E8A-4147-A177-3AD203B41FA5}">
                      <a16:colId xmlns:a16="http://schemas.microsoft.com/office/drawing/2014/main" val="20006"/>
                    </a:ext>
                  </a:extLst>
                </a:gridCol>
                <a:gridCol w="381000">
                  <a:extLst>
                    <a:ext uri="{9D8B030D-6E8A-4147-A177-3AD203B41FA5}">
                      <a16:colId xmlns:a16="http://schemas.microsoft.com/office/drawing/2014/main" val="20007"/>
                    </a:ext>
                  </a:extLst>
                </a:gridCol>
                <a:gridCol w="381000">
                  <a:extLst>
                    <a:ext uri="{9D8B030D-6E8A-4147-A177-3AD203B41FA5}">
                      <a16:colId xmlns:a16="http://schemas.microsoft.com/office/drawing/2014/main" val="20008"/>
                    </a:ext>
                  </a:extLst>
                </a:gridCol>
                <a:gridCol w="3810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gridCol w="381000">
                  <a:extLst>
                    <a:ext uri="{9D8B030D-6E8A-4147-A177-3AD203B41FA5}">
                      <a16:colId xmlns:a16="http://schemas.microsoft.com/office/drawing/2014/main" val="20011"/>
                    </a:ext>
                  </a:extLst>
                </a:gridCol>
                <a:gridCol w="381000">
                  <a:extLst>
                    <a:ext uri="{9D8B030D-6E8A-4147-A177-3AD203B41FA5}">
                      <a16:colId xmlns:a16="http://schemas.microsoft.com/office/drawing/2014/main" val="20012"/>
                    </a:ext>
                  </a:extLst>
                </a:gridCol>
                <a:gridCol w="381000">
                  <a:extLst>
                    <a:ext uri="{9D8B030D-6E8A-4147-A177-3AD203B41FA5}">
                      <a16:colId xmlns:a16="http://schemas.microsoft.com/office/drawing/2014/main" val="20013"/>
                    </a:ext>
                  </a:extLst>
                </a:gridCol>
                <a:gridCol w="381000">
                  <a:extLst>
                    <a:ext uri="{9D8B030D-6E8A-4147-A177-3AD203B41FA5}">
                      <a16:colId xmlns:a16="http://schemas.microsoft.com/office/drawing/2014/main" val="20014"/>
                    </a:ext>
                  </a:extLst>
                </a:gridCol>
                <a:gridCol w="381000">
                  <a:extLst>
                    <a:ext uri="{9D8B030D-6E8A-4147-A177-3AD203B41FA5}">
                      <a16:colId xmlns:a16="http://schemas.microsoft.com/office/drawing/2014/main" val="20015"/>
                    </a:ext>
                  </a:extLst>
                </a:gridCol>
              </a:tblGrid>
              <a:tr h="370840">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extLst>
                  <a:ext uri="{0D108BD9-81ED-4DB2-BD59-A6C34878D82A}">
                    <a16:rowId xmlns:a16="http://schemas.microsoft.com/office/drawing/2014/main" val="10000"/>
                  </a:ext>
                </a:extLst>
              </a:tr>
            </a:tbl>
          </a:graphicData>
        </a:graphic>
      </p:graphicFrame>
      <p:sp>
        <p:nvSpPr>
          <p:cNvPr id="11" name="文本框 10">
            <a:extLst>
              <a:ext uri="{FF2B5EF4-FFF2-40B4-BE49-F238E27FC236}">
                <a16:creationId xmlns:a16="http://schemas.microsoft.com/office/drawing/2014/main" id="{3BAB411E-83F9-43E5-B4F7-D0C941262C4F}"/>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40905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1000"/>
                                        <p:tgtEl>
                                          <p:spTgt spid="10">
                                            <p:txEl>
                                              <p:pRg st="1" end="1"/>
                                            </p:txEl>
                                          </p:spTgt>
                                        </p:tgtEl>
                                      </p:cBhvr>
                                    </p:animEffect>
                                    <p:anim calcmode="lin" valueType="num">
                                      <p:cBhvr>
                                        <p:cTn id="4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461711"/>
            <a:ext cx="10515600" cy="828460"/>
          </a:xfrm>
        </p:spPr>
        <p:txBody>
          <a:bodyPr>
            <a:normAutofit/>
          </a:bodyPr>
          <a:lstStyle/>
          <a:p>
            <a:r>
              <a:rPr lang="zh-CN" altLang="en-US" sz="4000" dirty="0">
                <a:latin typeface="微软雅黑 Light" panose="020B0502040204020203" pitchFamily="34" charset="-122"/>
                <a:ea typeface="微软雅黑 Light" panose="020B0502040204020203" pitchFamily="34" charset="-122"/>
              </a:rPr>
              <a:t>机器数的范围</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1846913"/>
          </a:xfrm>
        </p:spPr>
        <p:txBody>
          <a:bodyPr>
            <a:normAutofit fontScale="92500"/>
          </a:bodyPr>
          <a:lstStyle/>
          <a:p>
            <a:pPr>
              <a:buFont typeface="Wingdings" panose="05000000000000000000" pitchFamily="2" charset="2"/>
              <a:buChar char="Ø"/>
            </a:pPr>
            <a:r>
              <a:rPr lang="zh-CN" altLang="en-US" sz="3900" b="1" dirty="0">
                <a:solidFill>
                  <a:srgbClr val="002060"/>
                </a:solidFill>
                <a:latin typeface="微软雅黑 Light" panose="020B0502040204020203" pitchFamily="34" charset="-122"/>
                <a:ea typeface="微软雅黑 Light" panose="020B0502040204020203" pitchFamily="34" charset="-122"/>
              </a:rPr>
              <a:t>机器数的表示范围由硬件</a:t>
            </a:r>
            <a:r>
              <a:rPr lang="en-US" altLang="zh-CN" sz="3900" b="1" dirty="0">
                <a:solidFill>
                  <a:srgbClr val="002060"/>
                </a:solidFill>
                <a:latin typeface="微软雅黑 Light" panose="020B0502040204020203" pitchFamily="34" charset="-122"/>
                <a:ea typeface="微软雅黑 Light" panose="020B0502040204020203" pitchFamily="34" charset="-122"/>
              </a:rPr>
              <a:t>(</a:t>
            </a:r>
            <a:r>
              <a:rPr lang="en-US" altLang="zh-CN" sz="3900" b="1" dirty="0">
                <a:solidFill>
                  <a:srgbClr val="C00000"/>
                </a:solidFill>
                <a:latin typeface="微软雅黑 Light" panose="020B0502040204020203" pitchFamily="34" charset="-122"/>
                <a:ea typeface="微软雅黑 Light" panose="020B0502040204020203" pitchFamily="34" charset="-122"/>
              </a:rPr>
              <a:t>CPU</a:t>
            </a:r>
            <a:r>
              <a:rPr lang="zh-CN" altLang="en-US" sz="3900" b="1" dirty="0">
                <a:solidFill>
                  <a:srgbClr val="C00000"/>
                </a:solidFill>
                <a:latin typeface="微软雅黑 Light" panose="020B0502040204020203" pitchFamily="34" charset="-122"/>
                <a:ea typeface="微软雅黑 Light" panose="020B0502040204020203" pitchFamily="34" charset="-122"/>
              </a:rPr>
              <a:t>中的寄存器位数</a:t>
            </a:r>
            <a:r>
              <a:rPr lang="en-US" altLang="zh-CN" sz="3900" b="1" dirty="0">
                <a:solidFill>
                  <a:srgbClr val="002060"/>
                </a:solidFill>
                <a:latin typeface="微软雅黑 Light" panose="020B0502040204020203" pitchFamily="34" charset="-122"/>
                <a:ea typeface="微软雅黑 Light" panose="020B0502040204020203" pitchFamily="34" charset="-122"/>
              </a:rPr>
              <a:t>)</a:t>
            </a:r>
            <a:r>
              <a:rPr lang="zh-CN" altLang="en-US" sz="3900" b="1" dirty="0">
                <a:solidFill>
                  <a:srgbClr val="002060"/>
                </a:solidFill>
                <a:latin typeface="微软雅黑 Light" panose="020B0502040204020203" pitchFamily="34" charset="-122"/>
                <a:ea typeface="微软雅黑 Light" panose="020B0502040204020203" pitchFamily="34" charset="-122"/>
              </a:rPr>
              <a:t>决定。</a:t>
            </a:r>
          </a:p>
          <a:p>
            <a:pPr lvl="1">
              <a:buFont typeface="Wingdings" panose="05000000000000000000" pitchFamily="2" charset="2"/>
              <a:buChar char="Ø"/>
            </a:pPr>
            <a:r>
              <a:rPr lang="en-US" altLang="zh-CN" sz="3800" b="1" dirty="0">
                <a:solidFill>
                  <a:srgbClr val="002060"/>
                </a:solidFill>
                <a:latin typeface="微软雅黑 Light" panose="020B0502040204020203" pitchFamily="34" charset="-122"/>
                <a:ea typeface="微软雅黑 Light" panose="020B0502040204020203" pitchFamily="34" charset="-122"/>
              </a:rPr>
              <a:t>16</a:t>
            </a:r>
            <a:r>
              <a:rPr lang="zh-CN" altLang="en-US" sz="3800" b="1" dirty="0">
                <a:solidFill>
                  <a:srgbClr val="002060"/>
                </a:solidFill>
                <a:latin typeface="微软雅黑 Light" panose="020B0502040204020203" pitchFamily="34" charset="-122"/>
                <a:ea typeface="微软雅黑 Light" panose="020B0502040204020203" pitchFamily="34" charset="-122"/>
              </a:rPr>
              <a:t>位寄存器，字长为</a:t>
            </a:r>
            <a:r>
              <a:rPr lang="en-US" altLang="zh-CN" sz="3800" b="1" dirty="0">
                <a:solidFill>
                  <a:srgbClr val="002060"/>
                </a:solidFill>
                <a:latin typeface="微软雅黑 Light" panose="020B0502040204020203" pitchFamily="34" charset="-122"/>
                <a:ea typeface="微软雅黑 Light" panose="020B0502040204020203" pitchFamily="34" charset="-122"/>
              </a:rPr>
              <a:t>16</a:t>
            </a:r>
          </a:p>
          <a:p>
            <a:pPr lvl="1">
              <a:buFont typeface="Wingdings" panose="05000000000000000000" pitchFamily="2" charset="2"/>
              <a:buChar char="Ø"/>
            </a:pPr>
            <a:r>
              <a:rPr lang="zh-CN" altLang="en-US" sz="3800" b="1" dirty="0">
                <a:solidFill>
                  <a:srgbClr val="002060"/>
                </a:solidFill>
                <a:latin typeface="微软雅黑 Light" panose="020B0502040204020203" pitchFamily="34" charset="-122"/>
                <a:ea typeface="微软雅黑 Light" panose="020B0502040204020203" pitchFamily="34" charset="-122"/>
              </a:rPr>
              <a:t>一个</a:t>
            </a:r>
            <a:r>
              <a:rPr lang="en-US" altLang="zh-CN" sz="3800" b="1" dirty="0">
                <a:solidFill>
                  <a:srgbClr val="002060"/>
                </a:solidFill>
                <a:latin typeface="微软雅黑 Light" panose="020B0502040204020203" pitchFamily="34" charset="-122"/>
                <a:ea typeface="微软雅黑 Light" panose="020B0502040204020203" pitchFamily="34" charset="-122"/>
              </a:rPr>
              <a:t>16</a:t>
            </a:r>
            <a:r>
              <a:rPr lang="zh-CN" altLang="en-US" sz="3800" b="1" dirty="0">
                <a:solidFill>
                  <a:srgbClr val="002060"/>
                </a:solidFill>
                <a:latin typeface="微软雅黑 Light" panose="020B0502040204020203" pitchFamily="34" charset="-122"/>
                <a:ea typeface="微软雅黑 Light" panose="020B0502040204020203" pitchFamily="34" charset="-122"/>
              </a:rPr>
              <a:t>位</a:t>
            </a:r>
            <a:r>
              <a:rPr lang="zh-CN" altLang="en-US" sz="3800" b="1" dirty="0">
                <a:solidFill>
                  <a:srgbClr val="C00000"/>
                </a:solidFill>
                <a:latin typeface="微软雅黑 Light" panose="020B0502040204020203" pitchFamily="34" charset="-122"/>
                <a:ea typeface="微软雅黑 Light" panose="020B0502040204020203" pitchFamily="34" charset="-122"/>
              </a:rPr>
              <a:t>带</a:t>
            </a:r>
            <a:r>
              <a:rPr lang="zh-CN" altLang="en-US" sz="3800" b="1" dirty="0">
                <a:solidFill>
                  <a:srgbClr val="002060"/>
                </a:solidFill>
                <a:latin typeface="微软雅黑 Light" panose="020B0502040204020203" pitchFamily="34" charset="-122"/>
                <a:ea typeface="微软雅黑 Light" panose="020B0502040204020203" pitchFamily="34" charset="-122"/>
              </a:rPr>
              <a:t>符号整数的最小值是：</a:t>
            </a:r>
          </a:p>
        </p:txBody>
      </p:sp>
      <p:sp>
        <p:nvSpPr>
          <p:cNvPr id="9" name="内容占位符 5">
            <a:extLst>
              <a:ext uri="{FF2B5EF4-FFF2-40B4-BE49-F238E27FC236}">
                <a16:creationId xmlns:a16="http://schemas.microsoft.com/office/drawing/2014/main" id="{F038A35E-9BEF-4B25-85CD-A021415164C4}"/>
              </a:ext>
            </a:extLst>
          </p:cNvPr>
          <p:cNvSpPr txBox="1">
            <a:spLocks/>
          </p:cNvSpPr>
          <p:nvPr/>
        </p:nvSpPr>
        <p:spPr>
          <a:xfrm>
            <a:off x="651353" y="3438625"/>
            <a:ext cx="10954600" cy="1846913"/>
          </a:xfrm>
          <a:prstGeom prst="rect">
            <a:avLst/>
          </a:prstGeom>
        </p:spPr>
        <p:txBody>
          <a:bodyPr vert="horz" lIns="91440" tIns="45720" rIns="91440" bIns="45720" rtlCol="0">
            <a:normAutofit/>
          </a:bodyPr>
          <a:lstStyle>
            <a:lvl1pPr marL="432000" indent="-432000" algn="just" defTabSz="914400" rtl="0" eaLnBrk="1" latinLnBrk="0" hangingPunct="1">
              <a:lnSpc>
                <a:spcPct val="120000"/>
              </a:lnSpc>
              <a:spcBef>
                <a:spcPts val="600"/>
              </a:spcBef>
              <a:buClr>
                <a:srgbClr val="0070C0"/>
              </a:buClr>
              <a:buFont typeface="Wingdings" panose="05000000000000000000" pitchFamily="2" charset="2"/>
              <a:buChar char="Ø"/>
              <a:defRPr sz="3200" b="1" i="0" kern="1200" spc="100" baseline="0">
                <a:solidFill>
                  <a:srgbClr val="002060"/>
                </a:solidFill>
                <a:latin typeface="微软雅黑" panose="020B0503020204020204" pitchFamily="34" charset="-122"/>
                <a:ea typeface="微软雅黑" panose="020B0503020204020204" pitchFamily="34" charset="-122"/>
                <a:cs typeface="+mn-cs"/>
              </a:defRPr>
            </a:lvl1pPr>
            <a:lvl2pPr marL="864000" indent="-432000" algn="just" defTabSz="914400" rtl="0" eaLnBrk="1" latinLnBrk="0" hangingPunct="1">
              <a:lnSpc>
                <a:spcPct val="110000"/>
              </a:lnSpc>
              <a:spcBef>
                <a:spcPts val="500"/>
              </a:spcBef>
              <a:buClr>
                <a:srgbClr val="C00000"/>
              </a:buClr>
              <a:buFont typeface="Wingdings" panose="05000000000000000000" pitchFamily="2" charset="2"/>
              <a:buChar char="Ø"/>
              <a:defRPr sz="3000" b="1" kern="1200" spc="100" baseline="0">
                <a:solidFill>
                  <a:srgbClr val="002060"/>
                </a:solidFill>
                <a:latin typeface="微软雅黑" panose="020B0503020204020204" pitchFamily="34" charset="-122"/>
                <a:ea typeface="微软雅黑" panose="020B0503020204020204" pitchFamily="34" charset="-122"/>
                <a:cs typeface="+mn-cs"/>
              </a:defRPr>
            </a:lvl2pPr>
            <a:lvl3pPr marL="1152000" indent="-288000" algn="just" defTabSz="914400" rtl="0" eaLnBrk="1" latinLnBrk="0" hangingPunct="1">
              <a:lnSpc>
                <a:spcPct val="110000"/>
              </a:lnSpc>
              <a:spcBef>
                <a:spcPts val="300"/>
              </a:spcBef>
              <a:buClr>
                <a:srgbClr val="002060"/>
              </a:buClr>
              <a:buFont typeface="Wingdings" panose="05000000000000000000" pitchFamily="2" charset="2"/>
              <a:buChar char="Ø"/>
              <a:defRPr sz="2500" b="1" kern="1200" spc="100" baseline="0">
                <a:solidFill>
                  <a:srgbClr val="002060"/>
                </a:solidFill>
                <a:latin typeface="微软雅黑" panose="020B0503020204020204" pitchFamily="34" charset="-122"/>
                <a:ea typeface="微软雅黑" panose="020B0503020204020204" pitchFamily="34" charset="-122"/>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dirty="0">
                <a:latin typeface="微软雅黑 Light" panose="020B0502040204020203" pitchFamily="34" charset="-122"/>
                <a:ea typeface="微软雅黑 Light" panose="020B0502040204020203" pitchFamily="34" charset="-122"/>
              </a:rPr>
              <a:t>(1111 1111 1111 1111)</a:t>
            </a:r>
            <a:r>
              <a:rPr lang="en-US" altLang="zh-CN" baseline="-25000" dirty="0">
                <a:latin typeface="微软雅黑 Light" panose="020B0502040204020203" pitchFamily="34" charset="-122"/>
                <a:ea typeface="微软雅黑 Light" panose="020B0502040204020203" pitchFamily="34" charset="-122"/>
              </a:rPr>
              <a:t>2</a:t>
            </a:r>
            <a:r>
              <a:rPr lang="en-US" altLang="zh-CN" dirty="0">
                <a:latin typeface="微软雅黑 Light" panose="020B0502040204020203" pitchFamily="34" charset="-122"/>
                <a:ea typeface="微软雅黑 Light" panose="020B0502040204020203" pitchFamily="34" charset="-122"/>
              </a:rPr>
              <a:t>=(-32768)</a:t>
            </a:r>
            <a:r>
              <a:rPr lang="en-US" altLang="zh-CN" baseline="-25000" dirty="0">
                <a:latin typeface="微软雅黑 Light" panose="020B0502040204020203" pitchFamily="34" charset="-122"/>
                <a:ea typeface="微软雅黑 Light" panose="020B0502040204020203" pitchFamily="34" charset="-122"/>
              </a:rPr>
              <a:t>10</a:t>
            </a:r>
          </a:p>
          <a:p>
            <a:pPr lvl="1" algn="l">
              <a:buClr>
                <a:srgbClr val="002060"/>
              </a:buClr>
            </a:pPr>
            <a:r>
              <a:rPr lang="zh-CN" altLang="en-US" sz="3600" dirty="0">
                <a:latin typeface="微软雅黑 Light" panose="020B0502040204020203" pitchFamily="34" charset="-122"/>
                <a:ea typeface="微软雅黑 Light" panose="020B0502040204020203" pitchFamily="34" charset="-122"/>
              </a:rPr>
              <a:t>一个</a:t>
            </a:r>
            <a:r>
              <a:rPr lang="en-US" altLang="zh-CN" sz="3600" dirty="0">
                <a:latin typeface="微软雅黑 Light" panose="020B0502040204020203" pitchFamily="34" charset="-122"/>
                <a:ea typeface="微软雅黑 Light" panose="020B0502040204020203" pitchFamily="34" charset="-122"/>
              </a:rPr>
              <a:t>16</a:t>
            </a:r>
            <a:r>
              <a:rPr lang="zh-CN" altLang="en-US" sz="3600" dirty="0">
                <a:latin typeface="微软雅黑 Light" panose="020B0502040204020203" pitchFamily="34" charset="-122"/>
                <a:ea typeface="微软雅黑 Light" panose="020B0502040204020203" pitchFamily="34" charset="-122"/>
              </a:rPr>
              <a:t>位</a:t>
            </a:r>
            <a:r>
              <a:rPr lang="zh-CN" altLang="en-US" sz="3600" dirty="0">
                <a:solidFill>
                  <a:srgbClr val="C00000"/>
                </a:solidFill>
                <a:latin typeface="微软雅黑 Light" panose="020B0502040204020203" pitchFamily="34" charset="-122"/>
                <a:ea typeface="微软雅黑 Light" panose="020B0502040204020203" pitchFamily="34" charset="-122"/>
              </a:rPr>
              <a:t>带</a:t>
            </a:r>
            <a:r>
              <a:rPr lang="zh-CN" altLang="en-US" sz="3600" dirty="0">
                <a:latin typeface="微软雅黑 Light" panose="020B0502040204020203" pitchFamily="34" charset="-122"/>
                <a:ea typeface="微软雅黑 Light" panose="020B0502040204020203" pitchFamily="34" charset="-122"/>
              </a:rPr>
              <a:t>符号整数的最大值是：</a:t>
            </a:r>
          </a:p>
          <a:p>
            <a:endParaRPr lang="zh-CN" altLang="en-US" dirty="0"/>
          </a:p>
        </p:txBody>
      </p:sp>
      <p:sp>
        <p:nvSpPr>
          <p:cNvPr id="10" name="内容占位符 5">
            <a:extLst>
              <a:ext uri="{FF2B5EF4-FFF2-40B4-BE49-F238E27FC236}">
                <a16:creationId xmlns:a16="http://schemas.microsoft.com/office/drawing/2014/main" id="{676977C3-16C4-4D2D-9E10-53518D213534}"/>
              </a:ext>
            </a:extLst>
          </p:cNvPr>
          <p:cNvSpPr txBox="1">
            <a:spLocks/>
          </p:cNvSpPr>
          <p:nvPr/>
        </p:nvSpPr>
        <p:spPr>
          <a:xfrm>
            <a:off x="618700" y="5136212"/>
            <a:ext cx="10954600" cy="1846913"/>
          </a:xfrm>
          <a:prstGeom prst="rect">
            <a:avLst/>
          </a:prstGeom>
        </p:spPr>
        <p:txBody>
          <a:bodyPr vert="horz" lIns="91440" tIns="45720" rIns="91440" bIns="45720" rtlCol="0">
            <a:normAutofit/>
          </a:bodyPr>
          <a:lstStyle>
            <a:lvl1pPr marL="432000" indent="-432000" algn="just" defTabSz="914400" rtl="0" eaLnBrk="1" latinLnBrk="0" hangingPunct="1">
              <a:lnSpc>
                <a:spcPct val="120000"/>
              </a:lnSpc>
              <a:spcBef>
                <a:spcPts val="600"/>
              </a:spcBef>
              <a:buClr>
                <a:srgbClr val="0070C0"/>
              </a:buClr>
              <a:buFont typeface="Wingdings" panose="05000000000000000000" pitchFamily="2" charset="2"/>
              <a:buChar char="Ø"/>
              <a:defRPr sz="3200" b="1" i="0" kern="1200" spc="100" baseline="0">
                <a:solidFill>
                  <a:srgbClr val="002060"/>
                </a:solidFill>
                <a:latin typeface="微软雅黑" panose="020B0503020204020204" pitchFamily="34" charset="-122"/>
                <a:ea typeface="微软雅黑" panose="020B0503020204020204" pitchFamily="34" charset="-122"/>
                <a:cs typeface="+mn-cs"/>
              </a:defRPr>
            </a:lvl1pPr>
            <a:lvl2pPr marL="864000" indent="-432000" algn="just" defTabSz="914400" rtl="0" eaLnBrk="1" latinLnBrk="0" hangingPunct="1">
              <a:lnSpc>
                <a:spcPct val="110000"/>
              </a:lnSpc>
              <a:spcBef>
                <a:spcPts val="500"/>
              </a:spcBef>
              <a:buClr>
                <a:srgbClr val="C00000"/>
              </a:buClr>
              <a:buFont typeface="Wingdings" panose="05000000000000000000" pitchFamily="2" charset="2"/>
              <a:buChar char="Ø"/>
              <a:defRPr sz="3000" b="1" kern="1200" spc="100" baseline="0">
                <a:solidFill>
                  <a:srgbClr val="002060"/>
                </a:solidFill>
                <a:latin typeface="微软雅黑" panose="020B0503020204020204" pitchFamily="34" charset="-122"/>
                <a:ea typeface="微软雅黑" panose="020B0503020204020204" pitchFamily="34" charset="-122"/>
                <a:cs typeface="+mn-cs"/>
              </a:defRPr>
            </a:lvl2pPr>
            <a:lvl3pPr marL="1152000" indent="-288000" algn="just" defTabSz="914400" rtl="0" eaLnBrk="1" latinLnBrk="0" hangingPunct="1">
              <a:lnSpc>
                <a:spcPct val="110000"/>
              </a:lnSpc>
              <a:spcBef>
                <a:spcPts val="300"/>
              </a:spcBef>
              <a:buClr>
                <a:srgbClr val="002060"/>
              </a:buClr>
              <a:buFont typeface="Wingdings" panose="05000000000000000000" pitchFamily="2" charset="2"/>
              <a:buChar char="Ø"/>
              <a:defRPr sz="2500" b="1" kern="1200" spc="100" baseline="0">
                <a:solidFill>
                  <a:srgbClr val="002060"/>
                </a:solidFill>
                <a:latin typeface="微软雅黑" panose="020B0503020204020204" pitchFamily="34" charset="-122"/>
                <a:ea typeface="微软雅黑" panose="020B0503020204020204" pitchFamily="34" charset="-122"/>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dirty="0">
                <a:latin typeface="微软雅黑 Light" panose="020B0502040204020203" pitchFamily="34" charset="-122"/>
                <a:ea typeface="微软雅黑 Light" panose="020B0502040204020203" pitchFamily="34" charset="-122"/>
              </a:rPr>
              <a:t>(0111 1111 1111 1111)</a:t>
            </a:r>
            <a:r>
              <a:rPr lang="en-US" altLang="zh-CN" baseline="-25000" dirty="0">
                <a:latin typeface="微软雅黑 Light" panose="020B0502040204020203" pitchFamily="34" charset="-122"/>
                <a:ea typeface="微软雅黑 Light" panose="020B0502040204020203" pitchFamily="34" charset="-122"/>
              </a:rPr>
              <a:t>2</a:t>
            </a:r>
            <a:r>
              <a:rPr lang="en-US" altLang="zh-CN" dirty="0">
                <a:latin typeface="微软雅黑 Light" panose="020B0502040204020203" pitchFamily="34" charset="-122"/>
                <a:ea typeface="微软雅黑 Light" panose="020B0502040204020203" pitchFamily="34" charset="-122"/>
              </a:rPr>
              <a:t>=(+32767)</a:t>
            </a:r>
            <a:r>
              <a:rPr lang="en-US" altLang="zh-CN" baseline="-25000" dirty="0">
                <a:latin typeface="微软雅黑 Light" panose="020B0502040204020203" pitchFamily="34" charset="-122"/>
                <a:ea typeface="微软雅黑 Light" panose="020B0502040204020203" pitchFamily="34" charset="-122"/>
              </a:rPr>
              <a:t>10</a:t>
            </a:r>
          </a:p>
          <a:p>
            <a:pPr lvl="1" algn="l">
              <a:buClr>
                <a:srgbClr val="002060"/>
              </a:buClr>
            </a:pPr>
            <a:r>
              <a:rPr lang="zh-CN" altLang="en-US" sz="3600" dirty="0">
                <a:latin typeface="微软雅黑 Light" panose="020B0502040204020203" pitchFamily="34" charset="-122"/>
                <a:ea typeface="微软雅黑 Light" panose="020B0502040204020203" pitchFamily="34" charset="-122"/>
              </a:rPr>
              <a:t>此时机器数的范围为</a:t>
            </a:r>
            <a:r>
              <a:rPr lang="en-US" altLang="zh-CN" sz="3600" dirty="0">
                <a:latin typeface="微软雅黑 Light" panose="020B0502040204020203" pitchFamily="34" charset="-122"/>
                <a:ea typeface="微软雅黑 Light" panose="020B0502040204020203" pitchFamily="34" charset="-122"/>
              </a:rPr>
              <a:t>-32768</a:t>
            </a:r>
            <a:r>
              <a:rPr lang="zh-CN" altLang="en-US" sz="3600" dirty="0">
                <a:latin typeface="微软雅黑 Light" panose="020B0502040204020203" pitchFamily="34" charset="-122"/>
                <a:ea typeface="微软雅黑 Light" panose="020B0502040204020203" pitchFamily="34" charset="-122"/>
              </a:rPr>
              <a:t>～</a:t>
            </a:r>
            <a:r>
              <a:rPr lang="en-US" altLang="zh-CN" sz="3600" dirty="0">
                <a:latin typeface="微软雅黑 Light" panose="020B0502040204020203" pitchFamily="34" charset="-122"/>
                <a:ea typeface="微软雅黑 Light" panose="020B0502040204020203" pitchFamily="34" charset="-122"/>
              </a:rPr>
              <a:t>+32767</a:t>
            </a:r>
          </a:p>
        </p:txBody>
      </p:sp>
      <p:graphicFrame>
        <p:nvGraphicFramePr>
          <p:cNvPr id="8" name="表格 7">
            <a:extLst>
              <a:ext uri="{FF2B5EF4-FFF2-40B4-BE49-F238E27FC236}">
                <a16:creationId xmlns:a16="http://schemas.microsoft.com/office/drawing/2014/main" id="{A24B9B2A-7364-4661-ACB1-CE9C1F8C770E}"/>
              </a:ext>
            </a:extLst>
          </p:cNvPr>
          <p:cNvGraphicFramePr>
            <a:graphicFrameLocks noGrp="1"/>
          </p:cNvGraphicFramePr>
          <p:nvPr/>
        </p:nvGraphicFramePr>
        <p:xfrm>
          <a:off x="2991428" y="3164197"/>
          <a:ext cx="6096000" cy="37084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381000">
                  <a:extLst>
                    <a:ext uri="{9D8B030D-6E8A-4147-A177-3AD203B41FA5}">
                      <a16:colId xmlns:a16="http://schemas.microsoft.com/office/drawing/2014/main" val="20006"/>
                    </a:ext>
                  </a:extLst>
                </a:gridCol>
                <a:gridCol w="381000">
                  <a:extLst>
                    <a:ext uri="{9D8B030D-6E8A-4147-A177-3AD203B41FA5}">
                      <a16:colId xmlns:a16="http://schemas.microsoft.com/office/drawing/2014/main" val="20007"/>
                    </a:ext>
                  </a:extLst>
                </a:gridCol>
                <a:gridCol w="381000">
                  <a:extLst>
                    <a:ext uri="{9D8B030D-6E8A-4147-A177-3AD203B41FA5}">
                      <a16:colId xmlns:a16="http://schemas.microsoft.com/office/drawing/2014/main" val="20008"/>
                    </a:ext>
                  </a:extLst>
                </a:gridCol>
                <a:gridCol w="3810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gridCol w="381000">
                  <a:extLst>
                    <a:ext uri="{9D8B030D-6E8A-4147-A177-3AD203B41FA5}">
                      <a16:colId xmlns:a16="http://schemas.microsoft.com/office/drawing/2014/main" val="20011"/>
                    </a:ext>
                  </a:extLst>
                </a:gridCol>
                <a:gridCol w="381000">
                  <a:extLst>
                    <a:ext uri="{9D8B030D-6E8A-4147-A177-3AD203B41FA5}">
                      <a16:colId xmlns:a16="http://schemas.microsoft.com/office/drawing/2014/main" val="20012"/>
                    </a:ext>
                  </a:extLst>
                </a:gridCol>
                <a:gridCol w="381000">
                  <a:extLst>
                    <a:ext uri="{9D8B030D-6E8A-4147-A177-3AD203B41FA5}">
                      <a16:colId xmlns:a16="http://schemas.microsoft.com/office/drawing/2014/main" val="20013"/>
                    </a:ext>
                  </a:extLst>
                </a:gridCol>
                <a:gridCol w="381000">
                  <a:extLst>
                    <a:ext uri="{9D8B030D-6E8A-4147-A177-3AD203B41FA5}">
                      <a16:colId xmlns:a16="http://schemas.microsoft.com/office/drawing/2014/main" val="20014"/>
                    </a:ext>
                  </a:extLst>
                </a:gridCol>
                <a:gridCol w="381000">
                  <a:extLst>
                    <a:ext uri="{9D8B030D-6E8A-4147-A177-3AD203B41FA5}">
                      <a16:colId xmlns:a16="http://schemas.microsoft.com/office/drawing/2014/main" val="20015"/>
                    </a:ext>
                  </a:extLst>
                </a:gridCol>
              </a:tblGrid>
              <a:tr h="370840">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extLst>
                  <a:ext uri="{0D108BD9-81ED-4DB2-BD59-A6C34878D82A}">
                    <a16:rowId xmlns:a16="http://schemas.microsoft.com/office/drawing/2014/main" val="10000"/>
                  </a:ext>
                </a:extLst>
              </a:tr>
            </a:tbl>
          </a:graphicData>
        </a:graphic>
      </p:graphicFrame>
      <p:graphicFrame>
        <p:nvGraphicFramePr>
          <p:cNvPr id="13" name="表格 12">
            <a:extLst>
              <a:ext uri="{FF2B5EF4-FFF2-40B4-BE49-F238E27FC236}">
                <a16:creationId xmlns:a16="http://schemas.microsoft.com/office/drawing/2014/main" id="{C3CC4915-632C-4BC9-AC7D-741D591DD889}"/>
              </a:ext>
            </a:extLst>
          </p:cNvPr>
          <p:cNvGraphicFramePr>
            <a:graphicFrameLocks noGrp="1"/>
          </p:cNvGraphicFramePr>
          <p:nvPr/>
        </p:nvGraphicFramePr>
        <p:xfrm>
          <a:off x="2991428" y="4817694"/>
          <a:ext cx="6096000" cy="37084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381000">
                  <a:extLst>
                    <a:ext uri="{9D8B030D-6E8A-4147-A177-3AD203B41FA5}">
                      <a16:colId xmlns:a16="http://schemas.microsoft.com/office/drawing/2014/main" val="20006"/>
                    </a:ext>
                  </a:extLst>
                </a:gridCol>
                <a:gridCol w="381000">
                  <a:extLst>
                    <a:ext uri="{9D8B030D-6E8A-4147-A177-3AD203B41FA5}">
                      <a16:colId xmlns:a16="http://schemas.microsoft.com/office/drawing/2014/main" val="20007"/>
                    </a:ext>
                  </a:extLst>
                </a:gridCol>
                <a:gridCol w="381000">
                  <a:extLst>
                    <a:ext uri="{9D8B030D-6E8A-4147-A177-3AD203B41FA5}">
                      <a16:colId xmlns:a16="http://schemas.microsoft.com/office/drawing/2014/main" val="20008"/>
                    </a:ext>
                  </a:extLst>
                </a:gridCol>
                <a:gridCol w="3810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gridCol w="381000">
                  <a:extLst>
                    <a:ext uri="{9D8B030D-6E8A-4147-A177-3AD203B41FA5}">
                      <a16:colId xmlns:a16="http://schemas.microsoft.com/office/drawing/2014/main" val="20011"/>
                    </a:ext>
                  </a:extLst>
                </a:gridCol>
                <a:gridCol w="381000">
                  <a:extLst>
                    <a:ext uri="{9D8B030D-6E8A-4147-A177-3AD203B41FA5}">
                      <a16:colId xmlns:a16="http://schemas.microsoft.com/office/drawing/2014/main" val="20012"/>
                    </a:ext>
                  </a:extLst>
                </a:gridCol>
                <a:gridCol w="381000">
                  <a:extLst>
                    <a:ext uri="{9D8B030D-6E8A-4147-A177-3AD203B41FA5}">
                      <a16:colId xmlns:a16="http://schemas.microsoft.com/office/drawing/2014/main" val="20013"/>
                    </a:ext>
                  </a:extLst>
                </a:gridCol>
                <a:gridCol w="381000">
                  <a:extLst>
                    <a:ext uri="{9D8B030D-6E8A-4147-A177-3AD203B41FA5}">
                      <a16:colId xmlns:a16="http://schemas.microsoft.com/office/drawing/2014/main" val="20014"/>
                    </a:ext>
                  </a:extLst>
                </a:gridCol>
                <a:gridCol w="381000">
                  <a:extLst>
                    <a:ext uri="{9D8B030D-6E8A-4147-A177-3AD203B41FA5}">
                      <a16:colId xmlns:a16="http://schemas.microsoft.com/office/drawing/2014/main" val="20015"/>
                    </a:ext>
                  </a:extLst>
                </a:gridCol>
              </a:tblGrid>
              <a:tr h="370840">
                <a:tc>
                  <a:txBody>
                    <a:bodyPr/>
                    <a:lstStyle/>
                    <a:p>
                      <a:r>
                        <a:rPr lang="en-US" altLang="zh-CN" dirty="0"/>
                        <a:t>0</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extLst>
                  <a:ext uri="{0D108BD9-81ED-4DB2-BD59-A6C34878D82A}">
                    <a16:rowId xmlns:a16="http://schemas.microsoft.com/office/drawing/2014/main" val="10000"/>
                  </a:ext>
                </a:extLst>
              </a:tr>
            </a:tbl>
          </a:graphicData>
        </a:graphic>
      </p:graphicFrame>
      <p:sp>
        <p:nvSpPr>
          <p:cNvPr id="11" name="文本框 10">
            <a:extLst>
              <a:ext uri="{FF2B5EF4-FFF2-40B4-BE49-F238E27FC236}">
                <a16:creationId xmlns:a16="http://schemas.microsoft.com/office/drawing/2014/main" id="{698E4FE6-21F3-4041-B73D-AFBCB686F1D9}"/>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252444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1000"/>
                                        <p:tgtEl>
                                          <p:spTgt spid="10">
                                            <p:txEl>
                                              <p:pRg st="1" end="1"/>
                                            </p:txEl>
                                          </p:spTgt>
                                        </p:tgtEl>
                                      </p:cBhvr>
                                    </p:animEffect>
                                    <p:anim calcmode="lin" valueType="num">
                                      <p:cBhvr>
                                        <p:cTn id="4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460396"/>
            <a:ext cx="10515600" cy="828460"/>
          </a:xfrm>
        </p:spPr>
        <p:txBody>
          <a:bodyPr>
            <a:normAutofit/>
          </a:bodyPr>
          <a:lstStyle/>
          <a:p>
            <a:r>
              <a:rPr lang="zh-CN" altLang="en-US" sz="4000" dirty="0">
                <a:latin typeface="微软雅黑 Light" panose="020B0502040204020203" pitchFamily="34" charset="-122"/>
                <a:ea typeface="微软雅黑 Light" panose="020B0502040204020203" pitchFamily="34" charset="-122"/>
              </a:rPr>
              <a:t>机器数中小数点的位置</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4688985"/>
          </a:xfrm>
        </p:spPr>
        <p:txBody>
          <a:bodyPr>
            <a:normAutofit/>
          </a:bodyPr>
          <a:lstStyle/>
          <a:p>
            <a:pP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定点数</a:t>
            </a:r>
            <a:endParaRPr lang="en-US" altLang="zh-CN" sz="3600" b="1" dirty="0">
              <a:solidFill>
                <a:srgbClr val="002060"/>
              </a:solidFill>
              <a:latin typeface="微软雅黑 Light" panose="020B0502040204020203" pitchFamily="34" charset="-122"/>
              <a:ea typeface="微软雅黑 Light" panose="020B0502040204020203" pitchFamily="34" charset="-122"/>
            </a:endParaRPr>
          </a:p>
          <a:p>
            <a:pPr lvl="1">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定点整数小数点的位置约定在最低位的右边，用来表示整数</a:t>
            </a:r>
          </a:p>
          <a:p>
            <a:pPr lvl="1">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定点小数小数点的位置约定在符号位之后，用来表示小于</a:t>
            </a:r>
            <a:r>
              <a:rPr lang="en-US" altLang="zh-CN" sz="3200" b="1" dirty="0">
                <a:solidFill>
                  <a:srgbClr val="002060"/>
                </a:solidFill>
                <a:latin typeface="微软雅黑 Light" panose="020B0502040204020203" pitchFamily="34" charset="-122"/>
                <a:ea typeface="微软雅黑 Light" panose="020B0502040204020203" pitchFamily="34" charset="-122"/>
              </a:rPr>
              <a:t>1</a:t>
            </a:r>
            <a:r>
              <a:rPr lang="zh-CN" altLang="en-US" sz="3200" b="1" dirty="0">
                <a:solidFill>
                  <a:srgbClr val="002060"/>
                </a:solidFill>
                <a:latin typeface="微软雅黑 Light" panose="020B0502040204020203" pitchFamily="34" charset="-122"/>
                <a:ea typeface="微软雅黑 Light" panose="020B0502040204020203" pitchFamily="34" charset="-122"/>
              </a:rPr>
              <a:t>的纯小数</a:t>
            </a:r>
          </a:p>
          <a:p>
            <a:endParaRPr lang="zh-CN" altLang="en-US" dirty="0"/>
          </a:p>
        </p:txBody>
      </p:sp>
      <p:sp>
        <p:nvSpPr>
          <p:cNvPr id="44" name="文本框 43">
            <a:extLst>
              <a:ext uri="{FF2B5EF4-FFF2-40B4-BE49-F238E27FC236}">
                <a16:creationId xmlns:a16="http://schemas.microsoft.com/office/drawing/2014/main" id="{E0F1EC06-3CBE-4DD8-BEA6-B585F83E12CE}"/>
              </a:ext>
            </a:extLst>
          </p:cNvPr>
          <p:cNvSpPr txBox="1"/>
          <p:nvPr/>
        </p:nvSpPr>
        <p:spPr>
          <a:xfrm>
            <a:off x="2855303" y="5689535"/>
            <a:ext cx="5929828" cy="523220"/>
          </a:xfrm>
          <a:prstGeom prst="rect">
            <a:avLst/>
          </a:prstGeom>
          <a:noFill/>
        </p:spPr>
        <p:txBody>
          <a:bodyPr wrap="none" rtlCol="0">
            <a:spAutoFit/>
          </a:bodyPr>
          <a:lstStyle/>
          <a:p>
            <a:r>
              <a:rPr lang="zh-CN" altLang="en-US" sz="2800" b="1" dirty="0">
                <a:solidFill>
                  <a:srgbClr val="C00000"/>
                </a:solidFill>
                <a:latin typeface="微软雅黑 Light" panose="020B0502040204020203" pitchFamily="34" charset="-122"/>
                <a:ea typeface="微软雅黑 Light" panose="020B0502040204020203" pitchFamily="34" charset="-122"/>
              </a:rPr>
              <a:t>关键点：小数点位置隐含且固定不动</a:t>
            </a:r>
          </a:p>
        </p:txBody>
      </p:sp>
      <p:grpSp>
        <p:nvGrpSpPr>
          <p:cNvPr id="3" name="组合 2">
            <a:extLst>
              <a:ext uri="{FF2B5EF4-FFF2-40B4-BE49-F238E27FC236}">
                <a16:creationId xmlns:a16="http://schemas.microsoft.com/office/drawing/2014/main" id="{647A840E-A34F-8AC1-83D2-18BAF6674461}"/>
              </a:ext>
            </a:extLst>
          </p:cNvPr>
          <p:cNvGrpSpPr/>
          <p:nvPr/>
        </p:nvGrpSpPr>
        <p:grpSpPr>
          <a:xfrm>
            <a:off x="586047" y="4072542"/>
            <a:ext cx="11053251" cy="1472166"/>
            <a:chOff x="487085" y="4707542"/>
            <a:chExt cx="11053251" cy="1472166"/>
          </a:xfrm>
        </p:grpSpPr>
        <p:sp>
          <p:nvSpPr>
            <p:cNvPr id="7" name="Text Box 8">
              <a:extLst>
                <a:ext uri="{FF2B5EF4-FFF2-40B4-BE49-F238E27FC236}">
                  <a16:creationId xmlns:a16="http://schemas.microsoft.com/office/drawing/2014/main" id="{297901EF-8CC7-4F4C-AAB8-8FDD8A3659B5}"/>
                </a:ext>
              </a:extLst>
            </p:cNvPr>
            <p:cNvSpPr txBox="1">
              <a:spLocks noChangeArrowheads="1"/>
            </p:cNvSpPr>
            <p:nvPr/>
          </p:nvSpPr>
          <p:spPr bwMode="auto">
            <a:xfrm>
              <a:off x="1195335" y="5509411"/>
              <a:ext cx="3473713" cy="42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eaLnBrk="1" hangingPunct="1">
                <a:lnSpc>
                  <a:spcPct val="120000"/>
                </a:lnSpc>
                <a:spcBef>
                  <a:spcPct val="0"/>
                </a:spcBef>
                <a:buClrTx/>
                <a:buFontTx/>
                <a:buNone/>
              </a:pPr>
              <a:r>
                <a:rPr lang="zh-CN" altLang="en-US" sz="2000" b="1" dirty="0">
                  <a:latin typeface="微软雅黑 Light" panose="020B0502040204020203" pitchFamily="34" charset="-122"/>
                  <a:ea typeface="微软雅黑 Light" panose="020B0502040204020203" pitchFamily="34" charset="-122"/>
                </a:rPr>
                <a:t>机器内的定点整数</a:t>
              </a:r>
              <a:r>
                <a:rPr lang="en-US" altLang="zh-CN" sz="1800" b="1" dirty="0">
                  <a:effectLst/>
                  <a:latin typeface="微软雅黑 Light" panose="020B0502040204020203" pitchFamily="34" charset="-122"/>
                  <a:ea typeface="微软雅黑 Light" panose="020B0502040204020203" pitchFamily="34" charset="-122"/>
                  <a:cs typeface="Times New Roman" panose="02020603050405020304" pitchFamily="18" charset="0"/>
                </a:rPr>
                <a:t>387</a:t>
              </a:r>
              <a:endParaRPr lang="zh-CN" altLang="en-US" sz="4800" b="1" dirty="0">
                <a:latin typeface="微软雅黑 Light" panose="020B0502040204020203" pitchFamily="34" charset="-122"/>
                <a:ea typeface="微软雅黑 Light" panose="020B0502040204020203" pitchFamily="34" charset="-122"/>
              </a:endParaRPr>
            </a:p>
          </p:txBody>
        </p:sp>
        <p:sp>
          <p:nvSpPr>
            <p:cNvPr id="27" name="Text Box 26">
              <a:extLst>
                <a:ext uri="{FF2B5EF4-FFF2-40B4-BE49-F238E27FC236}">
                  <a16:creationId xmlns:a16="http://schemas.microsoft.com/office/drawing/2014/main" id="{6D565C9F-0AD8-41B3-BE0F-8916033FA25E}"/>
                </a:ext>
              </a:extLst>
            </p:cNvPr>
            <p:cNvSpPr txBox="1">
              <a:spLocks noChangeArrowheads="1"/>
            </p:cNvSpPr>
            <p:nvPr/>
          </p:nvSpPr>
          <p:spPr bwMode="auto">
            <a:xfrm>
              <a:off x="6971385" y="5728430"/>
              <a:ext cx="3822050" cy="45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eaLnBrk="1" hangingPunct="1">
                <a:lnSpc>
                  <a:spcPct val="120000"/>
                </a:lnSpc>
                <a:spcBef>
                  <a:spcPct val="0"/>
                </a:spcBef>
                <a:buClrTx/>
                <a:buFontTx/>
                <a:buNone/>
              </a:pPr>
              <a:r>
                <a:rPr lang="zh-CN" altLang="en-US" sz="1800" b="1" dirty="0">
                  <a:latin typeface="微软雅黑 Light" panose="020B0502040204020203" pitchFamily="34" charset="-122"/>
                  <a:ea typeface="微软雅黑 Light" panose="020B0502040204020203" pitchFamily="34" charset="-122"/>
                </a:rPr>
                <a:t>机器内的定点小数</a:t>
              </a:r>
              <a:r>
                <a:rPr lang="en-US" altLang="zh-CN" sz="1800" b="1" dirty="0">
                  <a:latin typeface="微软雅黑 Light" panose="020B0502040204020203" pitchFamily="34" charset="-122"/>
                  <a:ea typeface="微软雅黑 Light" panose="020B0502040204020203" pitchFamily="34" charset="-122"/>
                </a:rPr>
                <a:t>0.625</a:t>
              </a:r>
              <a:endParaRPr lang="zh-CN" altLang="en-US" sz="4400" b="1" dirty="0">
                <a:latin typeface="微软雅黑 Light" panose="020B0502040204020203" pitchFamily="34" charset="-122"/>
                <a:ea typeface="微软雅黑 Light" panose="020B0502040204020203" pitchFamily="34" charset="-122"/>
              </a:endParaRPr>
            </a:p>
          </p:txBody>
        </p:sp>
        <p:pic>
          <p:nvPicPr>
            <p:cNvPr id="2" name="图片 1">
              <a:extLst>
                <a:ext uri="{FF2B5EF4-FFF2-40B4-BE49-F238E27FC236}">
                  <a16:creationId xmlns:a16="http://schemas.microsoft.com/office/drawing/2014/main" id="{65905FD8-5380-05E5-B2D3-4E6C6B720E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085" y="4707542"/>
              <a:ext cx="5380653" cy="698321"/>
            </a:xfrm>
            <a:prstGeom prst="rect">
              <a:avLst/>
            </a:prstGeom>
          </p:spPr>
        </p:pic>
        <p:pic>
          <p:nvPicPr>
            <p:cNvPr id="45" name="图片 44" descr="黑色的钟表&#10;&#10;中度可信度描述已自动生成">
              <a:extLst>
                <a:ext uri="{FF2B5EF4-FFF2-40B4-BE49-F238E27FC236}">
                  <a16:creationId xmlns:a16="http://schemas.microsoft.com/office/drawing/2014/main" id="{7334152E-E8AB-6970-5C42-A37B809A2A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749467"/>
              <a:ext cx="5444336" cy="759943"/>
            </a:xfrm>
            <a:prstGeom prst="rect">
              <a:avLst/>
            </a:prstGeom>
          </p:spPr>
        </p:pic>
      </p:grpSp>
      <p:sp>
        <p:nvSpPr>
          <p:cNvPr id="10" name="文本框 9">
            <a:extLst>
              <a:ext uri="{FF2B5EF4-FFF2-40B4-BE49-F238E27FC236}">
                <a16:creationId xmlns:a16="http://schemas.microsoft.com/office/drawing/2014/main" id="{45691227-C882-4CEC-93E7-5BCBEF8F1FAD}"/>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184651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449725"/>
            <a:ext cx="10515600" cy="828460"/>
          </a:xfrm>
        </p:spPr>
        <p:txBody>
          <a:bodyPr>
            <a:normAutofit/>
          </a:bodyPr>
          <a:lstStyle/>
          <a:p>
            <a:r>
              <a:rPr lang="zh-CN" altLang="en-US" sz="4000" dirty="0">
                <a:latin typeface="微软雅黑 Light" panose="020B0502040204020203" pitchFamily="34" charset="-122"/>
                <a:ea typeface="微软雅黑 Light" panose="020B0502040204020203" pitchFamily="34" charset="-122"/>
              </a:rPr>
              <a:t>机器数中小数点的位置</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4688985"/>
          </a:xfrm>
        </p:spPr>
        <p:txBody>
          <a:bodyPr>
            <a:normAutofit/>
          </a:bodyPr>
          <a:lstStyle/>
          <a:p>
            <a:pP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浮点数</a:t>
            </a:r>
            <a:endParaRPr lang="en-US" altLang="zh-CN" sz="3600" b="1" dirty="0">
              <a:solidFill>
                <a:srgbClr val="002060"/>
              </a:solidFill>
              <a:latin typeface="微软雅黑 Light" panose="020B0502040204020203" pitchFamily="34" charset="-122"/>
              <a:ea typeface="微软雅黑 Light" panose="020B0502040204020203" pitchFamily="34" charset="-122"/>
            </a:endParaRPr>
          </a:p>
          <a:p>
            <a:pPr lvl="1">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一个二进制数</a:t>
            </a:r>
            <a:r>
              <a:rPr lang="en-US" altLang="zh-CN" sz="3200" b="1" dirty="0">
                <a:solidFill>
                  <a:srgbClr val="002060"/>
                </a:solidFill>
                <a:latin typeface="微软雅黑 Light" panose="020B0502040204020203" pitchFamily="34" charset="-122"/>
                <a:ea typeface="微软雅黑 Light" panose="020B0502040204020203" pitchFamily="34" charset="-122"/>
              </a:rPr>
              <a:t>N</a:t>
            </a:r>
            <a:r>
              <a:rPr lang="zh-CN" altLang="en-US" sz="3200" b="1" dirty="0">
                <a:solidFill>
                  <a:srgbClr val="002060"/>
                </a:solidFill>
                <a:latin typeface="微软雅黑 Light" panose="020B0502040204020203" pitchFamily="34" charset="-122"/>
                <a:ea typeface="微软雅黑 Light" panose="020B0502040204020203" pitchFamily="34" charset="-122"/>
              </a:rPr>
              <a:t>可以表示为</a:t>
            </a:r>
            <a:r>
              <a:rPr lang="zh-CN" altLang="en-US" sz="3300" b="1" dirty="0">
                <a:solidFill>
                  <a:srgbClr val="002060"/>
                </a:solidFill>
                <a:latin typeface="微软雅黑 Light" panose="020B0502040204020203" pitchFamily="34" charset="-122"/>
                <a:ea typeface="微软雅黑 Light" panose="020B0502040204020203" pitchFamily="34" charset="-122"/>
              </a:rPr>
              <a:t>：</a:t>
            </a:r>
          </a:p>
          <a:p>
            <a:pPr marL="432000" lvl="1" indent="0">
              <a:buNone/>
            </a:pPr>
            <a:r>
              <a:rPr lang="zh-CN" altLang="en-US" sz="3500" b="1" i="1" dirty="0">
                <a:solidFill>
                  <a:srgbClr val="00B050"/>
                </a:solidFill>
                <a:latin typeface="微软雅黑 Light" panose="020B0502040204020203" pitchFamily="34" charset="-122"/>
                <a:ea typeface="微软雅黑 Light" panose="020B0502040204020203" pitchFamily="34" charset="-122"/>
              </a:rPr>
              <a:t>             </a:t>
            </a:r>
            <a:r>
              <a:rPr lang="en-US" altLang="zh-CN" sz="3200" b="1" i="1" dirty="0">
                <a:solidFill>
                  <a:srgbClr val="00B050"/>
                </a:solidFill>
                <a:latin typeface="微软雅黑 Light" panose="020B0502040204020203" pitchFamily="34" charset="-122"/>
                <a:ea typeface="微软雅黑 Light" panose="020B0502040204020203" pitchFamily="34" charset="-122"/>
              </a:rPr>
              <a:t>N=±S ×2</a:t>
            </a:r>
            <a:r>
              <a:rPr lang="en-US" altLang="zh-CN" sz="3200" b="1" i="1" baseline="30000" dirty="0">
                <a:solidFill>
                  <a:srgbClr val="00B050"/>
                </a:solidFill>
                <a:latin typeface="微软雅黑 Light" panose="020B0502040204020203" pitchFamily="34" charset="-122"/>
                <a:ea typeface="微软雅黑 Light" panose="020B0502040204020203" pitchFamily="34" charset="-122"/>
              </a:rPr>
              <a:t>±P</a:t>
            </a:r>
          </a:p>
          <a:p>
            <a:pPr marL="914400" lvl="2" indent="0">
              <a:buNone/>
            </a:pPr>
            <a:r>
              <a:rPr lang="zh-CN" altLang="en-US" sz="3000" b="1" dirty="0">
                <a:solidFill>
                  <a:srgbClr val="002060"/>
                </a:solidFill>
                <a:latin typeface="微软雅黑 Light" panose="020B0502040204020203" pitchFamily="34" charset="-122"/>
                <a:ea typeface="微软雅黑 Light" panose="020B0502040204020203" pitchFamily="34" charset="-122"/>
              </a:rPr>
              <a:t>式中的</a:t>
            </a:r>
            <a:r>
              <a:rPr lang="en-US" altLang="zh-CN" sz="3000" b="1" dirty="0">
                <a:solidFill>
                  <a:srgbClr val="002060"/>
                </a:solidFill>
                <a:latin typeface="微软雅黑 Light" panose="020B0502040204020203" pitchFamily="34" charset="-122"/>
                <a:ea typeface="微软雅黑 Light" panose="020B0502040204020203" pitchFamily="34" charset="-122"/>
              </a:rPr>
              <a:t>N</a:t>
            </a:r>
            <a:r>
              <a:rPr lang="zh-CN" altLang="en-US" sz="3000" b="1" dirty="0">
                <a:solidFill>
                  <a:srgbClr val="002060"/>
                </a:solidFill>
                <a:latin typeface="微软雅黑 Light" panose="020B0502040204020203" pitchFamily="34" charset="-122"/>
                <a:ea typeface="微软雅黑 Light" panose="020B0502040204020203" pitchFamily="34" charset="-122"/>
              </a:rPr>
              <a:t>、</a:t>
            </a:r>
            <a:r>
              <a:rPr lang="en-US" altLang="zh-CN" sz="3000" b="1" dirty="0">
                <a:solidFill>
                  <a:srgbClr val="002060"/>
                </a:solidFill>
                <a:latin typeface="微软雅黑 Light" panose="020B0502040204020203" pitchFamily="34" charset="-122"/>
                <a:ea typeface="微软雅黑 Light" panose="020B0502040204020203" pitchFamily="34" charset="-122"/>
              </a:rPr>
              <a:t>P</a:t>
            </a:r>
            <a:r>
              <a:rPr lang="zh-CN" altLang="en-US" sz="3000" b="1" dirty="0">
                <a:solidFill>
                  <a:srgbClr val="002060"/>
                </a:solidFill>
                <a:latin typeface="微软雅黑 Light" panose="020B0502040204020203" pitchFamily="34" charset="-122"/>
                <a:ea typeface="微软雅黑 Light" panose="020B0502040204020203" pitchFamily="34" charset="-122"/>
              </a:rPr>
              <a:t>、</a:t>
            </a:r>
            <a:r>
              <a:rPr lang="en-US" altLang="zh-CN" sz="3000" b="1" dirty="0">
                <a:solidFill>
                  <a:srgbClr val="002060"/>
                </a:solidFill>
                <a:latin typeface="微软雅黑 Light" panose="020B0502040204020203" pitchFamily="34" charset="-122"/>
                <a:ea typeface="微软雅黑 Light" panose="020B0502040204020203" pitchFamily="34" charset="-122"/>
              </a:rPr>
              <a:t>S </a:t>
            </a:r>
            <a:r>
              <a:rPr lang="zh-CN" altLang="en-US" sz="3000" b="1" dirty="0">
                <a:solidFill>
                  <a:srgbClr val="002060"/>
                </a:solidFill>
                <a:latin typeface="微软雅黑 Light" panose="020B0502040204020203" pitchFamily="34" charset="-122"/>
                <a:ea typeface="微软雅黑 Light" panose="020B0502040204020203" pitchFamily="34" charset="-122"/>
              </a:rPr>
              <a:t>均为二进制数。</a:t>
            </a:r>
          </a:p>
          <a:p>
            <a:pPr marL="914400" lvl="2" indent="0">
              <a:buNone/>
            </a:pPr>
            <a:r>
              <a:rPr lang="en-US" altLang="zh-CN" sz="3000" b="1" dirty="0">
                <a:solidFill>
                  <a:srgbClr val="002060"/>
                </a:solidFill>
                <a:latin typeface="微软雅黑 Light" panose="020B0502040204020203" pitchFamily="34" charset="-122"/>
                <a:ea typeface="微软雅黑 Light" panose="020B0502040204020203" pitchFamily="34" charset="-122"/>
              </a:rPr>
              <a:t>S </a:t>
            </a:r>
            <a:r>
              <a:rPr lang="zh-CN" altLang="en-US" sz="3000" b="1" dirty="0">
                <a:solidFill>
                  <a:srgbClr val="002060"/>
                </a:solidFill>
                <a:latin typeface="微软雅黑 Light" panose="020B0502040204020203" pitchFamily="34" charset="-122"/>
                <a:ea typeface="微软雅黑 Light" panose="020B0502040204020203" pitchFamily="34" charset="-122"/>
              </a:rPr>
              <a:t>称为</a:t>
            </a:r>
            <a:r>
              <a:rPr lang="en-US" altLang="zh-CN" sz="3000" b="1" dirty="0">
                <a:solidFill>
                  <a:srgbClr val="002060"/>
                </a:solidFill>
                <a:latin typeface="微软雅黑 Light" panose="020B0502040204020203" pitchFamily="34" charset="-122"/>
                <a:ea typeface="微软雅黑 Light" panose="020B0502040204020203" pitchFamily="34" charset="-122"/>
              </a:rPr>
              <a:t>N </a:t>
            </a:r>
            <a:r>
              <a:rPr lang="zh-CN" altLang="en-US" sz="3000" b="1" dirty="0">
                <a:solidFill>
                  <a:srgbClr val="002060"/>
                </a:solidFill>
                <a:latin typeface="微软雅黑 Light" panose="020B0502040204020203" pitchFamily="34" charset="-122"/>
                <a:ea typeface="微软雅黑 Light" panose="020B0502040204020203" pitchFamily="34" charset="-122"/>
              </a:rPr>
              <a:t>的尾数，即</a:t>
            </a:r>
            <a:r>
              <a:rPr lang="zh-CN" altLang="en-US" sz="3000" b="1" dirty="0">
                <a:solidFill>
                  <a:srgbClr val="C00000"/>
                </a:solidFill>
                <a:latin typeface="微软雅黑 Light" panose="020B0502040204020203" pitchFamily="34" charset="-122"/>
                <a:ea typeface="微软雅黑 Light" panose="020B0502040204020203" pitchFamily="34" charset="-122"/>
              </a:rPr>
              <a:t>全部的有效数字</a:t>
            </a:r>
            <a:r>
              <a:rPr lang="en-US" altLang="zh-CN" sz="3000" b="1" dirty="0">
                <a:solidFill>
                  <a:srgbClr val="002060"/>
                </a:solidFill>
                <a:latin typeface="微软雅黑 Light" panose="020B0502040204020203" pitchFamily="34" charset="-122"/>
                <a:ea typeface="微软雅黑 Light" panose="020B0502040204020203" pitchFamily="34" charset="-122"/>
              </a:rPr>
              <a:t>(</a:t>
            </a:r>
            <a:r>
              <a:rPr lang="zh-CN" altLang="en-US" sz="3000" b="1" dirty="0">
                <a:solidFill>
                  <a:srgbClr val="002060"/>
                </a:solidFill>
                <a:latin typeface="微软雅黑 Light" panose="020B0502040204020203" pitchFamily="34" charset="-122"/>
                <a:ea typeface="微软雅黑 Light" panose="020B0502040204020203" pitchFamily="34" charset="-122"/>
              </a:rPr>
              <a:t>数值小于</a:t>
            </a:r>
            <a:r>
              <a:rPr lang="en-US" altLang="zh-CN" sz="3000" b="1" dirty="0">
                <a:solidFill>
                  <a:srgbClr val="002060"/>
                </a:solidFill>
                <a:latin typeface="微软雅黑 Light" panose="020B0502040204020203" pitchFamily="34" charset="-122"/>
                <a:ea typeface="微软雅黑 Light" panose="020B0502040204020203" pitchFamily="34" charset="-122"/>
              </a:rPr>
              <a:t>1)</a:t>
            </a:r>
            <a:r>
              <a:rPr lang="zh-CN" altLang="en-US" sz="3000" b="1" dirty="0">
                <a:solidFill>
                  <a:srgbClr val="002060"/>
                </a:solidFill>
                <a:latin typeface="微软雅黑 Light" panose="020B0502040204020203" pitchFamily="34" charset="-122"/>
                <a:ea typeface="微软雅黑 Light" panose="020B0502040204020203" pitchFamily="34" charset="-122"/>
              </a:rPr>
              <a:t>，</a:t>
            </a:r>
            <a:r>
              <a:rPr lang="en-US" altLang="zh-CN" sz="3000" b="1" dirty="0">
                <a:solidFill>
                  <a:srgbClr val="002060"/>
                </a:solidFill>
                <a:latin typeface="微软雅黑 Light" panose="020B0502040204020203" pitchFamily="34" charset="-122"/>
                <a:ea typeface="微软雅黑 Light" panose="020B0502040204020203" pitchFamily="34" charset="-122"/>
              </a:rPr>
              <a:t>S</a:t>
            </a:r>
            <a:r>
              <a:rPr lang="zh-CN" altLang="en-US" sz="3000" b="1" dirty="0">
                <a:solidFill>
                  <a:srgbClr val="002060"/>
                </a:solidFill>
                <a:latin typeface="微软雅黑 Light" panose="020B0502040204020203" pitchFamily="34" charset="-122"/>
                <a:ea typeface="微软雅黑 Light" panose="020B0502040204020203" pitchFamily="34" charset="-122"/>
              </a:rPr>
              <a:t>前面的</a:t>
            </a:r>
            <a:r>
              <a:rPr lang="en-US" altLang="zh-CN" sz="3000" b="1" dirty="0">
                <a:solidFill>
                  <a:srgbClr val="002060"/>
                </a:solidFill>
                <a:latin typeface="微软雅黑 Light" panose="020B0502040204020203" pitchFamily="34" charset="-122"/>
                <a:ea typeface="微软雅黑 Light" panose="020B0502040204020203" pitchFamily="34" charset="-122"/>
              </a:rPr>
              <a:t>±</a:t>
            </a:r>
            <a:r>
              <a:rPr lang="zh-CN" altLang="en-US" sz="3000" b="1" dirty="0">
                <a:solidFill>
                  <a:srgbClr val="002060"/>
                </a:solidFill>
                <a:latin typeface="微软雅黑 Light" panose="020B0502040204020203" pitchFamily="34" charset="-122"/>
                <a:ea typeface="微软雅黑 Light" panose="020B0502040204020203" pitchFamily="34" charset="-122"/>
              </a:rPr>
              <a:t>号是尾数的符号</a:t>
            </a:r>
          </a:p>
          <a:p>
            <a:pPr marL="914400" lvl="2" indent="0">
              <a:buNone/>
            </a:pPr>
            <a:r>
              <a:rPr lang="en-US" altLang="zh-CN" sz="3000" b="1" dirty="0">
                <a:solidFill>
                  <a:srgbClr val="002060"/>
                </a:solidFill>
                <a:latin typeface="微软雅黑 Light" panose="020B0502040204020203" pitchFamily="34" charset="-122"/>
                <a:ea typeface="微软雅黑 Light" panose="020B0502040204020203" pitchFamily="34" charset="-122"/>
              </a:rPr>
              <a:t>P </a:t>
            </a:r>
            <a:r>
              <a:rPr lang="zh-CN" altLang="en-US" sz="3000" b="1" dirty="0">
                <a:solidFill>
                  <a:srgbClr val="002060"/>
                </a:solidFill>
                <a:latin typeface="微软雅黑 Light" panose="020B0502040204020203" pitchFamily="34" charset="-122"/>
                <a:ea typeface="微软雅黑 Light" panose="020B0502040204020203" pitchFamily="34" charset="-122"/>
              </a:rPr>
              <a:t>称为</a:t>
            </a:r>
            <a:r>
              <a:rPr lang="en-US" altLang="zh-CN" sz="3000" b="1" dirty="0">
                <a:solidFill>
                  <a:srgbClr val="002060"/>
                </a:solidFill>
                <a:latin typeface="微软雅黑 Light" panose="020B0502040204020203" pitchFamily="34" charset="-122"/>
                <a:ea typeface="微软雅黑 Light" panose="020B0502040204020203" pitchFamily="34" charset="-122"/>
              </a:rPr>
              <a:t>N </a:t>
            </a:r>
            <a:r>
              <a:rPr lang="zh-CN" altLang="en-US" sz="3000" b="1" dirty="0">
                <a:solidFill>
                  <a:srgbClr val="002060"/>
                </a:solidFill>
                <a:latin typeface="微软雅黑 Light" panose="020B0502040204020203" pitchFamily="34" charset="-122"/>
                <a:ea typeface="微软雅黑 Light" panose="020B0502040204020203" pitchFamily="34" charset="-122"/>
              </a:rPr>
              <a:t>的阶码</a:t>
            </a:r>
            <a:r>
              <a:rPr lang="en-US" altLang="zh-CN" sz="3000" b="1" dirty="0">
                <a:solidFill>
                  <a:srgbClr val="002060"/>
                </a:solidFill>
                <a:latin typeface="微软雅黑 Light" panose="020B0502040204020203" pitchFamily="34" charset="-122"/>
                <a:ea typeface="微软雅黑 Light" panose="020B0502040204020203" pitchFamily="34" charset="-122"/>
              </a:rPr>
              <a:t>(</a:t>
            </a:r>
            <a:r>
              <a:rPr lang="zh-CN" altLang="en-US" sz="3000" b="1" dirty="0">
                <a:solidFill>
                  <a:srgbClr val="002060"/>
                </a:solidFill>
                <a:latin typeface="微软雅黑 Light" panose="020B0502040204020203" pitchFamily="34" charset="-122"/>
                <a:ea typeface="微软雅黑 Light" panose="020B0502040204020203" pitchFamily="34" charset="-122"/>
              </a:rPr>
              <a:t>通常是整数</a:t>
            </a:r>
            <a:r>
              <a:rPr lang="en-US" altLang="zh-CN" sz="3000" b="1" dirty="0">
                <a:solidFill>
                  <a:srgbClr val="002060"/>
                </a:solidFill>
                <a:latin typeface="微软雅黑 Light" panose="020B0502040204020203" pitchFamily="34" charset="-122"/>
                <a:ea typeface="微软雅黑 Light" panose="020B0502040204020203" pitchFamily="34" charset="-122"/>
              </a:rPr>
              <a:t>)</a:t>
            </a:r>
            <a:r>
              <a:rPr lang="zh-CN" altLang="en-US" sz="3000" b="1" dirty="0">
                <a:solidFill>
                  <a:srgbClr val="002060"/>
                </a:solidFill>
                <a:latin typeface="微软雅黑 Light" panose="020B0502040204020203" pitchFamily="34" charset="-122"/>
                <a:ea typeface="微软雅黑 Light" panose="020B0502040204020203" pitchFamily="34" charset="-122"/>
              </a:rPr>
              <a:t>，指明</a:t>
            </a:r>
            <a:r>
              <a:rPr lang="zh-CN" altLang="en-US" sz="3000" b="1" dirty="0">
                <a:solidFill>
                  <a:srgbClr val="C00000"/>
                </a:solidFill>
                <a:latin typeface="微软雅黑 Light" panose="020B0502040204020203" pitchFamily="34" charset="-122"/>
                <a:ea typeface="微软雅黑 Light" panose="020B0502040204020203" pitchFamily="34" charset="-122"/>
              </a:rPr>
              <a:t>小数点的实际位置</a:t>
            </a:r>
            <a:r>
              <a:rPr lang="zh-CN" altLang="en-US" sz="3000" b="1" dirty="0">
                <a:solidFill>
                  <a:srgbClr val="002060"/>
                </a:solidFill>
                <a:latin typeface="微软雅黑 Light" panose="020B0502040204020203" pitchFamily="34" charset="-122"/>
                <a:ea typeface="微软雅黑 Light" panose="020B0502040204020203" pitchFamily="34" charset="-122"/>
              </a:rPr>
              <a:t>，</a:t>
            </a:r>
            <a:r>
              <a:rPr lang="en-US" altLang="zh-CN" sz="3000" b="1" dirty="0">
                <a:solidFill>
                  <a:srgbClr val="002060"/>
                </a:solidFill>
                <a:latin typeface="微软雅黑 Light" panose="020B0502040204020203" pitchFamily="34" charset="-122"/>
                <a:ea typeface="微软雅黑 Light" panose="020B0502040204020203" pitchFamily="34" charset="-122"/>
              </a:rPr>
              <a:t>P</a:t>
            </a:r>
            <a:r>
              <a:rPr lang="zh-CN" altLang="en-US" sz="3000" b="1" dirty="0">
                <a:solidFill>
                  <a:srgbClr val="002060"/>
                </a:solidFill>
                <a:latin typeface="微软雅黑 Light" panose="020B0502040204020203" pitchFamily="34" charset="-122"/>
                <a:ea typeface="微软雅黑 Light" panose="020B0502040204020203" pitchFamily="34" charset="-122"/>
              </a:rPr>
              <a:t>前面的</a:t>
            </a:r>
            <a:r>
              <a:rPr lang="en-US" altLang="zh-CN" sz="3000" b="1" dirty="0">
                <a:solidFill>
                  <a:srgbClr val="002060"/>
                </a:solidFill>
                <a:latin typeface="微软雅黑 Light" panose="020B0502040204020203" pitchFamily="34" charset="-122"/>
                <a:ea typeface="微软雅黑 Light" panose="020B0502040204020203" pitchFamily="34" charset="-122"/>
              </a:rPr>
              <a:t>±</a:t>
            </a:r>
            <a:r>
              <a:rPr lang="zh-CN" altLang="en-US" sz="3000" b="1" dirty="0">
                <a:solidFill>
                  <a:srgbClr val="002060"/>
                </a:solidFill>
                <a:latin typeface="微软雅黑 Light" panose="020B0502040204020203" pitchFamily="34" charset="-122"/>
                <a:ea typeface="微软雅黑 Light" panose="020B0502040204020203" pitchFamily="34" charset="-122"/>
              </a:rPr>
              <a:t>号是阶码的符号。</a:t>
            </a:r>
          </a:p>
          <a:p>
            <a:endParaRPr lang="zh-CN" altLang="en-US" dirty="0"/>
          </a:p>
        </p:txBody>
      </p:sp>
      <p:sp>
        <p:nvSpPr>
          <p:cNvPr id="4" name="文本框 3">
            <a:extLst>
              <a:ext uri="{FF2B5EF4-FFF2-40B4-BE49-F238E27FC236}">
                <a16:creationId xmlns:a16="http://schemas.microsoft.com/office/drawing/2014/main" id="{04D86AA3-EB6C-4881-ACF5-A7FEF210A409}"/>
              </a:ext>
            </a:extLst>
          </p:cNvPr>
          <p:cNvSpPr txBox="1"/>
          <p:nvPr/>
        </p:nvSpPr>
        <p:spPr>
          <a:xfrm>
            <a:off x="6914825" y="1743982"/>
            <a:ext cx="4896360" cy="1323439"/>
          </a:xfrm>
          <a:prstGeom prst="rect">
            <a:avLst/>
          </a:prstGeom>
          <a:noFill/>
        </p:spPr>
        <p:txBody>
          <a:bodyPr wrap="square" rtlCol="0">
            <a:spAutoFit/>
          </a:bodyPr>
          <a:lstStyle/>
          <a:p>
            <a:r>
              <a:rPr lang="zh-CN" altLang="en-US" sz="2000" dirty="0">
                <a:solidFill>
                  <a:srgbClr val="00B050"/>
                </a:solidFill>
                <a:latin typeface="微软雅黑" panose="020B0503020204020204" pitchFamily="34" charset="-122"/>
                <a:ea typeface="微软雅黑" panose="020B0503020204020204" pitchFamily="34" charset="-122"/>
              </a:rPr>
              <a:t>还记得科学计数法吗？</a:t>
            </a:r>
            <a:endParaRPr lang="en-US" altLang="zh-CN" sz="2000" dirty="0">
              <a:solidFill>
                <a:srgbClr val="00B050"/>
              </a:solidFill>
              <a:latin typeface="微软雅黑" panose="020B0503020204020204" pitchFamily="34" charset="-122"/>
              <a:ea typeface="微软雅黑" panose="020B0503020204020204" pitchFamily="34" charset="-122"/>
            </a:endParaRPr>
          </a:p>
          <a:p>
            <a:r>
              <a:rPr lang="en-US" altLang="zh-CN" sz="2000" dirty="0">
                <a:solidFill>
                  <a:srgbClr val="00B050"/>
                </a:solidFill>
                <a:latin typeface="微软雅黑" panose="020B0503020204020204" pitchFamily="34" charset="-122"/>
                <a:ea typeface="微软雅黑" panose="020B0503020204020204" pitchFamily="34" charset="-122"/>
              </a:rPr>
              <a:t>+66.37=+6.637</a:t>
            </a:r>
            <a:r>
              <a:rPr lang="zh-CN" altLang="zh-CN" sz="2000" dirty="0">
                <a:solidFill>
                  <a:srgbClr val="00B050"/>
                </a:solidFill>
                <a:latin typeface="微软雅黑" panose="020B0503020204020204" pitchFamily="34" charset="-122"/>
                <a:ea typeface="微软雅黑" panose="020B0503020204020204" pitchFamily="34" charset="-122"/>
              </a:rPr>
              <a:t> ×</a:t>
            </a:r>
            <a:r>
              <a:rPr lang="en-US" altLang="zh-CN" sz="2000" dirty="0">
                <a:solidFill>
                  <a:srgbClr val="00B050"/>
                </a:solidFill>
                <a:latin typeface="微软雅黑" panose="020B0503020204020204" pitchFamily="34" charset="-122"/>
                <a:ea typeface="微软雅黑" panose="020B0503020204020204" pitchFamily="34" charset="-122"/>
              </a:rPr>
              <a:t>10</a:t>
            </a:r>
            <a:r>
              <a:rPr lang="en-US" altLang="zh-CN" sz="2000" baseline="30000" dirty="0">
                <a:solidFill>
                  <a:srgbClr val="00B050"/>
                </a:solidFill>
                <a:latin typeface="微软雅黑" panose="020B0503020204020204" pitchFamily="34" charset="-122"/>
                <a:ea typeface="微软雅黑" panose="020B0503020204020204" pitchFamily="34" charset="-122"/>
              </a:rPr>
              <a:t>1</a:t>
            </a:r>
            <a:r>
              <a:rPr lang="en-US" altLang="zh-CN" sz="2000" dirty="0">
                <a:solidFill>
                  <a:srgbClr val="00B050"/>
                </a:solidFill>
                <a:latin typeface="微软雅黑" panose="020B0503020204020204" pitchFamily="34" charset="-122"/>
                <a:ea typeface="微软雅黑" panose="020B0503020204020204" pitchFamily="34" charset="-122"/>
              </a:rPr>
              <a:t>=+0.6637</a:t>
            </a:r>
            <a:r>
              <a:rPr lang="zh-CN" altLang="zh-CN" sz="2000" dirty="0">
                <a:solidFill>
                  <a:srgbClr val="00B050"/>
                </a:solidFill>
                <a:latin typeface="微软雅黑" panose="020B0503020204020204" pitchFamily="34" charset="-122"/>
                <a:ea typeface="微软雅黑" panose="020B0503020204020204" pitchFamily="34" charset="-122"/>
              </a:rPr>
              <a:t>×</a:t>
            </a:r>
            <a:r>
              <a:rPr lang="en-US" altLang="zh-CN" sz="2000" dirty="0">
                <a:solidFill>
                  <a:srgbClr val="00B050"/>
                </a:solidFill>
                <a:latin typeface="微软雅黑" panose="020B0503020204020204" pitchFamily="34" charset="-122"/>
                <a:ea typeface="微软雅黑" panose="020B0503020204020204" pitchFamily="34" charset="-122"/>
              </a:rPr>
              <a:t>10</a:t>
            </a:r>
            <a:r>
              <a:rPr lang="en-US" altLang="zh-CN" sz="2000" baseline="30000" dirty="0">
                <a:solidFill>
                  <a:srgbClr val="00B050"/>
                </a:solidFill>
                <a:latin typeface="微软雅黑" panose="020B0503020204020204" pitchFamily="34" charset="-122"/>
                <a:ea typeface="微软雅黑" panose="020B0503020204020204" pitchFamily="34" charset="-122"/>
              </a:rPr>
              <a:t>2</a:t>
            </a:r>
            <a:endParaRPr lang="en-US" altLang="zh-CN" sz="2000" dirty="0">
              <a:solidFill>
                <a:srgbClr val="00B050"/>
              </a:solidFill>
              <a:latin typeface="微软雅黑" panose="020B0503020204020204" pitchFamily="34" charset="-122"/>
              <a:ea typeface="微软雅黑" panose="020B0503020204020204" pitchFamily="34" charset="-122"/>
            </a:endParaRPr>
          </a:p>
          <a:p>
            <a:r>
              <a:rPr lang="en-US" altLang="zh-CN" sz="2000" dirty="0">
                <a:solidFill>
                  <a:srgbClr val="00B050"/>
                </a:solidFill>
                <a:latin typeface="微软雅黑" panose="020B0503020204020204" pitchFamily="34" charset="-122"/>
                <a:ea typeface="微软雅黑" panose="020B0503020204020204" pitchFamily="34" charset="-122"/>
              </a:rPr>
              <a:t>-0.06637=-6.637</a:t>
            </a:r>
            <a:r>
              <a:rPr lang="zh-CN" altLang="zh-CN" sz="2000" dirty="0">
                <a:solidFill>
                  <a:srgbClr val="00B050"/>
                </a:solidFill>
                <a:latin typeface="微软雅黑" panose="020B0503020204020204" pitchFamily="34" charset="-122"/>
                <a:ea typeface="微软雅黑" panose="020B0503020204020204" pitchFamily="34" charset="-122"/>
              </a:rPr>
              <a:t>×</a:t>
            </a:r>
            <a:r>
              <a:rPr lang="en-US" altLang="zh-CN" sz="2000" dirty="0">
                <a:solidFill>
                  <a:srgbClr val="00B050"/>
                </a:solidFill>
                <a:latin typeface="微软雅黑" panose="020B0503020204020204" pitchFamily="34" charset="-122"/>
                <a:ea typeface="微软雅黑" panose="020B0503020204020204" pitchFamily="34" charset="-122"/>
              </a:rPr>
              <a:t>10</a:t>
            </a:r>
            <a:r>
              <a:rPr lang="en-US" altLang="zh-CN" sz="2000" baseline="30000" dirty="0">
                <a:solidFill>
                  <a:srgbClr val="00B050"/>
                </a:solidFill>
                <a:latin typeface="微软雅黑" panose="020B0503020204020204" pitchFamily="34" charset="-122"/>
                <a:ea typeface="微软雅黑" panose="020B0503020204020204" pitchFamily="34" charset="-122"/>
              </a:rPr>
              <a:t>-2</a:t>
            </a:r>
            <a:r>
              <a:rPr lang="en-US" altLang="zh-CN" sz="2000" dirty="0">
                <a:solidFill>
                  <a:srgbClr val="00B050"/>
                </a:solidFill>
                <a:latin typeface="微软雅黑" panose="020B0503020204020204" pitchFamily="34" charset="-122"/>
                <a:ea typeface="微软雅黑" panose="020B0503020204020204" pitchFamily="34" charset="-122"/>
              </a:rPr>
              <a:t>=</a:t>
            </a:r>
            <a:r>
              <a:rPr lang="zh-CN" altLang="zh-CN" sz="2000" dirty="0">
                <a:solidFill>
                  <a:srgbClr val="00B050"/>
                </a:solidFill>
                <a:latin typeface="微软雅黑" panose="020B0503020204020204" pitchFamily="34" charset="-122"/>
                <a:ea typeface="微软雅黑" panose="020B0503020204020204" pitchFamily="34" charset="-122"/>
              </a:rPr>
              <a:t>－</a:t>
            </a:r>
            <a:r>
              <a:rPr lang="en-US" altLang="zh-CN" sz="2000" dirty="0">
                <a:solidFill>
                  <a:srgbClr val="00B050"/>
                </a:solidFill>
                <a:latin typeface="微软雅黑" panose="020B0503020204020204" pitchFamily="34" charset="-122"/>
                <a:ea typeface="微软雅黑" panose="020B0503020204020204" pitchFamily="34" charset="-122"/>
              </a:rPr>
              <a:t>0.6637</a:t>
            </a:r>
            <a:r>
              <a:rPr lang="zh-CN" altLang="zh-CN" sz="2000" dirty="0">
                <a:solidFill>
                  <a:srgbClr val="00B050"/>
                </a:solidFill>
                <a:latin typeface="微软雅黑" panose="020B0503020204020204" pitchFamily="34" charset="-122"/>
                <a:ea typeface="微软雅黑" panose="020B0503020204020204" pitchFamily="34" charset="-122"/>
              </a:rPr>
              <a:t>×</a:t>
            </a:r>
            <a:r>
              <a:rPr lang="en-US" altLang="zh-CN" sz="2000" dirty="0">
                <a:solidFill>
                  <a:srgbClr val="00B050"/>
                </a:solidFill>
                <a:latin typeface="微软雅黑" panose="020B0503020204020204" pitchFamily="34" charset="-122"/>
                <a:ea typeface="微软雅黑" panose="020B0503020204020204" pitchFamily="34" charset="-122"/>
              </a:rPr>
              <a:t>10</a:t>
            </a:r>
            <a:r>
              <a:rPr lang="en-US" altLang="zh-CN" sz="2000" baseline="30000" dirty="0">
                <a:solidFill>
                  <a:srgbClr val="00B050"/>
                </a:solidFill>
                <a:latin typeface="微软雅黑" panose="020B0503020204020204" pitchFamily="34" charset="-122"/>
                <a:ea typeface="微软雅黑" panose="020B0503020204020204" pitchFamily="34" charset="-122"/>
              </a:rPr>
              <a:t>-1</a:t>
            </a:r>
          </a:p>
          <a:p>
            <a:r>
              <a:rPr lang="zh-CN" altLang="en-US" sz="2000" dirty="0">
                <a:solidFill>
                  <a:srgbClr val="00B050"/>
                </a:solidFill>
                <a:latin typeface="微软雅黑" panose="020B0503020204020204" pitchFamily="34" charset="-122"/>
                <a:ea typeface="微软雅黑" panose="020B0503020204020204" pitchFamily="34" charset="-122"/>
              </a:rPr>
              <a:t>二进制数也可以用科学计数法呀！</a:t>
            </a:r>
            <a:endParaRPr lang="zh-CN" altLang="en-US" dirty="0">
              <a:solidFill>
                <a:srgbClr val="00B050"/>
              </a:solidFill>
            </a:endParaRPr>
          </a:p>
        </p:txBody>
      </p:sp>
      <p:sp>
        <p:nvSpPr>
          <p:cNvPr id="7" name="文本框 6">
            <a:extLst>
              <a:ext uri="{FF2B5EF4-FFF2-40B4-BE49-F238E27FC236}">
                <a16:creationId xmlns:a16="http://schemas.microsoft.com/office/drawing/2014/main" id="{BCAB6B3D-E4B1-4293-A38B-8DF99C52B10C}"/>
              </a:ext>
            </a:extLst>
          </p:cNvPr>
          <p:cNvSpPr txBox="1"/>
          <p:nvPr/>
        </p:nvSpPr>
        <p:spPr>
          <a:xfrm>
            <a:off x="3433177" y="5552940"/>
            <a:ext cx="5929828" cy="523220"/>
          </a:xfrm>
          <a:prstGeom prst="rect">
            <a:avLst/>
          </a:prstGeom>
          <a:noFill/>
        </p:spPr>
        <p:txBody>
          <a:bodyPr wrap="none" rtlCol="0">
            <a:spAutoFit/>
          </a:bodyPr>
          <a:lstStyle/>
          <a:p>
            <a:r>
              <a:rPr lang="zh-CN" altLang="en-US" sz="2800" b="1" dirty="0">
                <a:solidFill>
                  <a:srgbClr val="C00000"/>
                </a:solidFill>
                <a:latin typeface="微软雅黑 Light" panose="020B0502040204020203" pitchFamily="34" charset="-122"/>
                <a:ea typeface="微软雅黑 Light" panose="020B0502040204020203" pitchFamily="34" charset="-122"/>
              </a:rPr>
              <a:t>关键点：小数点位置隐含且可以变动</a:t>
            </a:r>
          </a:p>
        </p:txBody>
      </p:sp>
      <p:sp>
        <p:nvSpPr>
          <p:cNvPr id="8" name="文本框 7">
            <a:extLst>
              <a:ext uri="{FF2B5EF4-FFF2-40B4-BE49-F238E27FC236}">
                <a16:creationId xmlns:a16="http://schemas.microsoft.com/office/drawing/2014/main" id="{AA3F03BE-2385-4D33-BB28-B439CDF4EC0E}"/>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86633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503083"/>
            <a:ext cx="10515600" cy="828460"/>
          </a:xfrm>
        </p:spPr>
        <p:txBody>
          <a:bodyPr>
            <a:normAutofit/>
          </a:bodyPr>
          <a:lstStyle/>
          <a:p>
            <a:r>
              <a:rPr lang="zh-CN" altLang="en-US" sz="4000" dirty="0">
                <a:latin typeface="微软雅黑 Light" panose="020B0502040204020203" pitchFamily="34" charset="-122"/>
                <a:ea typeface="微软雅黑 Light" panose="020B0502040204020203" pitchFamily="34" charset="-122"/>
              </a:rPr>
              <a:t>机器数中小数点的位置</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4688985"/>
          </a:xfrm>
        </p:spPr>
        <p:txBody>
          <a:bodyPr>
            <a:normAutofit/>
          </a:bodyPr>
          <a:lstStyle/>
          <a:p>
            <a:pP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浮点数</a:t>
            </a:r>
            <a:endParaRPr lang="en-US" altLang="zh-CN" sz="3600" b="1" dirty="0">
              <a:solidFill>
                <a:srgbClr val="002060"/>
              </a:solidFill>
              <a:latin typeface="微软雅黑 Light" panose="020B0502040204020203" pitchFamily="34" charset="-122"/>
              <a:ea typeface="微软雅黑 Light" panose="020B0502040204020203" pitchFamily="34" charset="-122"/>
            </a:endParaRPr>
          </a:p>
          <a:p>
            <a:pPr lvl="1">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计算机中如何表示浮点数？</a:t>
            </a:r>
          </a:p>
          <a:p>
            <a:endParaRPr lang="zh-CN" altLang="en-US" dirty="0"/>
          </a:p>
        </p:txBody>
      </p:sp>
      <p:sp>
        <p:nvSpPr>
          <p:cNvPr id="8" name="Text Box 2">
            <a:extLst>
              <a:ext uri="{FF2B5EF4-FFF2-40B4-BE49-F238E27FC236}">
                <a16:creationId xmlns:a16="http://schemas.microsoft.com/office/drawing/2014/main" id="{48DE0098-C1E2-496C-9F40-05FB8425FA0E}"/>
              </a:ext>
            </a:extLst>
          </p:cNvPr>
          <p:cNvSpPr txBox="1">
            <a:spLocks noChangeArrowheads="1"/>
          </p:cNvSpPr>
          <p:nvPr/>
        </p:nvSpPr>
        <p:spPr bwMode="auto">
          <a:xfrm>
            <a:off x="1822557" y="2799689"/>
            <a:ext cx="8459787" cy="62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30000"/>
              </a:spcBef>
              <a:buClrTx/>
              <a:buFontTx/>
              <a:buNone/>
            </a:pPr>
            <a:r>
              <a:rPr lang="zh-CN" altLang="en-US" dirty="0">
                <a:solidFill>
                  <a:srgbClr val="0070C0"/>
                </a:solidFill>
                <a:latin typeface="微软雅黑" panose="020B0503020204020204" pitchFamily="34" charset="-122"/>
                <a:ea typeface="微软雅黑" panose="020B0503020204020204" pitchFamily="34" charset="-122"/>
              </a:rPr>
              <a:t>在计算机中一般浮点数的存放形式如下图所示。</a:t>
            </a:r>
          </a:p>
          <a:p>
            <a:pPr eaLnBrk="1" hangingPunct="1">
              <a:spcBef>
                <a:spcPct val="30000"/>
              </a:spcBef>
              <a:buClrTx/>
              <a:buFontTx/>
              <a:buNone/>
            </a:pPr>
            <a:endParaRPr lang="zh-CN" altLang="en-US" dirty="0">
              <a:latin typeface="微软雅黑" panose="020B0503020204020204" pitchFamily="34" charset="-122"/>
              <a:ea typeface="微软雅黑" panose="020B0503020204020204" pitchFamily="34" charset="-122"/>
            </a:endParaRPr>
          </a:p>
          <a:p>
            <a:pPr eaLnBrk="1" hangingPunct="1">
              <a:spcBef>
                <a:spcPct val="30000"/>
              </a:spcBef>
              <a:buClrTx/>
              <a:buFontTx/>
              <a:buNone/>
            </a:pPr>
            <a:endParaRPr lang="zh-CN" altLang="en-US" b="1" dirty="0">
              <a:latin typeface="楷体_GB2312" pitchFamily="49" charset="-122"/>
              <a:ea typeface="楷体_GB2312" pitchFamily="49" charset="-122"/>
            </a:endParaRPr>
          </a:p>
          <a:p>
            <a:pPr eaLnBrk="1" hangingPunct="1">
              <a:spcBef>
                <a:spcPct val="30000"/>
              </a:spcBef>
              <a:buClrTx/>
              <a:buFontTx/>
              <a:buNone/>
            </a:pPr>
            <a:endParaRPr lang="zh-CN" altLang="en-US" b="1" dirty="0">
              <a:latin typeface="楷体_GB2312" pitchFamily="49" charset="-122"/>
              <a:ea typeface="楷体_GB2312" pitchFamily="49" charset="-122"/>
            </a:endParaRPr>
          </a:p>
          <a:p>
            <a:pPr eaLnBrk="1" hangingPunct="1">
              <a:spcBef>
                <a:spcPct val="30000"/>
              </a:spcBef>
              <a:buClrTx/>
              <a:buFontTx/>
              <a:buNone/>
            </a:pPr>
            <a:endParaRPr lang="zh-CN" altLang="en-US" b="1" dirty="0">
              <a:latin typeface="楷体_GB2312" pitchFamily="49" charset="-122"/>
              <a:ea typeface="楷体_GB2312" pitchFamily="49" charset="-122"/>
            </a:endParaRPr>
          </a:p>
          <a:p>
            <a:pPr eaLnBrk="1" hangingPunct="1">
              <a:spcBef>
                <a:spcPct val="30000"/>
              </a:spcBef>
              <a:buClrTx/>
              <a:buFontTx/>
              <a:buNone/>
            </a:pPr>
            <a:endParaRPr lang="zh-CN" altLang="en-US" b="1" dirty="0">
              <a:latin typeface="楷体_GB2312" pitchFamily="49" charset="-122"/>
              <a:ea typeface="楷体_GB2312" pitchFamily="49" charset="-122"/>
            </a:endParaRPr>
          </a:p>
          <a:p>
            <a:pPr eaLnBrk="1" hangingPunct="1">
              <a:spcBef>
                <a:spcPct val="30000"/>
              </a:spcBef>
              <a:buClrTx/>
              <a:buFontTx/>
              <a:buNone/>
            </a:pPr>
            <a:endParaRPr lang="zh-CN" altLang="en-US" b="1" dirty="0">
              <a:latin typeface="楷体_GB2312" pitchFamily="49" charset="-122"/>
              <a:ea typeface="楷体_GB2312" pitchFamily="49" charset="-122"/>
            </a:endParaRPr>
          </a:p>
        </p:txBody>
      </p:sp>
      <p:sp>
        <p:nvSpPr>
          <p:cNvPr id="9" name="Text Box 25">
            <a:extLst>
              <a:ext uri="{FF2B5EF4-FFF2-40B4-BE49-F238E27FC236}">
                <a16:creationId xmlns:a16="http://schemas.microsoft.com/office/drawing/2014/main" id="{5F989E9F-00E1-48E3-890D-F2AA04607903}"/>
              </a:ext>
            </a:extLst>
          </p:cNvPr>
          <p:cNvSpPr txBox="1">
            <a:spLocks noChangeArrowheads="1"/>
          </p:cNvSpPr>
          <p:nvPr/>
        </p:nvSpPr>
        <p:spPr bwMode="auto">
          <a:xfrm>
            <a:off x="1822557" y="3952790"/>
            <a:ext cx="8208962"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30000"/>
              </a:spcBef>
              <a:buClrTx/>
              <a:buFontTx/>
              <a:buNone/>
            </a:pPr>
            <a:r>
              <a:rPr lang="zh-CN" altLang="en-US" dirty="0">
                <a:solidFill>
                  <a:srgbClr val="0070C0"/>
                </a:solidFill>
                <a:latin typeface="微软雅黑" panose="020B0503020204020204" pitchFamily="34" charset="-122"/>
                <a:ea typeface="微软雅黑" panose="020B0503020204020204" pitchFamily="34" charset="-122"/>
              </a:rPr>
              <a:t>在浮点数表示中，尾数的符号和阶码的符号各占一位，阶码是定点整数，阶码的位数决定了所表示数的范围，尾数是定点小数，尾数的位数决定了数的精度。例如：</a:t>
            </a:r>
          </a:p>
        </p:txBody>
      </p:sp>
      <p:sp>
        <p:nvSpPr>
          <p:cNvPr id="10" name="Text Box 26">
            <a:extLst>
              <a:ext uri="{FF2B5EF4-FFF2-40B4-BE49-F238E27FC236}">
                <a16:creationId xmlns:a16="http://schemas.microsoft.com/office/drawing/2014/main" id="{7AFF272E-0552-466D-8157-E085A00886C8}"/>
              </a:ext>
            </a:extLst>
          </p:cNvPr>
          <p:cNvSpPr txBox="1">
            <a:spLocks noChangeArrowheads="1"/>
          </p:cNvSpPr>
          <p:nvPr/>
        </p:nvSpPr>
        <p:spPr bwMode="auto">
          <a:xfrm>
            <a:off x="1946991" y="6318135"/>
            <a:ext cx="74882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30000"/>
              </a:spcBef>
              <a:buClrTx/>
              <a:buFontTx/>
              <a:buNone/>
            </a:pPr>
            <a:r>
              <a:rPr lang="zh-CN" altLang="en-US" dirty="0">
                <a:solidFill>
                  <a:srgbClr val="0070C0"/>
                </a:solidFill>
                <a:latin typeface="微软雅黑" panose="020B0503020204020204" pitchFamily="34" charset="-122"/>
                <a:ea typeface="微软雅黑" panose="020B0503020204020204" pitchFamily="34" charset="-122"/>
              </a:rPr>
              <a:t>上图表示的是： </a:t>
            </a:r>
            <a:r>
              <a:rPr lang="en-US" altLang="zh-CN" dirty="0">
                <a:solidFill>
                  <a:srgbClr val="0070C0"/>
                </a:solidFill>
                <a:latin typeface="微软雅黑" panose="020B0503020204020204" pitchFamily="34" charset="-122"/>
                <a:ea typeface="微软雅黑" panose="020B0503020204020204" pitchFamily="34" charset="-122"/>
              </a:rPr>
              <a:t>-0.1011×2</a:t>
            </a:r>
            <a:r>
              <a:rPr lang="en-US" altLang="zh-CN" baseline="30000" dirty="0">
                <a:solidFill>
                  <a:srgbClr val="0070C0"/>
                </a:solidFill>
                <a:latin typeface="微软雅黑" panose="020B0503020204020204" pitchFamily="34" charset="-122"/>
                <a:ea typeface="微软雅黑" panose="020B0503020204020204" pitchFamily="34" charset="-122"/>
              </a:rPr>
              <a:t>-11</a:t>
            </a:r>
            <a:endParaRPr lang="zh-CN" altLang="en-US" baseline="30000" dirty="0">
              <a:solidFill>
                <a:srgbClr val="0070C0"/>
              </a:solidFill>
              <a:latin typeface="微软雅黑" panose="020B0503020204020204" pitchFamily="34" charset="-122"/>
              <a:ea typeface="微软雅黑" panose="020B0503020204020204" pitchFamily="34" charset="-122"/>
            </a:endParaRPr>
          </a:p>
        </p:txBody>
      </p:sp>
      <p:pic>
        <p:nvPicPr>
          <p:cNvPr id="11" name="Picture 10">
            <a:extLst>
              <a:ext uri="{FF2B5EF4-FFF2-40B4-BE49-F238E27FC236}">
                <a16:creationId xmlns:a16="http://schemas.microsoft.com/office/drawing/2014/main" id="{FBAD8B05-DB88-4DA6-9CD0-CF1F6CE7A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298" y="3299840"/>
            <a:ext cx="51276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46B63D3-3760-4E76-BAC1-285B942E0253}"/>
              </a:ext>
            </a:extLst>
          </p:cNvPr>
          <p:cNvGrpSpPr>
            <a:grpSpLocks/>
          </p:cNvGrpSpPr>
          <p:nvPr/>
        </p:nvGrpSpPr>
        <p:grpSpPr bwMode="auto">
          <a:xfrm>
            <a:off x="2564392" y="5252853"/>
            <a:ext cx="6408737" cy="1009650"/>
            <a:chOff x="3859" y="8738"/>
            <a:chExt cx="2645" cy="762"/>
          </a:xfrm>
        </p:grpSpPr>
        <p:grpSp>
          <p:nvGrpSpPr>
            <p:cNvPr id="13" name="Group 12">
              <a:extLst>
                <a:ext uri="{FF2B5EF4-FFF2-40B4-BE49-F238E27FC236}">
                  <a16:creationId xmlns:a16="http://schemas.microsoft.com/office/drawing/2014/main" id="{E12F5D74-1D74-424A-85F4-3FE5322BCE24}"/>
                </a:ext>
              </a:extLst>
            </p:cNvPr>
            <p:cNvGrpSpPr>
              <a:grpSpLocks/>
            </p:cNvGrpSpPr>
            <p:nvPr/>
          </p:nvGrpSpPr>
          <p:grpSpPr bwMode="auto">
            <a:xfrm>
              <a:off x="3924" y="8738"/>
              <a:ext cx="2580" cy="305"/>
              <a:chOff x="3924" y="8738"/>
              <a:chExt cx="2580" cy="305"/>
            </a:xfrm>
          </p:grpSpPr>
          <p:sp>
            <p:nvSpPr>
              <p:cNvPr id="22" name="Rectangle 13">
                <a:extLst>
                  <a:ext uri="{FF2B5EF4-FFF2-40B4-BE49-F238E27FC236}">
                    <a16:creationId xmlns:a16="http://schemas.microsoft.com/office/drawing/2014/main" id="{AE0AFF29-66CF-42C0-9901-E21834CB8600}"/>
                  </a:ext>
                </a:extLst>
              </p:cNvPr>
              <p:cNvSpPr>
                <a:spLocks noChangeArrowheads="1"/>
              </p:cNvSpPr>
              <p:nvPr/>
            </p:nvSpPr>
            <p:spPr bwMode="auto">
              <a:xfrm>
                <a:off x="3924" y="8738"/>
                <a:ext cx="2580" cy="305"/>
              </a:xfrm>
              <a:prstGeom prst="rect">
                <a:avLst/>
              </a:prstGeom>
              <a:solidFill>
                <a:srgbClr val="FFFFFF"/>
              </a:solidFill>
              <a:ln w="9525">
                <a:solidFill>
                  <a:srgbClr val="000000"/>
                </a:solidFill>
                <a:miter lim="800000"/>
                <a:headEnd/>
                <a:tailEnd/>
              </a:ln>
            </p:spPr>
            <p:txBody>
              <a:bodyPr lIns="0" tIns="0" rIns="0" bIns="0" anchor="ctr" anchorCtr="1"/>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r>
                  <a:rPr lang="en-US" altLang="zh-CN" sz="3200" dirty="0">
                    <a:solidFill>
                      <a:srgbClr val="800000"/>
                    </a:solidFill>
                    <a:latin typeface="Times New Roman" panose="02020603050405020304" pitchFamily="18" charset="0"/>
                  </a:rPr>
                  <a:t>1      1    1       1     1     0     1     1</a:t>
                </a:r>
                <a:endParaRPr lang="en-US" altLang="zh-CN" sz="6000" dirty="0">
                  <a:solidFill>
                    <a:srgbClr val="800000"/>
                  </a:solidFill>
                  <a:latin typeface="Times New Roman" panose="02020603050405020304" pitchFamily="18" charset="0"/>
                </a:endParaRPr>
              </a:p>
            </p:txBody>
          </p:sp>
          <p:sp>
            <p:nvSpPr>
              <p:cNvPr id="23" name="Line 14">
                <a:extLst>
                  <a:ext uri="{FF2B5EF4-FFF2-40B4-BE49-F238E27FC236}">
                    <a16:creationId xmlns:a16="http://schemas.microsoft.com/office/drawing/2014/main" id="{8AFA1788-02D4-43DB-8B68-3F5146AD0778}"/>
                  </a:ext>
                </a:extLst>
              </p:cNvPr>
              <p:cNvSpPr>
                <a:spLocks noChangeShapeType="1"/>
              </p:cNvSpPr>
              <p:nvPr/>
            </p:nvSpPr>
            <p:spPr bwMode="auto">
              <a:xfrm>
                <a:off x="4209" y="8738"/>
                <a:ext cx="0" cy="3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zh-CN" altLang="en-US"/>
              </a:p>
            </p:txBody>
          </p:sp>
          <p:sp>
            <p:nvSpPr>
              <p:cNvPr id="24" name="Line 15">
                <a:extLst>
                  <a:ext uri="{FF2B5EF4-FFF2-40B4-BE49-F238E27FC236}">
                    <a16:creationId xmlns:a16="http://schemas.microsoft.com/office/drawing/2014/main" id="{C50F9E74-9F12-4D2E-A889-9949D64C8414}"/>
                  </a:ext>
                </a:extLst>
              </p:cNvPr>
              <p:cNvSpPr>
                <a:spLocks noChangeShapeType="1"/>
              </p:cNvSpPr>
              <p:nvPr/>
            </p:nvSpPr>
            <p:spPr bwMode="auto">
              <a:xfrm>
                <a:off x="4869" y="8738"/>
                <a:ext cx="0" cy="3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zh-CN" altLang="en-US"/>
              </a:p>
            </p:txBody>
          </p:sp>
          <p:sp>
            <p:nvSpPr>
              <p:cNvPr id="25" name="Line 16">
                <a:extLst>
                  <a:ext uri="{FF2B5EF4-FFF2-40B4-BE49-F238E27FC236}">
                    <a16:creationId xmlns:a16="http://schemas.microsoft.com/office/drawing/2014/main" id="{C017F52D-8EDD-4E35-BFAA-28F8D1FC74A1}"/>
                  </a:ext>
                </a:extLst>
              </p:cNvPr>
              <p:cNvSpPr>
                <a:spLocks noChangeShapeType="1"/>
              </p:cNvSpPr>
              <p:nvPr/>
            </p:nvSpPr>
            <p:spPr bwMode="auto">
              <a:xfrm>
                <a:off x="5204" y="8738"/>
                <a:ext cx="0" cy="3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zh-CN" altLang="en-US"/>
              </a:p>
            </p:txBody>
          </p:sp>
        </p:grpSp>
        <p:sp>
          <p:nvSpPr>
            <p:cNvPr id="14" name="Text Box 17">
              <a:extLst>
                <a:ext uri="{FF2B5EF4-FFF2-40B4-BE49-F238E27FC236}">
                  <a16:creationId xmlns:a16="http://schemas.microsoft.com/office/drawing/2014/main" id="{77225BFC-8FBC-40EB-ACA5-399EBB772827}"/>
                </a:ext>
              </a:extLst>
            </p:cNvPr>
            <p:cNvSpPr txBox="1">
              <a:spLocks noChangeArrowheads="1"/>
            </p:cNvSpPr>
            <p:nvPr/>
          </p:nvSpPr>
          <p:spPr bwMode="auto">
            <a:xfrm>
              <a:off x="4359" y="9196"/>
              <a:ext cx="430"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eaLnBrk="1" hangingPunct="1">
                <a:spcBef>
                  <a:spcPct val="0"/>
                </a:spcBef>
                <a:buClrTx/>
                <a:buFontTx/>
                <a:buNone/>
              </a:pPr>
              <a:r>
                <a:rPr lang="zh-CN" altLang="en-US">
                  <a:solidFill>
                    <a:srgbClr val="800000"/>
                  </a:solidFill>
                  <a:latin typeface="Times New Roman" panose="02020603050405020304" pitchFamily="18" charset="0"/>
                </a:rPr>
                <a:t>阶码</a:t>
              </a:r>
              <a:endParaRPr lang="zh-CN" altLang="en-US" sz="6000">
                <a:solidFill>
                  <a:srgbClr val="800000"/>
                </a:solidFill>
                <a:latin typeface="Times New Roman" panose="02020603050405020304" pitchFamily="18" charset="0"/>
              </a:endParaRPr>
            </a:p>
          </p:txBody>
        </p:sp>
        <p:sp>
          <p:nvSpPr>
            <p:cNvPr id="15" name="Text Box 18">
              <a:extLst>
                <a:ext uri="{FF2B5EF4-FFF2-40B4-BE49-F238E27FC236}">
                  <a16:creationId xmlns:a16="http://schemas.microsoft.com/office/drawing/2014/main" id="{E4F232CA-E3B5-4749-9AD2-FFF3DB7FC5EA}"/>
                </a:ext>
              </a:extLst>
            </p:cNvPr>
            <p:cNvSpPr txBox="1">
              <a:spLocks noChangeArrowheads="1"/>
            </p:cNvSpPr>
            <p:nvPr/>
          </p:nvSpPr>
          <p:spPr bwMode="auto">
            <a:xfrm>
              <a:off x="3859" y="9196"/>
              <a:ext cx="430"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eaLnBrk="1" hangingPunct="1">
                <a:spcBef>
                  <a:spcPct val="0"/>
                </a:spcBef>
                <a:buClrTx/>
                <a:buFontTx/>
                <a:buNone/>
              </a:pPr>
              <a:r>
                <a:rPr lang="zh-CN" altLang="en-US">
                  <a:solidFill>
                    <a:srgbClr val="800000"/>
                  </a:solidFill>
                  <a:latin typeface="Times New Roman" panose="02020603050405020304" pitchFamily="18" charset="0"/>
                </a:rPr>
                <a:t>阶符</a:t>
              </a:r>
              <a:endParaRPr lang="zh-CN" altLang="en-US" sz="6000">
                <a:solidFill>
                  <a:srgbClr val="800000"/>
                </a:solidFill>
                <a:latin typeface="Times New Roman" panose="02020603050405020304" pitchFamily="18" charset="0"/>
              </a:endParaRPr>
            </a:p>
          </p:txBody>
        </p:sp>
        <p:sp>
          <p:nvSpPr>
            <p:cNvPr id="16" name="Text Box 19">
              <a:extLst>
                <a:ext uri="{FF2B5EF4-FFF2-40B4-BE49-F238E27FC236}">
                  <a16:creationId xmlns:a16="http://schemas.microsoft.com/office/drawing/2014/main" id="{5C58D5F6-512D-45EC-ABC3-0DFDCADB74D1}"/>
                </a:ext>
              </a:extLst>
            </p:cNvPr>
            <p:cNvSpPr txBox="1">
              <a:spLocks noChangeArrowheads="1"/>
            </p:cNvSpPr>
            <p:nvPr/>
          </p:nvSpPr>
          <p:spPr bwMode="auto">
            <a:xfrm>
              <a:off x="4879" y="9196"/>
              <a:ext cx="430"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eaLnBrk="1" hangingPunct="1">
                <a:spcBef>
                  <a:spcPct val="0"/>
                </a:spcBef>
                <a:buClrTx/>
                <a:buFontTx/>
                <a:buNone/>
              </a:pPr>
              <a:r>
                <a:rPr lang="zh-CN" altLang="en-US">
                  <a:solidFill>
                    <a:srgbClr val="800000"/>
                  </a:solidFill>
                  <a:latin typeface="Times New Roman" panose="02020603050405020304" pitchFamily="18" charset="0"/>
                </a:rPr>
                <a:t>尾符</a:t>
              </a:r>
              <a:endParaRPr lang="zh-CN" altLang="en-US" sz="6000">
                <a:solidFill>
                  <a:srgbClr val="800000"/>
                </a:solidFill>
                <a:latin typeface="Times New Roman" panose="02020603050405020304" pitchFamily="18" charset="0"/>
              </a:endParaRPr>
            </a:p>
          </p:txBody>
        </p:sp>
        <p:sp>
          <p:nvSpPr>
            <p:cNvPr id="17" name="Text Box 20">
              <a:extLst>
                <a:ext uri="{FF2B5EF4-FFF2-40B4-BE49-F238E27FC236}">
                  <a16:creationId xmlns:a16="http://schemas.microsoft.com/office/drawing/2014/main" id="{5283DCAE-BC94-4FAB-86F1-8DB700F306B4}"/>
                </a:ext>
              </a:extLst>
            </p:cNvPr>
            <p:cNvSpPr txBox="1">
              <a:spLocks noChangeArrowheads="1"/>
            </p:cNvSpPr>
            <p:nvPr/>
          </p:nvSpPr>
          <p:spPr bwMode="auto">
            <a:xfrm>
              <a:off x="5649" y="9196"/>
              <a:ext cx="430"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eaLnBrk="1" hangingPunct="1">
                <a:spcBef>
                  <a:spcPct val="0"/>
                </a:spcBef>
                <a:buClrTx/>
                <a:buFontTx/>
                <a:buNone/>
              </a:pPr>
              <a:r>
                <a:rPr lang="zh-CN" altLang="en-US" dirty="0">
                  <a:solidFill>
                    <a:srgbClr val="800000"/>
                  </a:solidFill>
                  <a:latin typeface="Times New Roman" panose="02020603050405020304" pitchFamily="18" charset="0"/>
                </a:rPr>
                <a:t>尾数</a:t>
              </a:r>
              <a:endParaRPr lang="zh-CN" altLang="en-US" sz="6000" dirty="0">
                <a:solidFill>
                  <a:srgbClr val="800000"/>
                </a:solidFill>
                <a:latin typeface="Times New Roman" panose="02020603050405020304" pitchFamily="18" charset="0"/>
              </a:endParaRPr>
            </a:p>
          </p:txBody>
        </p:sp>
        <p:sp>
          <p:nvSpPr>
            <p:cNvPr id="18" name="Line 21">
              <a:extLst>
                <a:ext uri="{FF2B5EF4-FFF2-40B4-BE49-F238E27FC236}">
                  <a16:creationId xmlns:a16="http://schemas.microsoft.com/office/drawing/2014/main" id="{A75F6D07-DFBB-4CE2-A6DB-93EE576D8322}"/>
                </a:ext>
              </a:extLst>
            </p:cNvPr>
            <p:cNvSpPr>
              <a:spLocks noChangeShapeType="1"/>
            </p:cNvSpPr>
            <p:nvPr/>
          </p:nvSpPr>
          <p:spPr bwMode="auto">
            <a:xfrm flipH="1" flipV="1">
              <a:off x="4084" y="9043"/>
              <a:ext cx="0" cy="19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nchor="ctr" anchorCtr="1"/>
            <a:lstStyle/>
            <a:p>
              <a:endParaRPr lang="zh-CN" altLang="en-US"/>
            </a:p>
          </p:txBody>
        </p:sp>
        <p:sp>
          <p:nvSpPr>
            <p:cNvPr id="19" name="Line 22">
              <a:extLst>
                <a:ext uri="{FF2B5EF4-FFF2-40B4-BE49-F238E27FC236}">
                  <a16:creationId xmlns:a16="http://schemas.microsoft.com/office/drawing/2014/main" id="{B0A1168D-EAF6-4843-A094-790CC1B4E3BD}"/>
                </a:ext>
              </a:extLst>
            </p:cNvPr>
            <p:cNvSpPr>
              <a:spLocks noChangeShapeType="1"/>
            </p:cNvSpPr>
            <p:nvPr/>
          </p:nvSpPr>
          <p:spPr bwMode="auto">
            <a:xfrm flipH="1" flipV="1">
              <a:off x="4574" y="9043"/>
              <a:ext cx="0" cy="19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nchor="ctr" anchorCtr="1"/>
            <a:lstStyle/>
            <a:p>
              <a:endParaRPr lang="zh-CN" altLang="en-US"/>
            </a:p>
          </p:txBody>
        </p:sp>
        <p:sp>
          <p:nvSpPr>
            <p:cNvPr id="20" name="Line 23">
              <a:extLst>
                <a:ext uri="{FF2B5EF4-FFF2-40B4-BE49-F238E27FC236}">
                  <a16:creationId xmlns:a16="http://schemas.microsoft.com/office/drawing/2014/main" id="{3976953B-97D5-45B6-855C-4A585438F089}"/>
                </a:ext>
              </a:extLst>
            </p:cNvPr>
            <p:cNvSpPr>
              <a:spLocks noChangeShapeType="1"/>
            </p:cNvSpPr>
            <p:nvPr/>
          </p:nvSpPr>
          <p:spPr bwMode="auto">
            <a:xfrm flipH="1" flipV="1">
              <a:off x="5054" y="9043"/>
              <a:ext cx="0" cy="19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nchor="ctr" anchorCtr="1"/>
            <a:lstStyle/>
            <a:p>
              <a:endParaRPr lang="zh-CN" altLang="en-US"/>
            </a:p>
          </p:txBody>
        </p:sp>
        <p:sp>
          <p:nvSpPr>
            <p:cNvPr id="21" name="Line 24">
              <a:extLst>
                <a:ext uri="{FF2B5EF4-FFF2-40B4-BE49-F238E27FC236}">
                  <a16:creationId xmlns:a16="http://schemas.microsoft.com/office/drawing/2014/main" id="{810AFB07-1041-4EEB-AA74-A4244D919127}"/>
                </a:ext>
              </a:extLst>
            </p:cNvPr>
            <p:cNvSpPr>
              <a:spLocks noChangeShapeType="1"/>
            </p:cNvSpPr>
            <p:nvPr/>
          </p:nvSpPr>
          <p:spPr bwMode="auto">
            <a:xfrm flipH="1" flipV="1">
              <a:off x="5864" y="9043"/>
              <a:ext cx="0" cy="19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nchor="ctr" anchorCtr="1"/>
            <a:lstStyle/>
            <a:p>
              <a:endParaRPr lang="zh-CN" altLang="en-US"/>
            </a:p>
          </p:txBody>
        </p:sp>
      </p:grpSp>
      <p:sp>
        <p:nvSpPr>
          <p:cNvPr id="26" name="文本框 25">
            <a:extLst>
              <a:ext uri="{FF2B5EF4-FFF2-40B4-BE49-F238E27FC236}">
                <a16:creationId xmlns:a16="http://schemas.microsoft.com/office/drawing/2014/main" id="{02E81B70-A268-4E50-ABDE-7B094FB8C458}"/>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159806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457622"/>
            <a:ext cx="10515600" cy="828460"/>
          </a:xfrm>
        </p:spPr>
        <p:txBody>
          <a:bodyPr>
            <a:normAutofit/>
          </a:bodyPr>
          <a:lstStyle/>
          <a:p>
            <a:r>
              <a:rPr lang="zh-CN" altLang="en-US" sz="4000" dirty="0">
                <a:latin typeface="微软雅黑 Light" panose="020B0502040204020203" pitchFamily="34" charset="-122"/>
                <a:ea typeface="微软雅黑 Light" panose="020B0502040204020203" pitchFamily="34" charset="-122"/>
              </a:rPr>
              <a:t>机器数中小数点的位置</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4688985"/>
          </a:xfrm>
        </p:spPr>
        <p:txBody>
          <a:bodyPr>
            <a:normAutofit/>
          </a:bodyPr>
          <a:lstStyle/>
          <a:p>
            <a:pPr marL="0" indent="0">
              <a:buNone/>
            </a:pPr>
            <a:r>
              <a:rPr lang="en-US" altLang="zh-CN" sz="2800" b="1" dirty="0">
                <a:solidFill>
                  <a:srgbClr val="002060"/>
                </a:solidFill>
                <a:latin typeface="微软雅黑 Light" panose="020B0502040204020203" pitchFamily="34" charset="-122"/>
                <a:ea typeface="微软雅黑 Light" panose="020B0502040204020203" pitchFamily="34" charset="-122"/>
              </a:rPr>
              <a:t>【</a:t>
            </a:r>
            <a:r>
              <a:rPr lang="zh-CN" altLang="en-US" sz="2800" b="1" dirty="0">
                <a:solidFill>
                  <a:srgbClr val="002060"/>
                </a:solidFill>
                <a:latin typeface="微软雅黑 Light" panose="020B0502040204020203" pitchFamily="34" charset="-122"/>
                <a:ea typeface="微软雅黑 Light" panose="020B0502040204020203" pitchFamily="34" charset="-122"/>
              </a:rPr>
              <a:t>例</a:t>
            </a:r>
            <a:r>
              <a:rPr lang="en-US" altLang="zh-CN" sz="2800" b="1" dirty="0">
                <a:solidFill>
                  <a:srgbClr val="002060"/>
                </a:solidFill>
                <a:latin typeface="微软雅黑 Light" panose="020B0502040204020203" pitchFamily="34" charset="-122"/>
                <a:ea typeface="微软雅黑 Light" panose="020B0502040204020203" pitchFamily="34" charset="-122"/>
              </a:rPr>
              <a:t>2-14】</a:t>
            </a:r>
            <a:r>
              <a:rPr lang="zh-CN" altLang="en-US" sz="2800" b="1" dirty="0">
                <a:solidFill>
                  <a:srgbClr val="002060"/>
                </a:solidFill>
                <a:latin typeface="微软雅黑 Light" panose="020B0502040204020203" pitchFamily="34" charset="-122"/>
                <a:ea typeface="微软雅黑 Light" panose="020B0502040204020203" pitchFamily="34" charset="-122"/>
              </a:rPr>
              <a:t>如果计算机的字长为</a:t>
            </a:r>
            <a:r>
              <a:rPr lang="en-US" altLang="zh-CN" sz="2800" b="1" dirty="0">
                <a:solidFill>
                  <a:srgbClr val="002060"/>
                </a:solidFill>
                <a:latin typeface="微软雅黑 Light" panose="020B0502040204020203" pitchFamily="34" charset="-122"/>
                <a:ea typeface="微软雅黑 Light" panose="020B0502040204020203" pitchFamily="34" charset="-122"/>
              </a:rPr>
              <a:t>8</a:t>
            </a:r>
            <a:r>
              <a:rPr lang="zh-CN" altLang="en-US" sz="2800" b="1" dirty="0">
                <a:solidFill>
                  <a:srgbClr val="002060"/>
                </a:solidFill>
                <a:latin typeface="微软雅黑 Light" panose="020B0502040204020203" pitchFamily="34" charset="-122"/>
                <a:ea typeface="微软雅黑 Light" panose="020B0502040204020203" pitchFamily="34" charset="-122"/>
              </a:rPr>
              <a:t>位，一个字长内，如果用定点整数形式，带符号数的表示范围为</a:t>
            </a:r>
            <a:r>
              <a:rPr lang="en-US" altLang="zh-CN" sz="2800" b="1" dirty="0">
                <a:solidFill>
                  <a:srgbClr val="002060"/>
                </a:solidFill>
                <a:latin typeface="微软雅黑 Light" panose="020B0502040204020203" pitchFamily="34" charset="-122"/>
                <a:ea typeface="微软雅黑 Light" panose="020B0502040204020203" pitchFamily="34" charset="-122"/>
              </a:rPr>
              <a:t>-128</a:t>
            </a:r>
            <a:r>
              <a:rPr lang="zh-CN" altLang="en-US" sz="2800" b="1" dirty="0">
                <a:solidFill>
                  <a:srgbClr val="002060"/>
                </a:solidFill>
                <a:latin typeface="微软雅黑 Light" panose="020B0502040204020203" pitchFamily="34" charset="-122"/>
                <a:ea typeface="微软雅黑 Light" panose="020B0502040204020203" pitchFamily="34" charset="-122"/>
              </a:rPr>
              <a:t>～</a:t>
            </a:r>
            <a:r>
              <a:rPr lang="en-US" altLang="zh-CN" sz="2800" b="1" dirty="0">
                <a:solidFill>
                  <a:srgbClr val="002060"/>
                </a:solidFill>
                <a:latin typeface="微软雅黑 Light" panose="020B0502040204020203" pitchFamily="34" charset="-122"/>
                <a:ea typeface="微软雅黑 Light" panose="020B0502040204020203" pitchFamily="34" charset="-122"/>
              </a:rPr>
              <a:t>+127</a:t>
            </a:r>
            <a:r>
              <a:rPr lang="zh-CN" altLang="en-US" sz="2800" b="1" dirty="0">
                <a:solidFill>
                  <a:srgbClr val="002060"/>
                </a:solidFill>
                <a:latin typeface="微软雅黑 Light" panose="020B0502040204020203" pitchFamily="34" charset="-122"/>
                <a:ea typeface="微软雅黑 Light" panose="020B0502040204020203" pitchFamily="34" charset="-122"/>
              </a:rPr>
              <a:t>（十进制数）。如果用浮点数形式，可以表示十进制数的</a:t>
            </a:r>
            <a:r>
              <a:rPr lang="en-US" altLang="zh-CN" sz="2800" b="1" dirty="0">
                <a:solidFill>
                  <a:srgbClr val="002060"/>
                </a:solidFill>
                <a:latin typeface="微软雅黑 Light" panose="020B0502040204020203" pitchFamily="34" charset="-122"/>
                <a:ea typeface="微软雅黑 Light" panose="020B0502040204020203" pitchFamily="34" charset="-122"/>
              </a:rPr>
              <a:t>+1537</a:t>
            </a:r>
            <a:r>
              <a:rPr lang="zh-CN" altLang="en-US" sz="2800" b="1" dirty="0">
                <a:solidFill>
                  <a:srgbClr val="002060"/>
                </a:solidFill>
                <a:latin typeface="微软雅黑 Light" panose="020B0502040204020203" pitchFamily="34" charset="-122"/>
                <a:ea typeface="微软雅黑 Light" panose="020B0502040204020203" pitchFamily="34" charset="-122"/>
              </a:rPr>
              <a:t>甚至更大的数。</a:t>
            </a:r>
            <a:endParaRPr lang="en-US" altLang="zh-CN" sz="2800" b="1" dirty="0">
              <a:solidFill>
                <a:srgbClr val="002060"/>
              </a:solidFill>
              <a:latin typeface="微软雅黑 Light" panose="020B0502040204020203" pitchFamily="34" charset="-122"/>
              <a:ea typeface="微软雅黑 Light" panose="020B0502040204020203" pitchFamily="34" charset="-122"/>
            </a:endParaRPr>
          </a:p>
          <a:p>
            <a:pPr marL="0" indent="0" algn="ctr">
              <a:buNone/>
            </a:pPr>
            <a:r>
              <a:rPr lang="zh-CN" altLang="en-US" sz="24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24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1537</a:t>
            </a:r>
            <a:r>
              <a:rPr lang="zh-CN" altLang="en-US" sz="24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2400" b="1" kern="100" baseline="-25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10</a:t>
            </a:r>
            <a:r>
              <a:rPr lang="en-US" altLang="zh-CN" sz="24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zh-CN" altLang="en-US" sz="24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24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11000000001</a:t>
            </a:r>
            <a:r>
              <a:rPr lang="zh-CN" altLang="en-US" sz="24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2400" b="1" kern="100" baseline="-250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2</a:t>
            </a:r>
            <a:r>
              <a:rPr lang="en-US" altLang="zh-CN" sz="24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rPr>
              <a:t>=0.11000000001</a:t>
            </a:r>
            <a:r>
              <a:rPr lang="en-US" altLang="zh-CN" sz="2400" b="1" kern="100" dirty="0">
                <a:solidFill>
                  <a:srgbClr val="002060"/>
                </a:solidFill>
                <a:latin typeface="微软雅黑 Light" panose="020B0502040204020203" pitchFamily="34" charset="-122"/>
                <a:ea typeface="微软雅黑 Light" panose="020B0502040204020203" pitchFamily="34" charset="-122"/>
                <a:cs typeface="Times New Roman" panose="02020603050405020304" pitchFamily="18" charset="0"/>
              </a:rPr>
              <a:t>×2</a:t>
            </a:r>
            <a:r>
              <a:rPr lang="en-US" altLang="zh-CN" sz="2400" b="1" kern="100" baseline="30000" dirty="0">
                <a:solidFill>
                  <a:srgbClr val="002060"/>
                </a:solidFill>
                <a:latin typeface="微软雅黑 Light" panose="020B0502040204020203" pitchFamily="34" charset="-122"/>
                <a:ea typeface="微软雅黑 Light" panose="020B0502040204020203" pitchFamily="34" charset="-122"/>
                <a:cs typeface="Times New Roman" panose="02020603050405020304" pitchFamily="18" charset="0"/>
              </a:rPr>
              <a:t>1011</a:t>
            </a:r>
            <a:r>
              <a:rPr lang="en-US" altLang="zh-CN" sz="2400" b="1" kern="100" dirty="0">
                <a:solidFill>
                  <a:srgbClr val="002060"/>
                </a:solidFill>
                <a:effectLst/>
                <a:latin typeface="微软雅黑 Light" panose="020B0502040204020203" pitchFamily="34" charset="-122"/>
                <a:ea typeface="微软雅黑 Light" panose="020B0502040204020203" pitchFamily="34" charset="-122"/>
                <a:cs typeface="Times New Roman" panose="02020603050405020304" pitchFamily="18" charset="0"/>
                <a:sym typeface="Symbol" panose="05050102010706020507" pitchFamily="18" charset="2"/>
              </a:rPr>
              <a:t></a:t>
            </a:r>
            <a:r>
              <a:rPr lang="en-US" altLang="zh-CN" sz="2400" b="1" kern="100" dirty="0">
                <a:solidFill>
                  <a:srgbClr val="002060"/>
                </a:solidFill>
                <a:latin typeface="微软雅黑 Light" panose="020B0502040204020203" pitchFamily="34" charset="-122"/>
                <a:ea typeface="微软雅黑 Light" panose="020B0502040204020203" pitchFamily="34" charset="-122"/>
                <a:cs typeface="Times New Roman" panose="02020603050405020304" pitchFamily="18" charset="0"/>
              </a:rPr>
              <a:t>0.11×2</a:t>
            </a:r>
            <a:r>
              <a:rPr lang="en-US" altLang="zh-CN" sz="2400" b="1" kern="100" baseline="30000" dirty="0">
                <a:solidFill>
                  <a:srgbClr val="002060"/>
                </a:solidFill>
                <a:latin typeface="微软雅黑 Light" panose="020B0502040204020203" pitchFamily="34" charset="-122"/>
                <a:ea typeface="微软雅黑 Light" panose="020B0502040204020203" pitchFamily="34" charset="-122"/>
                <a:cs typeface="Times New Roman" panose="02020603050405020304" pitchFamily="18" charset="0"/>
              </a:rPr>
              <a:t>1011</a:t>
            </a:r>
          </a:p>
          <a:p>
            <a:pPr marL="0" indent="0" algn="ctr">
              <a:buNone/>
            </a:pPr>
            <a:endParaRPr lang="en-US" altLang="zh-CN" sz="2400" kern="100" baseline="30000" dirty="0">
              <a:cs typeface="Times New Roman" panose="02020603050405020304" pitchFamily="18" charset="0"/>
            </a:endParaRPr>
          </a:p>
          <a:p>
            <a:pPr marL="0" indent="0" algn="ctr">
              <a:buNone/>
            </a:pPr>
            <a:endParaRPr lang="en-US" altLang="zh-CN" sz="2400" kern="100" baseline="30000" dirty="0">
              <a:cs typeface="Times New Roman" panose="02020603050405020304" pitchFamily="18" charset="0"/>
            </a:endParaRPr>
          </a:p>
          <a:p>
            <a:pPr marL="0" indent="0" algn="ctr">
              <a:buNone/>
            </a:pPr>
            <a:endParaRPr lang="en-US" altLang="zh-CN" sz="2400" kern="100" baseline="30000" dirty="0">
              <a:cs typeface="Times New Roman" panose="02020603050405020304" pitchFamily="18" charset="0"/>
            </a:endParaRPr>
          </a:p>
          <a:p>
            <a:pPr marL="0" indent="0" algn="ctr">
              <a:buNone/>
            </a:pPr>
            <a:endParaRPr lang="en-US" altLang="zh-CN" sz="2400" kern="100" baseline="30000" dirty="0">
              <a:cs typeface="Times New Roman" panose="02020603050405020304" pitchFamily="18" charset="0"/>
            </a:endParaRPr>
          </a:p>
          <a:p>
            <a:pPr marL="0" indent="0" algn="ctr">
              <a:buNone/>
            </a:pPr>
            <a:endParaRPr lang="en-US" altLang="zh-CN" sz="2400" kern="100" baseline="30000" dirty="0">
              <a:cs typeface="Times New Roman" panose="02020603050405020304" pitchFamily="18" charset="0"/>
            </a:endParaRPr>
          </a:p>
          <a:p>
            <a:pPr marL="0" indent="0" algn="ctr">
              <a:buNone/>
            </a:pPr>
            <a:endParaRPr lang="en-US" altLang="zh-CN" sz="2400" kern="100" baseline="30000" dirty="0">
              <a:cs typeface="Times New Roman" panose="02020603050405020304" pitchFamily="18" charset="0"/>
            </a:endParaRPr>
          </a:p>
          <a:p>
            <a:pPr marL="0" indent="0" algn="ctr">
              <a:buNone/>
            </a:pPr>
            <a:endParaRPr lang="en-US" altLang="zh-CN" sz="2400" kern="100" baseline="30000" dirty="0">
              <a:cs typeface="Times New Roman" panose="02020603050405020304" pitchFamily="18" charset="0"/>
            </a:endParaRPr>
          </a:p>
          <a:p>
            <a:pPr marL="0" indent="0" algn="ctr">
              <a:buNone/>
            </a:pPr>
            <a:endParaRPr lang="en-US" altLang="zh-CN" sz="2400" kern="100" baseline="-25000" dirty="0">
              <a:cs typeface="Times New Roman" panose="02020603050405020304" pitchFamily="18" charset="0"/>
            </a:endParaRPr>
          </a:p>
          <a:p>
            <a:pPr marL="0" indent="0">
              <a:buNone/>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buNone/>
            </a:pPr>
            <a:endParaRPr lang="zh-CN" altLang="en-US" sz="2400" dirty="0"/>
          </a:p>
          <a:p>
            <a:endParaRPr lang="zh-CN" altLang="en-US" dirty="0"/>
          </a:p>
        </p:txBody>
      </p:sp>
      <p:grpSp>
        <p:nvGrpSpPr>
          <p:cNvPr id="40" name="组合 39">
            <a:extLst>
              <a:ext uri="{FF2B5EF4-FFF2-40B4-BE49-F238E27FC236}">
                <a16:creationId xmlns:a16="http://schemas.microsoft.com/office/drawing/2014/main" id="{A229A57D-DD25-178F-B355-C07B08C66C25}"/>
              </a:ext>
            </a:extLst>
          </p:cNvPr>
          <p:cNvGrpSpPr/>
          <p:nvPr/>
        </p:nvGrpSpPr>
        <p:grpSpPr>
          <a:xfrm>
            <a:off x="3132402" y="3607549"/>
            <a:ext cx="5541317" cy="1115651"/>
            <a:chOff x="2881390" y="3194841"/>
            <a:chExt cx="5541317" cy="1115651"/>
          </a:xfrm>
        </p:grpSpPr>
        <p:grpSp>
          <p:nvGrpSpPr>
            <p:cNvPr id="3" name="Group 11">
              <a:extLst>
                <a:ext uri="{FF2B5EF4-FFF2-40B4-BE49-F238E27FC236}">
                  <a16:creationId xmlns:a16="http://schemas.microsoft.com/office/drawing/2014/main" id="{C847324E-70F8-B074-7ADB-78FB4493F737}"/>
                </a:ext>
              </a:extLst>
            </p:cNvPr>
            <p:cNvGrpSpPr>
              <a:grpSpLocks/>
            </p:cNvGrpSpPr>
            <p:nvPr/>
          </p:nvGrpSpPr>
          <p:grpSpPr bwMode="auto">
            <a:xfrm>
              <a:off x="2881390" y="3194842"/>
              <a:ext cx="5541317" cy="1115650"/>
              <a:chOff x="3885" y="8738"/>
              <a:chExt cx="2287" cy="842"/>
            </a:xfrm>
          </p:grpSpPr>
          <p:grpSp>
            <p:nvGrpSpPr>
              <p:cNvPr id="4" name="Group 12">
                <a:extLst>
                  <a:ext uri="{FF2B5EF4-FFF2-40B4-BE49-F238E27FC236}">
                    <a16:creationId xmlns:a16="http://schemas.microsoft.com/office/drawing/2014/main" id="{C544C630-B039-2BC5-759B-49B3B126DF2E}"/>
                  </a:ext>
                </a:extLst>
              </p:cNvPr>
              <p:cNvGrpSpPr>
                <a:grpSpLocks/>
              </p:cNvGrpSpPr>
              <p:nvPr/>
            </p:nvGrpSpPr>
            <p:grpSpPr bwMode="auto">
              <a:xfrm>
                <a:off x="3924" y="8738"/>
                <a:ext cx="2248" cy="305"/>
                <a:chOff x="3924" y="8738"/>
                <a:chExt cx="2248" cy="305"/>
              </a:xfrm>
            </p:grpSpPr>
            <p:sp>
              <p:nvSpPr>
                <p:cNvPr id="33" name="Rectangle 13">
                  <a:extLst>
                    <a:ext uri="{FF2B5EF4-FFF2-40B4-BE49-F238E27FC236}">
                      <a16:creationId xmlns:a16="http://schemas.microsoft.com/office/drawing/2014/main" id="{0ACBD247-3490-BB4D-2A3C-E99010A93BA8}"/>
                    </a:ext>
                  </a:extLst>
                </p:cNvPr>
                <p:cNvSpPr>
                  <a:spLocks noChangeArrowheads="1"/>
                </p:cNvSpPr>
                <p:nvPr/>
              </p:nvSpPr>
              <p:spPr bwMode="auto">
                <a:xfrm>
                  <a:off x="3924" y="8738"/>
                  <a:ext cx="2248" cy="305"/>
                </a:xfrm>
                <a:prstGeom prst="rect">
                  <a:avLst/>
                </a:prstGeom>
                <a:solidFill>
                  <a:srgbClr val="FFFFFF"/>
                </a:solidFill>
                <a:ln w="9525">
                  <a:solidFill>
                    <a:srgbClr val="000000"/>
                  </a:solidFill>
                  <a:miter lim="800000"/>
                  <a:headEnd/>
                  <a:tailEnd/>
                </a:ln>
              </p:spPr>
              <p:txBody>
                <a:bodyPr lIns="0" tIns="0" rIns="0" bIns="0" anchor="ctr" anchorCtr="1"/>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r>
                    <a:rPr lang="en-US" altLang="zh-CN" sz="3200" dirty="0">
                      <a:solidFill>
                        <a:srgbClr val="800000"/>
                      </a:solidFill>
                      <a:latin typeface="Times New Roman" panose="02020603050405020304" pitchFamily="18" charset="0"/>
                    </a:rPr>
                    <a:t>0     1    0    1    1    0     1     1</a:t>
                  </a:r>
                  <a:endParaRPr lang="en-US" altLang="zh-CN" sz="6000" dirty="0">
                    <a:solidFill>
                      <a:srgbClr val="800000"/>
                    </a:solidFill>
                    <a:latin typeface="Times New Roman" panose="02020603050405020304" pitchFamily="18" charset="0"/>
                  </a:endParaRPr>
                </a:p>
              </p:txBody>
            </p:sp>
            <p:sp>
              <p:nvSpPr>
                <p:cNvPr id="34" name="Line 14">
                  <a:extLst>
                    <a:ext uri="{FF2B5EF4-FFF2-40B4-BE49-F238E27FC236}">
                      <a16:creationId xmlns:a16="http://schemas.microsoft.com/office/drawing/2014/main" id="{7DCC95CC-7208-BDE8-5FE7-85267F3AC675}"/>
                    </a:ext>
                  </a:extLst>
                </p:cNvPr>
                <p:cNvSpPr>
                  <a:spLocks noChangeShapeType="1"/>
                </p:cNvSpPr>
                <p:nvPr/>
              </p:nvSpPr>
              <p:spPr bwMode="auto">
                <a:xfrm>
                  <a:off x="4209" y="8738"/>
                  <a:ext cx="0" cy="3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zh-CN" altLang="en-US"/>
                </a:p>
              </p:txBody>
            </p:sp>
            <p:sp>
              <p:nvSpPr>
                <p:cNvPr id="36" name="Line 16">
                  <a:extLst>
                    <a:ext uri="{FF2B5EF4-FFF2-40B4-BE49-F238E27FC236}">
                      <a16:creationId xmlns:a16="http://schemas.microsoft.com/office/drawing/2014/main" id="{B9986EDE-6805-D1CC-8A05-774631F0757F}"/>
                    </a:ext>
                  </a:extLst>
                </p:cNvPr>
                <p:cNvSpPr>
                  <a:spLocks noChangeShapeType="1"/>
                </p:cNvSpPr>
                <p:nvPr/>
              </p:nvSpPr>
              <p:spPr bwMode="auto">
                <a:xfrm>
                  <a:off x="5204" y="8738"/>
                  <a:ext cx="0" cy="3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zh-CN" altLang="en-US"/>
                </a:p>
              </p:txBody>
            </p:sp>
          </p:grpSp>
          <p:sp>
            <p:nvSpPr>
              <p:cNvPr id="7" name="Text Box 17">
                <a:extLst>
                  <a:ext uri="{FF2B5EF4-FFF2-40B4-BE49-F238E27FC236}">
                    <a16:creationId xmlns:a16="http://schemas.microsoft.com/office/drawing/2014/main" id="{1BED25BF-5659-8599-46E1-7868C1433AD7}"/>
                  </a:ext>
                </a:extLst>
              </p:cNvPr>
              <p:cNvSpPr txBox="1">
                <a:spLocks noChangeArrowheads="1"/>
              </p:cNvSpPr>
              <p:nvPr/>
            </p:nvSpPr>
            <p:spPr bwMode="auto">
              <a:xfrm>
                <a:off x="4535" y="9271"/>
                <a:ext cx="430"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eaLnBrk="1" hangingPunct="1">
                  <a:spcBef>
                    <a:spcPct val="0"/>
                  </a:spcBef>
                  <a:buClrTx/>
                  <a:buFontTx/>
                  <a:buNone/>
                </a:pPr>
                <a:r>
                  <a:rPr lang="zh-CN" altLang="en-US" dirty="0">
                    <a:solidFill>
                      <a:srgbClr val="800000"/>
                    </a:solidFill>
                    <a:latin typeface="Times New Roman" panose="02020603050405020304" pitchFamily="18" charset="0"/>
                  </a:rPr>
                  <a:t>阶码</a:t>
                </a:r>
                <a:endParaRPr lang="zh-CN" altLang="en-US" sz="6000" dirty="0">
                  <a:solidFill>
                    <a:srgbClr val="800000"/>
                  </a:solidFill>
                  <a:latin typeface="Times New Roman" panose="02020603050405020304" pitchFamily="18" charset="0"/>
                </a:endParaRPr>
              </a:p>
            </p:txBody>
          </p:sp>
          <p:sp>
            <p:nvSpPr>
              <p:cNvPr id="26" name="Text Box 18">
                <a:extLst>
                  <a:ext uri="{FF2B5EF4-FFF2-40B4-BE49-F238E27FC236}">
                    <a16:creationId xmlns:a16="http://schemas.microsoft.com/office/drawing/2014/main" id="{E5818379-16D4-55F7-F27A-8D50E4C0A42B}"/>
                  </a:ext>
                </a:extLst>
              </p:cNvPr>
              <p:cNvSpPr txBox="1">
                <a:spLocks noChangeArrowheads="1"/>
              </p:cNvSpPr>
              <p:nvPr/>
            </p:nvSpPr>
            <p:spPr bwMode="auto">
              <a:xfrm>
                <a:off x="3885" y="9276"/>
                <a:ext cx="430"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eaLnBrk="1" hangingPunct="1">
                  <a:spcBef>
                    <a:spcPct val="0"/>
                  </a:spcBef>
                  <a:buClrTx/>
                  <a:buFontTx/>
                  <a:buNone/>
                </a:pPr>
                <a:r>
                  <a:rPr lang="zh-CN" altLang="en-US" dirty="0">
                    <a:solidFill>
                      <a:srgbClr val="800000"/>
                    </a:solidFill>
                    <a:latin typeface="Times New Roman" panose="02020603050405020304" pitchFamily="18" charset="0"/>
                  </a:rPr>
                  <a:t>阶符</a:t>
                </a:r>
                <a:endParaRPr lang="zh-CN" altLang="en-US" sz="6000" dirty="0">
                  <a:solidFill>
                    <a:srgbClr val="800000"/>
                  </a:solidFill>
                  <a:latin typeface="Times New Roman" panose="02020603050405020304" pitchFamily="18" charset="0"/>
                </a:endParaRPr>
              </a:p>
            </p:txBody>
          </p:sp>
          <p:sp>
            <p:nvSpPr>
              <p:cNvPr id="27" name="Text Box 19">
                <a:extLst>
                  <a:ext uri="{FF2B5EF4-FFF2-40B4-BE49-F238E27FC236}">
                    <a16:creationId xmlns:a16="http://schemas.microsoft.com/office/drawing/2014/main" id="{3CD6AFB9-E822-C00A-BCA6-4101D620A509}"/>
                  </a:ext>
                </a:extLst>
              </p:cNvPr>
              <p:cNvSpPr txBox="1">
                <a:spLocks noChangeArrowheads="1"/>
              </p:cNvSpPr>
              <p:nvPr/>
            </p:nvSpPr>
            <p:spPr bwMode="auto">
              <a:xfrm>
                <a:off x="5198" y="9263"/>
                <a:ext cx="430"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eaLnBrk="1" hangingPunct="1">
                  <a:spcBef>
                    <a:spcPct val="0"/>
                  </a:spcBef>
                  <a:buClrTx/>
                  <a:buFontTx/>
                  <a:buNone/>
                </a:pPr>
                <a:r>
                  <a:rPr lang="zh-CN" altLang="en-US" dirty="0">
                    <a:solidFill>
                      <a:srgbClr val="800000"/>
                    </a:solidFill>
                    <a:latin typeface="Times New Roman" panose="02020603050405020304" pitchFamily="18" charset="0"/>
                  </a:rPr>
                  <a:t>尾符</a:t>
                </a:r>
                <a:endParaRPr lang="zh-CN" altLang="en-US" sz="6000" dirty="0">
                  <a:solidFill>
                    <a:srgbClr val="800000"/>
                  </a:solidFill>
                  <a:latin typeface="Times New Roman" panose="02020603050405020304" pitchFamily="18" charset="0"/>
                </a:endParaRPr>
              </a:p>
            </p:txBody>
          </p:sp>
          <p:sp>
            <p:nvSpPr>
              <p:cNvPr id="28" name="Text Box 20">
                <a:extLst>
                  <a:ext uri="{FF2B5EF4-FFF2-40B4-BE49-F238E27FC236}">
                    <a16:creationId xmlns:a16="http://schemas.microsoft.com/office/drawing/2014/main" id="{62343C69-1396-66F2-EE71-BBC353DF6A1A}"/>
                  </a:ext>
                </a:extLst>
              </p:cNvPr>
              <p:cNvSpPr txBox="1">
                <a:spLocks noChangeArrowheads="1"/>
              </p:cNvSpPr>
              <p:nvPr/>
            </p:nvSpPr>
            <p:spPr bwMode="auto">
              <a:xfrm>
                <a:off x="5653" y="9256"/>
                <a:ext cx="430"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eaLnBrk="1" hangingPunct="1">
                  <a:spcBef>
                    <a:spcPct val="0"/>
                  </a:spcBef>
                  <a:buClrTx/>
                  <a:buFontTx/>
                  <a:buNone/>
                </a:pPr>
                <a:r>
                  <a:rPr lang="zh-CN" altLang="en-US" dirty="0">
                    <a:solidFill>
                      <a:srgbClr val="800000"/>
                    </a:solidFill>
                    <a:latin typeface="Times New Roman" panose="02020603050405020304" pitchFamily="18" charset="0"/>
                  </a:rPr>
                  <a:t>尾数</a:t>
                </a:r>
                <a:endParaRPr lang="zh-CN" altLang="en-US" sz="6000" dirty="0">
                  <a:solidFill>
                    <a:srgbClr val="800000"/>
                  </a:solidFill>
                  <a:latin typeface="Times New Roman" panose="02020603050405020304" pitchFamily="18" charset="0"/>
                </a:endParaRPr>
              </a:p>
            </p:txBody>
          </p:sp>
          <p:sp>
            <p:nvSpPr>
              <p:cNvPr id="29" name="Line 21">
                <a:extLst>
                  <a:ext uri="{FF2B5EF4-FFF2-40B4-BE49-F238E27FC236}">
                    <a16:creationId xmlns:a16="http://schemas.microsoft.com/office/drawing/2014/main" id="{83590F7C-E75D-E89A-E16F-028DF3C5566E}"/>
                  </a:ext>
                </a:extLst>
              </p:cNvPr>
              <p:cNvSpPr>
                <a:spLocks noChangeShapeType="1"/>
              </p:cNvSpPr>
              <p:nvPr/>
            </p:nvSpPr>
            <p:spPr bwMode="auto">
              <a:xfrm flipH="1" flipV="1">
                <a:off x="4084" y="9043"/>
                <a:ext cx="0" cy="19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nchor="ctr" anchorCtr="1"/>
              <a:lstStyle/>
              <a:p>
                <a:endParaRPr lang="zh-CN" altLang="en-US"/>
              </a:p>
            </p:txBody>
          </p:sp>
          <p:sp>
            <p:nvSpPr>
              <p:cNvPr id="30" name="Line 22">
                <a:extLst>
                  <a:ext uri="{FF2B5EF4-FFF2-40B4-BE49-F238E27FC236}">
                    <a16:creationId xmlns:a16="http://schemas.microsoft.com/office/drawing/2014/main" id="{BE8C895C-5B25-827D-1C54-21C268863F5F}"/>
                  </a:ext>
                </a:extLst>
              </p:cNvPr>
              <p:cNvSpPr>
                <a:spLocks noChangeShapeType="1"/>
              </p:cNvSpPr>
              <p:nvPr/>
            </p:nvSpPr>
            <p:spPr bwMode="auto">
              <a:xfrm flipH="1" flipV="1">
                <a:off x="4738" y="9058"/>
                <a:ext cx="0" cy="19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nchor="ctr" anchorCtr="1"/>
              <a:lstStyle/>
              <a:p>
                <a:endParaRPr lang="zh-CN" altLang="en-US"/>
              </a:p>
            </p:txBody>
          </p:sp>
          <p:sp>
            <p:nvSpPr>
              <p:cNvPr id="31" name="Line 23">
                <a:extLst>
                  <a:ext uri="{FF2B5EF4-FFF2-40B4-BE49-F238E27FC236}">
                    <a16:creationId xmlns:a16="http://schemas.microsoft.com/office/drawing/2014/main" id="{6710063A-DB5F-8924-8564-49444B42DA9C}"/>
                  </a:ext>
                </a:extLst>
              </p:cNvPr>
              <p:cNvSpPr>
                <a:spLocks noChangeShapeType="1"/>
              </p:cNvSpPr>
              <p:nvPr/>
            </p:nvSpPr>
            <p:spPr bwMode="auto">
              <a:xfrm flipH="1" flipV="1">
                <a:off x="5396" y="9058"/>
                <a:ext cx="0" cy="19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nchor="ctr" anchorCtr="1"/>
              <a:lstStyle/>
              <a:p>
                <a:endParaRPr lang="zh-CN" altLang="en-US"/>
              </a:p>
            </p:txBody>
          </p:sp>
          <p:sp>
            <p:nvSpPr>
              <p:cNvPr id="32" name="Line 24">
                <a:extLst>
                  <a:ext uri="{FF2B5EF4-FFF2-40B4-BE49-F238E27FC236}">
                    <a16:creationId xmlns:a16="http://schemas.microsoft.com/office/drawing/2014/main" id="{74488418-350B-2854-7014-0F4E8C3990B4}"/>
                  </a:ext>
                </a:extLst>
              </p:cNvPr>
              <p:cNvSpPr>
                <a:spLocks noChangeShapeType="1"/>
              </p:cNvSpPr>
              <p:nvPr/>
            </p:nvSpPr>
            <p:spPr bwMode="auto">
              <a:xfrm flipH="1" flipV="1">
                <a:off x="5868" y="9031"/>
                <a:ext cx="0" cy="19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nchor="ctr" anchorCtr="1"/>
              <a:lstStyle/>
              <a:p>
                <a:endParaRPr lang="zh-CN" altLang="en-US"/>
              </a:p>
            </p:txBody>
          </p:sp>
        </p:grpSp>
        <p:sp>
          <p:nvSpPr>
            <p:cNvPr id="37" name="Line 16">
              <a:extLst>
                <a:ext uri="{FF2B5EF4-FFF2-40B4-BE49-F238E27FC236}">
                  <a16:creationId xmlns:a16="http://schemas.microsoft.com/office/drawing/2014/main" id="{BC670657-3CDB-C173-47B3-97E0D70ABD8F}"/>
                </a:ext>
              </a:extLst>
            </p:cNvPr>
            <p:cNvSpPr>
              <a:spLocks noChangeShapeType="1"/>
            </p:cNvSpPr>
            <p:nvPr/>
          </p:nvSpPr>
          <p:spPr bwMode="auto">
            <a:xfrm>
              <a:off x="6957811" y="3194841"/>
              <a:ext cx="0" cy="404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zh-CN" altLang="en-US"/>
            </a:p>
          </p:txBody>
        </p:sp>
      </p:grpSp>
      <p:sp>
        <p:nvSpPr>
          <p:cNvPr id="2" name="矩形 1">
            <a:extLst>
              <a:ext uri="{FF2B5EF4-FFF2-40B4-BE49-F238E27FC236}">
                <a16:creationId xmlns:a16="http://schemas.microsoft.com/office/drawing/2014/main" id="{44420C3B-1B1A-714F-9F65-D8F11535682E}"/>
              </a:ext>
            </a:extLst>
          </p:cNvPr>
          <p:cNvSpPr/>
          <p:nvPr/>
        </p:nvSpPr>
        <p:spPr>
          <a:xfrm>
            <a:off x="1218408" y="4824293"/>
            <a:ext cx="10219765" cy="14077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dirty="0"/>
              <a:t>浮点数表示方法能扩大数的表示范围，但精度有所损失。合理确定尾数和阶码分别所占位数，既能扩大数的表示范围，又能保证一定的精度。</a:t>
            </a:r>
          </a:p>
          <a:p>
            <a:pPr marL="285750" indent="-285750">
              <a:buFont typeface="Arial" panose="020B0604020202020204" pitchFamily="34" charset="0"/>
              <a:buChar char="•"/>
            </a:pPr>
            <a:r>
              <a:rPr lang="zh-CN" altLang="en-US" dirty="0"/>
              <a:t>整数表示和浮点数表示在计算机内部的存储格式是不一样的，所以在程序设计语言里一般都要求，不同类型的数据是不能直接运算的，需要先转换为同一类型，再进行计算。</a:t>
            </a:r>
          </a:p>
        </p:txBody>
      </p:sp>
      <p:sp>
        <p:nvSpPr>
          <p:cNvPr id="20" name="文本框 19">
            <a:extLst>
              <a:ext uri="{FF2B5EF4-FFF2-40B4-BE49-F238E27FC236}">
                <a16:creationId xmlns:a16="http://schemas.microsoft.com/office/drawing/2014/main" id="{5A165FD6-4557-45DC-A2E6-0517490F6BBA}"/>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296189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94262" y="1391493"/>
            <a:ext cx="8669694" cy="1325563"/>
          </a:xfrm>
        </p:spPr>
        <p:txBody>
          <a:bodyPr>
            <a:noAutofit/>
          </a:bodyPr>
          <a:lstStyle/>
          <a:p>
            <a:pPr lvl="0" algn="ctr">
              <a:lnSpc>
                <a:spcPct val="100000"/>
              </a:lnSpc>
              <a:spcBef>
                <a:spcPts val="0"/>
              </a:spcBef>
            </a:pPr>
            <a:r>
              <a:rPr lang="zh-CN" altLang="en-US" sz="5400" b="1" dirty="0">
                <a:solidFill>
                  <a:schemeClr val="tx2"/>
                </a:solidFill>
                <a:latin typeface="微软雅黑 Light" panose="020B0502040204020203" pitchFamily="34" charset="-122"/>
                <a:ea typeface="微软雅黑 Light" panose="020B0502040204020203" pitchFamily="34" charset="-122"/>
                <a:sym typeface="Helvetica Light"/>
              </a:rPr>
              <a:t>字符型数据的编码表示</a:t>
            </a:r>
            <a:endParaRPr lang="zh-CN" altLang="en-US" sz="4800" b="1" dirty="0">
              <a:solidFill>
                <a:schemeClr val="tx2"/>
              </a:solidFill>
              <a:latin typeface="微软雅黑 Light" panose="020B0502040204020203" pitchFamily="34" charset="-122"/>
              <a:ea typeface="微软雅黑 Light" panose="020B0502040204020203" pitchFamily="34" charset="-122"/>
            </a:endParaRPr>
          </a:p>
        </p:txBody>
      </p:sp>
      <p:cxnSp>
        <p:nvCxnSpPr>
          <p:cNvPr id="6" name="直接连接符 5"/>
          <p:cNvCxnSpPr/>
          <p:nvPr/>
        </p:nvCxnSpPr>
        <p:spPr>
          <a:xfrm>
            <a:off x="1571042" y="2717056"/>
            <a:ext cx="9759820"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71042" y="2867798"/>
            <a:ext cx="9407545" cy="369332"/>
          </a:xfrm>
          <a:prstGeom prst="rect">
            <a:avLst/>
          </a:prstGeom>
          <a:noFill/>
        </p:spPr>
        <p:txBody>
          <a:bodyPr wrap="square" rtlCol="0">
            <a:spAutoFit/>
          </a:bodyPr>
          <a:lstStyle/>
          <a:p>
            <a:pPr lvl="1"/>
            <a:r>
              <a:rPr lang="zh-CN" altLang="en-US" sz="1800" dirty="0"/>
              <a:t>英文字符的编码表示；</a:t>
            </a:r>
            <a:r>
              <a:rPr lang="en-US" altLang="zh-CN" sz="1800" dirty="0"/>
              <a:t>ASCII</a:t>
            </a:r>
            <a:r>
              <a:rPr lang="zh-CN" altLang="en-US" sz="1800" dirty="0"/>
              <a:t>码；汉字的编码表示；输入码；机内码；字形码 </a:t>
            </a:r>
          </a:p>
        </p:txBody>
      </p:sp>
      <p:sp>
        <p:nvSpPr>
          <p:cNvPr id="8" name="标题 1"/>
          <p:cNvSpPr txBox="1">
            <a:spLocks/>
          </p:cNvSpPr>
          <p:nvPr/>
        </p:nvSpPr>
        <p:spPr>
          <a:xfrm>
            <a:off x="1656981" y="3707538"/>
            <a:ext cx="86696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5400" b="1" i="0" u="none" strike="noStrike" kern="1200" cap="none" spc="8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/04</a:t>
            </a:r>
            <a:endParaRPr kumimoji="0" lang="zh-CN" altLang="en-US" sz="5400"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pic>
        <p:nvPicPr>
          <p:cNvPr id="3" name="图片 2">
            <a:extLst>
              <a:ext uri="{FF2B5EF4-FFF2-40B4-BE49-F238E27FC236}">
                <a16:creationId xmlns:a16="http://schemas.microsoft.com/office/drawing/2014/main" id="{8B39D4C4-ABA9-B6A6-1556-47E52921530E}"/>
              </a:ext>
            </a:extLst>
          </p:cNvPr>
          <p:cNvPicPr>
            <a:picLocks noChangeAspect="1"/>
          </p:cNvPicPr>
          <p:nvPr/>
        </p:nvPicPr>
        <p:blipFill rotWithShape="1">
          <a:blip r:embed="rId2">
            <a:extLst>
              <a:ext uri="{28A0092B-C50C-407E-A947-70E740481C1C}">
                <a14:useLocalDpi xmlns:a14="http://schemas.microsoft.com/office/drawing/2010/main" val="0"/>
              </a:ext>
            </a:extLst>
          </a:blip>
          <a:srcRect r="78884"/>
          <a:stretch/>
        </p:blipFill>
        <p:spPr>
          <a:xfrm>
            <a:off x="613804" y="262088"/>
            <a:ext cx="1080771" cy="1319459"/>
          </a:xfrm>
          <a:prstGeom prst="rect">
            <a:avLst/>
          </a:prstGeom>
        </p:spPr>
      </p:pic>
      <p:pic>
        <p:nvPicPr>
          <p:cNvPr id="9" name="图片 8">
            <a:extLst>
              <a:ext uri="{FF2B5EF4-FFF2-40B4-BE49-F238E27FC236}">
                <a16:creationId xmlns:a16="http://schemas.microsoft.com/office/drawing/2014/main" id="{4641BA49-A45E-88DE-4767-254999A3B982}"/>
              </a:ext>
            </a:extLst>
          </p:cNvPr>
          <p:cNvPicPr>
            <a:picLocks noChangeAspect="1"/>
          </p:cNvPicPr>
          <p:nvPr/>
        </p:nvPicPr>
        <p:blipFill>
          <a:blip r:embed="rId3"/>
          <a:stretch>
            <a:fillRect/>
          </a:stretch>
        </p:blipFill>
        <p:spPr>
          <a:xfrm>
            <a:off x="2633148" y="5478052"/>
            <a:ext cx="1079086" cy="1316850"/>
          </a:xfrm>
          <a:prstGeom prst="rect">
            <a:avLst/>
          </a:prstGeom>
        </p:spPr>
      </p:pic>
      <p:pic>
        <p:nvPicPr>
          <p:cNvPr id="10" name="图片 9">
            <a:extLst>
              <a:ext uri="{FF2B5EF4-FFF2-40B4-BE49-F238E27FC236}">
                <a16:creationId xmlns:a16="http://schemas.microsoft.com/office/drawing/2014/main" id="{F6DFBDE7-A4A7-9D51-0017-006A56449854}"/>
              </a:ext>
            </a:extLst>
          </p:cNvPr>
          <p:cNvPicPr>
            <a:picLocks noChangeAspect="1"/>
          </p:cNvPicPr>
          <p:nvPr/>
        </p:nvPicPr>
        <p:blipFill>
          <a:blip r:embed="rId4"/>
          <a:stretch>
            <a:fillRect/>
          </a:stretch>
        </p:blipFill>
        <p:spPr>
          <a:xfrm>
            <a:off x="5132748" y="3111980"/>
            <a:ext cx="1926503" cy="634039"/>
          </a:xfrm>
          <a:prstGeom prst="rect">
            <a:avLst/>
          </a:prstGeom>
        </p:spPr>
      </p:pic>
    </p:spTree>
    <p:extLst>
      <p:ext uri="{BB962C8B-B14F-4D97-AF65-F5344CB8AC3E}">
        <p14:creationId xmlns:p14="http://schemas.microsoft.com/office/powerpoint/2010/main" val="2122191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450859"/>
            <a:ext cx="10515600" cy="828460"/>
          </a:xfrm>
        </p:spPr>
        <p:txBody>
          <a:bodyPr>
            <a:normAutofit/>
          </a:bodyPr>
          <a:lstStyle/>
          <a:p>
            <a:r>
              <a:rPr lang="zh-CN" altLang="en-US" sz="4000" dirty="0">
                <a:latin typeface="微软雅黑 Light" panose="020B0502040204020203" pitchFamily="34" charset="-122"/>
                <a:ea typeface="微软雅黑 Light" panose="020B0502040204020203" pitchFamily="34" charset="-122"/>
              </a:rPr>
              <a:t>编码表示</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4688985"/>
          </a:xfrm>
        </p:spPr>
        <p:txBody>
          <a:bodyPr/>
          <a:lstStyle/>
          <a:p>
            <a:r>
              <a:rPr lang="zh-CN" altLang="en-US" b="1" dirty="0">
                <a:solidFill>
                  <a:srgbClr val="002060"/>
                </a:solidFill>
                <a:latin typeface="微软雅黑 Light" panose="020B0502040204020203" pitchFamily="34" charset="-122"/>
                <a:ea typeface="微软雅黑 Light" panose="020B0502040204020203" pitchFamily="34" charset="-122"/>
              </a:rPr>
              <a:t>在计算机内部存储英文字符、汉字或特殊符号，需要按一定方式转换成</a:t>
            </a:r>
            <a:r>
              <a:rPr lang="zh-CN" altLang="en-US" b="1" dirty="0">
                <a:solidFill>
                  <a:srgbClr val="C00000"/>
                </a:solidFill>
                <a:latin typeface="微软雅黑 Light" panose="020B0502040204020203" pitchFamily="34" charset="-122"/>
                <a:ea typeface="微软雅黑 Light" panose="020B0502040204020203" pitchFamily="34" charset="-122"/>
              </a:rPr>
              <a:t>二进制</a:t>
            </a:r>
            <a:r>
              <a:rPr lang="zh-CN" altLang="en-US" b="1" dirty="0">
                <a:solidFill>
                  <a:srgbClr val="002060"/>
                </a:solidFill>
                <a:latin typeface="微软雅黑 Light" panose="020B0502040204020203" pitchFamily="34" charset="-122"/>
                <a:ea typeface="微软雅黑 Light" panose="020B0502040204020203" pitchFamily="34" charset="-122"/>
              </a:rPr>
              <a:t>编码。</a:t>
            </a:r>
            <a:endParaRPr lang="en-US" altLang="zh-CN" b="1" dirty="0">
              <a:solidFill>
                <a:srgbClr val="002060"/>
              </a:solidFill>
              <a:latin typeface="微软雅黑 Light" panose="020B0502040204020203" pitchFamily="34" charset="-122"/>
              <a:ea typeface="微软雅黑 Light" panose="020B0502040204020203" pitchFamily="34" charset="-122"/>
            </a:endParaRPr>
          </a:p>
          <a:p>
            <a:r>
              <a:rPr lang="zh-CN" altLang="en-US" b="1" dirty="0">
                <a:solidFill>
                  <a:srgbClr val="002060"/>
                </a:solidFill>
                <a:latin typeface="微软雅黑 Light" panose="020B0502040204020203" pitchFamily="34" charset="-122"/>
                <a:ea typeface="微软雅黑 Light" panose="020B0502040204020203" pitchFamily="34" charset="-122"/>
              </a:rPr>
              <a:t>当输入一个字符时，系统自动将输入的字符按规定的编码方式转换为相应的二进制形式存入计算机的存储单元中。</a:t>
            </a:r>
            <a:endParaRPr lang="en-US" altLang="zh-CN" b="1" dirty="0">
              <a:solidFill>
                <a:srgbClr val="002060"/>
              </a:solidFill>
              <a:latin typeface="微软雅黑 Light" panose="020B0502040204020203" pitchFamily="34" charset="-122"/>
              <a:ea typeface="微软雅黑 Light" panose="020B0502040204020203" pitchFamily="34" charset="-122"/>
            </a:endParaRPr>
          </a:p>
          <a:p>
            <a:r>
              <a:rPr lang="zh-CN" altLang="en-US" b="1" dirty="0">
                <a:solidFill>
                  <a:srgbClr val="002060"/>
                </a:solidFill>
                <a:latin typeface="微软雅黑 Light" panose="020B0502040204020203" pitchFamily="34" charset="-122"/>
                <a:ea typeface="微软雅黑 Light" panose="020B0502040204020203" pitchFamily="34" charset="-122"/>
              </a:rPr>
              <a:t>在输出过程中，再由系统自动将二进制编码数据转换成用户可以识别的数据格式输出。</a:t>
            </a:r>
          </a:p>
        </p:txBody>
      </p:sp>
      <p:sp>
        <p:nvSpPr>
          <p:cNvPr id="4" name="文本框 3">
            <a:extLst>
              <a:ext uri="{FF2B5EF4-FFF2-40B4-BE49-F238E27FC236}">
                <a16:creationId xmlns:a16="http://schemas.microsoft.com/office/drawing/2014/main" id="{C4D4DDE7-6418-4D25-BE4A-26240C3A1711}"/>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57636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dirty="0">
                <a:solidFill>
                  <a:srgbClr val="535962"/>
                </a:solidFill>
                <a:latin typeface="微软雅黑 Light" panose="020B0502040204020203" pitchFamily="34" charset="-122"/>
                <a:ea typeface="微软雅黑 Light" panose="020B0502040204020203" pitchFamily="34" charset="-122"/>
                <a:cs typeface="+mj-cs"/>
              </a:rPr>
              <a:t>进位记数制</a:t>
            </a:r>
            <a:endParaRPr lang="zh-CN" altLang="en-US" sz="4000" b="1" dirty="0">
              <a:solidFill>
                <a:srgbClr val="535962"/>
              </a:solidFill>
              <a:latin typeface="微软雅黑 Light" panose="020B0502040204020203" pitchFamily="34" charset="-122"/>
              <a:ea typeface="微软雅黑 Light" panose="020B0502040204020203" pitchFamily="34" charset="-122"/>
            </a:endParaRPr>
          </a:p>
        </p:txBody>
      </p:sp>
      <p:sp>
        <p:nvSpPr>
          <p:cNvPr id="4" name="Text Box 5"/>
          <p:cNvSpPr txBox="1">
            <a:spLocks noChangeArrowheads="1"/>
          </p:cNvSpPr>
          <p:nvPr/>
        </p:nvSpPr>
        <p:spPr bwMode="auto">
          <a:xfrm>
            <a:off x="679667" y="1384546"/>
            <a:ext cx="11068988" cy="476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buClr>
                <a:srgbClr val="002060"/>
              </a:buClr>
            </a:pPr>
            <a:r>
              <a:rPr lang="zh-CN" altLang="en-US" sz="3200" dirty="0"/>
              <a:t>生活中的数制 </a:t>
            </a:r>
          </a:p>
        </p:txBody>
      </p:sp>
      <p:grpSp>
        <p:nvGrpSpPr>
          <p:cNvPr id="6" name="组合 5">
            <a:extLst>
              <a:ext uri="{FF2B5EF4-FFF2-40B4-BE49-F238E27FC236}">
                <a16:creationId xmlns:a16="http://schemas.microsoft.com/office/drawing/2014/main" id="{7FD4558A-E9DE-4A18-95E0-90688A922B2E}"/>
              </a:ext>
            </a:extLst>
          </p:cNvPr>
          <p:cNvGrpSpPr/>
          <p:nvPr/>
        </p:nvGrpSpPr>
        <p:grpSpPr>
          <a:xfrm>
            <a:off x="4473388" y="1649506"/>
            <a:ext cx="4871560" cy="2033040"/>
            <a:chOff x="3664526" y="1065484"/>
            <a:chExt cx="5017656" cy="2510162"/>
          </a:xfrm>
        </p:grpSpPr>
        <p:pic>
          <p:nvPicPr>
            <p:cNvPr id="7" name="图片 6">
              <a:extLst>
                <a:ext uri="{FF2B5EF4-FFF2-40B4-BE49-F238E27FC236}">
                  <a16:creationId xmlns:a16="http://schemas.microsoft.com/office/drawing/2014/main" id="{5623B4B4-67DB-4EC2-B706-DEC6D9C74F7F}"/>
                </a:ext>
              </a:extLst>
            </p:cNvPr>
            <p:cNvPicPr>
              <a:picLocks noChangeAspect="1"/>
            </p:cNvPicPr>
            <p:nvPr/>
          </p:nvPicPr>
          <p:blipFill rotWithShape="1">
            <a:blip r:embed="rId2">
              <a:extLst>
                <a:ext uri="{28A0092B-C50C-407E-A947-70E740481C1C}">
                  <a14:useLocalDpi xmlns:a14="http://schemas.microsoft.com/office/drawing/2010/main" val="0"/>
                </a:ext>
              </a:extLst>
            </a:blip>
            <a:srcRect l="19973" t="9455" r="2740" b="19425"/>
            <a:stretch/>
          </p:blipFill>
          <p:spPr>
            <a:xfrm>
              <a:off x="3664526" y="1065484"/>
              <a:ext cx="4091710" cy="2510162"/>
            </a:xfrm>
            <a:prstGeom prst="rect">
              <a:avLst/>
            </a:prstGeom>
          </p:spPr>
        </p:pic>
        <p:sp>
          <p:nvSpPr>
            <p:cNvPr id="8" name="文本框 7">
              <a:extLst>
                <a:ext uri="{FF2B5EF4-FFF2-40B4-BE49-F238E27FC236}">
                  <a16:creationId xmlns:a16="http://schemas.microsoft.com/office/drawing/2014/main" id="{A13A6B42-0C30-454D-8165-F3A0D9C2861B}"/>
                </a:ext>
              </a:extLst>
            </p:cNvPr>
            <p:cNvSpPr txBox="1"/>
            <p:nvPr/>
          </p:nvSpPr>
          <p:spPr>
            <a:xfrm>
              <a:off x="7984768" y="1450109"/>
              <a:ext cx="697414" cy="1946972"/>
            </a:xfrm>
            <a:prstGeom prst="rect">
              <a:avLst/>
            </a:prstGeom>
            <a:noFill/>
          </p:spPr>
          <p:txBody>
            <a:bodyPr vert="eaVert" wrap="square" rtlCol="0">
              <a:spAutoFit/>
            </a:bodyPr>
            <a:lstStyle/>
            <a:p>
              <a:r>
                <a:rPr lang="zh-CN" altLang="en-US" sz="3200" dirty="0">
                  <a:solidFill>
                    <a:srgbClr val="002060"/>
                  </a:solidFill>
                  <a:latin typeface="微软雅黑" panose="020B0503020204020204" pitchFamily="34" charset="-122"/>
                  <a:ea typeface="微软雅黑" panose="020B0503020204020204" pitchFamily="34" charset="-122"/>
                </a:rPr>
                <a:t>十进制</a:t>
              </a:r>
            </a:p>
          </p:txBody>
        </p:sp>
      </p:grpSp>
      <p:grpSp>
        <p:nvGrpSpPr>
          <p:cNvPr id="9" name="组合 8">
            <a:extLst>
              <a:ext uri="{FF2B5EF4-FFF2-40B4-BE49-F238E27FC236}">
                <a16:creationId xmlns:a16="http://schemas.microsoft.com/office/drawing/2014/main" id="{2FADF018-5AE7-4B2D-B896-D9C6652A49FF}"/>
              </a:ext>
            </a:extLst>
          </p:cNvPr>
          <p:cNvGrpSpPr/>
          <p:nvPr/>
        </p:nvGrpSpPr>
        <p:grpSpPr>
          <a:xfrm>
            <a:off x="831782" y="3407496"/>
            <a:ext cx="3459778" cy="2912839"/>
            <a:chOff x="7368194" y="3325091"/>
            <a:chExt cx="4027169" cy="3362036"/>
          </a:xfrm>
        </p:grpSpPr>
        <p:pic>
          <p:nvPicPr>
            <p:cNvPr id="10" name="图片 9">
              <a:extLst>
                <a:ext uri="{FF2B5EF4-FFF2-40B4-BE49-F238E27FC236}">
                  <a16:creationId xmlns:a16="http://schemas.microsoft.com/office/drawing/2014/main" id="{5B4175F1-2071-453C-8968-08F2C96E2D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3327" y="3325091"/>
              <a:ext cx="3362036" cy="3362036"/>
            </a:xfrm>
            <a:prstGeom prst="rect">
              <a:avLst/>
            </a:prstGeom>
          </p:spPr>
        </p:pic>
        <p:sp>
          <p:nvSpPr>
            <p:cNvPr id="11" name="文本框 10">
              <a:extLst>
                <a:ext uri="{FF2B5EF4-FFF2-40B4-BE49-F238E27FC236}">
                  <a16:creationId xmlns:a16="http://schemas.microsoft.com/office/drawing/2014/main" id="{542057D1-5228-46FA-9B90-3FF00923B1AD}"/>
                </a:ext>
              </a:extLst>
            </p:cNvPr>
            <p:cNvSpPr txBox="1"/>
            <p:nvPr/>
          </p:nvSpPr>
          <p:spPr>
            <a:xfrm>
              <a:off x="7368194" y="3940232"/>
              <a:ext cx="788151" cy="2399298"/>
            </a:xfrm>
            <a:prstGeom prst="rect">
              <a:avLst/>
            </a:prstGeom>
            <a:noFill/>
          </p:spPr>
          <p:txBody>
            <a:bodyPr vert="eaVert" wrap="square" rtlCol="0">
              <a:spAutoFit/>
            </a:bodyPr>
            <a:lstStyle/>
            <a:p>
              <a:r>
                <a:rPr lang="zh-CN" altLang="en-US" sz="3200" dirty="0">
                  <a:solidFill>
                    <a:srgbClr val="002060"/>
                  </a:solidFill>
                  <a:latin typeface="微软雅黑" panose="020B0503020204020204" pitchFamily="34" charset="-122"/>
                  <a:ea typeface="微软雅黑" panose="020B0503020204020204" pitchFamily="34" charset="-122"/>
                </a:rPr>
                <a:t>六十进制</a:t>
              </a:r>
            </a:p>
          </p:txBody>
        </p:sp>
      </p:grpSp>
      <p:grpSp>
        <p:nvGrpSpPr>
          <p:cNvPr id="12" name="组合 11">
            <a:extLst>
              <a:ext uri="{FF2B5EF4-FFF2-40B4-BE49-F238E27FC236}">
                <a16:creationId xmlns:a16="http://schemas.microsoft.com/office/drawing/2014/main" id="{72BC64DF-120D-4DF3-9E76-411E58F8E682}"/>
              </a:ext>
            </a:extLst>
          </p:cNvPr>
          <p:cNvGrpSpPr/>
          <p:nvPr/>
        </p:nvGrpSpPr>
        <p:grpSpPr>
          <a:xfrm>
            <a:off x="5858873" y="3947506"/>
            <a:ext cx="4258200" cy="2098143"/>
            <a:chOff x="1173375" y="3940232"/>
            <a:chExt cx="5102613" cy="2399298"/>
          </a:xfrm>
        </p:grpSpPr>
        <p:pic>
          <p:nvPicPr>
            <p:cNvPr id="13" name="图片 12">
              <a:extLst>
                <a:ext uri="{FF2B5EF4-FFF2-40B4-BE49-F238E27FC236}">
                  <a16:creationId xmlns:a16="http://schemas.microsoft.com/office/drawing/2014/main" id="{CD45BB02-55CD-40BE-8949-1B8B848B27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375" y="3940232"/>
              <a:ext cx="4151030" cy="2334954"/>
            </a:xfrm>
            <a:prstGeom prst="rect">
              <a:avLst/>
            </a:prstGeom>
          </p:spPr>
        </p:pic>
        <p:sp>
          <p:nvSpPr>
            <p:cNvPr id="14" name="文本框 13">
              <a:extLst>
                <a:ext uri="{FF2B5EF4-FFF2-40B4-BE49-F238E27FC236}">
                  <a16:creationId xmlns:a16="http://schemas.microsoft.com/office/drawing/2014/main" id="{392A10C8-720D-470C-8AD2-4FB21F62847D}"/>
                </a:ext>
              </a:extLst>
            </p:cNvPr>
            <p:cNvSpPr txBox="1"/>
            <p:nvPr/>
          </p:nvSpPr>
          <p:spPr>
            <a:xfrm>
              <a:off x="5464608" y="3940232"/>
              <a:ext cx="811380" cy="2399298"/>
            </a:xfrm>
            <a:prstGeom prst="rect">
              <a:avLst/>
            </a:prstGeom>
            <a:noFill/>
          </p:spPr>
          <p:txBody>
            <a:bodyPr vert="eaVert" wrap="square" rtlCol="0">
              <a:spAutoFit/>
            </a:bodyPr>
            <a:lstStyle/>
            <a:p>
              <a:r>
                <a:rPr lang="zh-CN" altLang="en-US" sz="3200" dirty="0">
                  <a:solidFill>
                    <a:srgbClr val="002060"/>
                  </a:solidFill>
                  <a:latin typeface="微软雅黑" panose="020B0503020204020204" pitchFamily="34" charset="-122"/>
                  <a:ea typeface="微软雅黑" panose="020B0503020204020204" pitchFamily="34" charset="-122"/>
                </a:rPr>
                <a:t>十二进制</a:t>
              </a:r>
            </a:p>
          </p:txBody>
        </p:sp>
      </p:grpSp>
    </p:spTree>
    <p:extLst>
      <p:ext uri="{BB962C8B-B14F-4D97-AF65-F5344CB8AC3E}">
        <p14:creationId xmlns:p14="http://schemas.microsoft.com/office/powerpoint/2010/main" val="347580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32E1-A616-4C73-8B6E-773DA1C9782E}"/>
              </a:ext>
            </a:extLst>
          </p:cNvPr>
          <p:cNvSpPr>
            <a:spLocks noGrp="1"/>
          </p:cNvSpPr>
          <p:nvPr>
            <p:ph type="title"/>
          </p:nvPr>
        </p:nvSpPr>
        <p:spPr>
          <a:xfrm>
            <a:off x="625953" y="450186"/>
            <a:ext cx="10515600" cy="828460"/>
          </a:xfrm>
        </p:spPr>
        <p:txBody>
          <a:bodyPr>
            <a:normAutofit/>
          </a:bodyPr>
          <a:lstStyle/>
          <a:p>
            <a:r>
              <a:rPr lang="zh-CN" altLang="en-US" sz="4000" dirty="0">
                <a:latin typeface="微软雅黑 Light" panose="020B0502040204020203" pitchFamily="34" charset="-122"/>
                <a:ea typeface="微软雅黑 Light" panose="020B0502040204020203" pitchFamily="34" charset="-122"/>
              </a:rPr>
              <a:t>英文字符的编码表示</a:t>
            </a:r>
          </a:p>
        </p:txBody>
      </p:sp>
      <p:sp>
        <p:nvSpPr>
          <p:cNvPr id="3" name="内容占位符 2">
            <a:extLst>
              <a:ext uri="{FF2B5EF4-FFF2-40B4-BE49-F238E27FC236}">
                <a16:creationId xmlns:a16="http://schemas.microsoft.com/office/drawing/2014/main" id="{0D392B5C-E95A-498A-BF94-9144B2AC005F}"/>
              </a:ext>
            </a:extLst>
          </p:cNvPr>
          <p:cNvSpPr>
            <a:spLocks noGrp="1"/>
          </p:cNvSpPr>
          <p:nvPr>
            <p:ph idx="1"/>
          </p:nvPr>
        </p:nvSpPr>
        <p:spPr>
          <a:xfrm>
            <a:off x="625953" y="1406699"/>
            <a:ext cx="10954600" cy="2022302"/>
          </a:xfrm>
        </p:spPr>
        <p:txBody>
          <a:bodyPr>
            <a:normAutofit/>
          </a:bodyPr>
          <a:lstStyle/>
          <a:p>
            <a:pP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标准</a:t>
            </a:r>
            <a:r>
              <a:rPr lang="en-US" altLang="zh-CN" sz="3600" b="1" dirty="0">
                <a:solidFill>
                  <a:srgbClr val="002060"/>
                </a:solidFill>
                <a:latin typeface="微软雅黑 Light" panose="020B0502040204020203" pitchFamily="34" charset="-122"/>
                <a:ea typeface="微软雅黑 Light" panose="020B0502040204020203" pitchFamily="34" charset="-122"/>
              </a:rPr>
              <a:t>ASCII</a:t>
            </a:r>
            <a:r>
              <a:rPr lang="zh-CN" altLang="en-US" sz="3600" b="1" dirty="0">
                <a:solidFill>
                  <a:srgbClr val="002060"/>
                </a:solidFill>
                <a:latin typeface="微软雅黑 Light" panose="020B0502040204020203" pitchFamily="34" charset="-122"/>
                <a:ea typeface="微软雅黑 Light" panose="020B0502040204020203" pitchFamily="34" charset="-122"/>
              </a:rPr>
              <a:t>码</a:t>
            </a:r>
            <a:endParaRPr lang="en-US" altLang="zh-CN" sz="3600" b="1" dirty="0">
              <a:solidFill>
                <a:srgbClr val="002060"/>
              </a:solidFill>
              <a:latin typeface="微软雅黑 Light" panose="020B0502040204020203" pitchFamily="34" charset="-122"/>
              <a:ea typeface="微软雅黑 Light" panose="020B0502040204020203" pitchFamily="34" charset="-122"/>
            </a:endParaRPr>
          </a:p>
          <a:p>
            <a:pPr lvl="1">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用</a:t>
            </a:r>
            <a:r>
              <a:rPr lang="en-US" altLang="zh-CN" sz="3200" b="1" dirty="0">
                <a:solidFill>
                  <a:srgbClr val="C00000"/>
                </a:solidFill>
                <a:latin typeface="微软雅黑 Light" panose="020B0502040204020203" pitchFamily="34" charset="-122"/>
                <a:ea typeface="微软雅黑 Light" panose="020B0502040204020203" pitchFamily="34" charset="-122"/>
              </a:rPr>
              <a:t>7</a:t>
            </a:r>
            <a:r>
              <a:rPr lang="zh-CN" altLang="en-US" sz="3200" b="1" dirty="0">
                <a:solidFill>
                  <a:srgbClr val="C00000"/>
                </a:solidFill>
                <a:latin typeface="微软雅黑 Light" panose="020B0502040204020203" pitchFamily="34" charset="-122"/>
                <a:ea typeface="微软雅黑 Light" panose="020B0502040204020203" pitchFamily="34" charset="-122"/>
              </a:rPr>
              <a:t>位</a:t>
            </a:r>
            <a:r>
              <a:rPr lang="zh-CN" altLang="en-US" sz="3200" b="1">
                <a:solidFill>
                  <a:srgbClr val="C00000"/>
                </a:solidFill>
                <a:latin typeface="微软雅黑 Light" panose="020B0502040204020203" pitchFamily="34" charset="-122"/>
                <a:ea typeface="微软雅黑 Light" panose="020B0502040204020203" pitchFamily="34" charset="-122"/>
              </a:rPr>
              <a:t>二进制数</a:t>
            </a:r>
            <a:r>
              <a:rPr lang="zh-CN" altLang="en-US" sz="3200" b="1">
                <a:solidFill>
                  <a:srgbClr val="002060"/>
                </a:solidFill>
                <a:latin typeface="微软雅黑 Light" panose="020B0502040204020203" pitchFamily="34" charset="-122"/>
                <a:ea typeface="微软雅黑 Light" panose="020B0502040204020203" pitchFamily="34" charset="-122"/>
              </a:rPr>
              <a:t>对自己</a:t>
            </a:r>
            <a:r>
              <a:rPr lang="zh-CN" altLang="en-US" sz="3200" b="1" dirty="0">
                <a:solidFill>
                  <a:srgbClr val="002060"/>
                </a:solidFill>
                <a:latin typeface="微软雅黑 Light" panose="020B0502040204020203" pitchFamily="34" charset="-122"/>
                <a:ea typeface="微软雅黑 Light" panose="020B0502040204020203" pitchFamily="34" charset="-122"/>
              </a:rPr>
              <a:t>常用的英文字母、数字、运算符、标点符号等</a:t>
            </a:r>
            <a:r>
              <a:rPr lang="en-US" altLang="zh-CN" sz="3200" b="1" dirty="0">
                <a:solidFill>
                  <a:srgbClr val="C00000"/>
                </a:solidFill>
                <a:latin typeface="微软雅黑 Light" panose="020B0502040204020203" pitchFamily="34" charset="-122"/>
                <a:ea typeface="微软雅黑 Light" panose="020B0502040204020203" pitchFamily="34" charset="-122"/>
              </a:rPr>
              <a:t>128</a:t>
            </a:r>
            <a:r>
              <a:rPr lang="zh-CN" altLang="en-US" sz="3200" b="1" dirty="0">
                <a:solidFill>
                  <a:srgbClr val="002060"/>
                </a:solidFill>
                <a:latin typeface="微软雅黑 Light" panose="020B0502040204020203" pitchFamily="34" charset="-122"/>
                <a:ea typeface="微软雅黑 Light" panose="020B0502040204020203" pitchFamily="34" charset="-122"/>
              </a:rPr>
              <a:t>个字符进行编码</a:t>
            </a:r>
          </a:p>
          <a:p>
            <a:endParaRPr lang="zh-CN" altLang="en-US" dirty="0"/>
          </a:p>
        </p:txBody>
      </p:sp>
      <p:sp>
        <p:nvSpPr>
          <p:cNvPr id="6" name="内容占位符 2">
            <a:extLst>
              <a:ext uri="{FF2B5EF4-FFF2-40B4-BE49-F238E27FC236}">
                <a16:creationId xmlns:a16="http://schemas.microsoft.com/office/drawing/2014/main" id="{840565C3-9055-4B3E-81C1-D5C954AA424A}"/>
              </a:ext>
            </a:extLst>
          </p:cNvPr>
          <p:cNvSpPr txBox="1">
            <a:spLocks/>
          </p:cNvSpPr>
          <p:nvPr/>
        </p:nvSpPr>
        <p:spPr>
          <a:xfrm>
            <a:off x="433447" y="4089741"/>
            <a:ext cx="10954600" cy="2683042"/>
          </a:xfrm>
          <a:prstGeom prst="rect">
            <a:avLst/>
          </a:prstGeom>
        </p:spPr>
        <p:txBody>
          <a:bodyPr vert="horz" lIns="91440" tIns="45720" rIns="91440" bIns="45720" rtlCol="0">
            <a:normAutofit/>
          </a:bodyPr>
          <a:lstStyle>
            <a:lvl1pPr marL="432000" indent="-432000" algn="just" defTabSz="914400" rtl="0" eaLnBrk="1" latinLnBrk="0" hangingPunct="1">
              <a:lnSpc>
                <a:spcPct val="120000"/>
              </a:lnSpc>
              <a:spcBef>
                <a:spcPts val="600"/>
              </a:spcBef>
              <a:buClr>
                <a:srgbClr val="0070C0"/>
              </a:buClr>
              <a:buFont typeface="Wingdings" panose="05000000000000000000" pitchFamily="2" charset="2"/>
              <a:buChar char="Ø"/>
              <a:defRPr sz="3200" b="1" i="0" kern="1200" spc="100" baseline="0">
                <a:solidFill>
                  <a:srgbClr val="002060"/>
                </a:solidFill>
                <a:latin typeface="微软雅黑" panose="020B0503020204020204" pitchFamily="34" charset="-122"/>
                <a:ea typeface="微软雅黑" panose="020B0503020204020204" pitchFamily="34" charset="-122"/>
                <a:cs typeface="+mn-cs"/>
              </a:defRPr>
            </a:lvl1pPr>
            <a:lvl2pPr marL="864000" indent="-432000" algn="just" defTabSz="914400" rtl="0" eaLnBrk="1" latinLnBrk="0" hangingPunct="1">
              <a:lnSpc>
                <a:spcPct val="110000"/>
              </a:lnSpc>
              <a:spcBef>
                <a:spcPts val="500"/>
              </a:spcBef>
              <a:buClr>
                <a:srgbClr val="C00000"/>
              </a:buClr>
              <a:buFont typeface="Wingdings" panose="05000000000000000000" pitchFamily="2" charset="2"/>
              <a:buChar char="Ø"/>
              <a:defRPr sz="3000" b="1" kern="1200" spc="100" baseline="0">
                <a:solidFill>
                  <a:srgbClr val="002060"/>
                </a:solidFill>
                <a:latin typeface="微软雅黑" panose="020B0503020204020204" pitchFamily="34" charset="-122"/>
                <a:ea typeface="微软雅黑" panose="020B0503020204020204" pitchFamily="34" charset="-122"/>
                <a:cs typeface="+mn-cs"/>
              </a:defRPr>
            </a:lvl2pPr>
            <a:lvl3pPr marL="1152000" indent="-288000" algn="just" defTabSz="914400" rtl="0" eaLnBrk="1" latinLnBrk="0" hangingPunct="1">
              <a:lnSpc>
                <a:spcPct val="110000"/>
              </a:lnSpc>
              <a:spcBef>
                <a:spcPts val="300"/>
              </a:spcBef>
              <a:buClr>
                <a:srgbClr val="002060"/>
              </a:buClr>
              <a:buFont typeface="Wingdings" panose="05000000000000000000" pitchFamily="2" charset="2"/>
              <a:buChar char="Ø"/>
              <a:defRPr sz="2500" b="1" kern="1200" spc="100" baseline="0">
                <a:solidFill>
                  <a:srgbClr val="002060"/>
                </a:solidFill>
                <a:latin typeface="微软雅黑" panose="020B0503020204020204" pitchFamily="34" charset="-122"/>
                <a:ea typeface="微软雅黑" panose="020B0503020204020204" pitchFamily="34" charset="-122"/>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zh-CN" altLang="en-US" dirty="0">
                <a:latin typeface="微软雅黑 Light" panose="020B0502040204020203" pitchFamily="34" charset="-122"/>
                <a:ea typeface="微软雅黑 Light" panose="020B0502040204020203" pitchFamily="34" charset="-122"/>
              </a:rPr>
              <a:t>      </a:t>
            </a:r>
            <a:r>
              <a:rPr lang="zh-CN" altLang="en-US" sz="3000" dirty="0">
                <a:latin typeface="微软雅黑 Light" panose="020B0502040204020203" pitchFamily="34" charset="-122"/>
                <a:ea typeface="微软雅黑 Light" panose="020B0502040204020203" pitchFamily="34" charset="-122"/>
              </a:rPr>
              <a:t>（</a:t>
            </a:r>
            <a:r>
              <a:rPr lang="en-US" altLang="zh-CN" sz="3000" dirty="0">
                <a:latin typeface="微软雅黑 Light" panose="020B0502040204020203" pitchFamily="34" charset="-122"/>
                <a:ea typeface="微软雅黑 Light" panose="020B0502040204020203" pitchFamily="34" charset="-122"/>
              </a:rPr>
              <a:t>000 0000</a:t>
            </a:r>
            <a:r>
              <a:rPr lang="zh-CN" altLang="en-US" sz="3000" dirty="0">
                <a:latin typeface="微软雅黑 Light" panose="020B0502040204020203" pitchFamily="34" charset="-122"/>
                <a:ea typeface="微软雅黑 Light" panose="020B0502040204020203" pitchFamily="34" charset="-122"/>
              </a:rPr>
              <a:t>）</a:t>
            </a:r>
            <a:r>
              <a:rPr lang="en-US" altLang="zh-CN" sz="3000" baseline="-25000" dirty="0">
                <a:latin typeface="微软雅黑 Light" panose="020B0502040204020203" pitchFamily="34" charset="-122"/>
                <a:ea typeface="微软雅黑 Light" panose="020B0502040204020203" pitchFamily="34" charset="-122"/>
              </a:rPr>
              <a:t>2</a:t>
            </a:r>
            <a:r>
              <a:rPr lang="en-US" altLang="zh-CN" sz="3000" dirty="0">
                <a:latin typeface="微软雅黑 Light" panose="020B0502040204020203" pitchFamily="34" charset="-122"/>
                <a:ea typeface="微软雅黑 Light" panose="020B0502040204020203" pitchFamily="34" charset="-122"/>
              </a:rPr>
              <a:t>=</a:t>
            </a:r>
            <a:r>
              <a:rPr lang="zh-CN" altLang="en-US" sz="3000" dirty="0">
                <a:latin typeface="微软雅黑 Light" panose="020B0502040204020203" pitchFamily="34" charset="-122"/>
                <a:ea typeface="微软雅黑 Light" panose="020B0502040204020203" pitchFamily="34" charset="-122"/>
              </a:rPr>
              <a:t>（</a:t>
            </a:r>
            <a:r>
              <a:rPr lang="en-US" altLang="zh-CN" sz="3000" dirty="0">
                <a:latin typeface="微软雅黑 Light" panose="020B0502040204020203" pitchFamily="34" charset="-122"/>
                <a:ea typeface="微软雅黑 Light" panose="020B0502040204020203" pitchFamily="34" charset="-122"/>
              </a:rPr>
              <a:t>0</a:t>
            </a:r>
            <a:r>
              <a:rPr lang="zh-CN" altLang="en-US" sz="3000" dirty="0">
                <a:latin typeface="微软雅黑 Light" panose="020B0502040204020203" pitchFamily="34" charset="-122"/>
                <a:ea typeface="微软雅黑 Light" panose="020B0502040204020203" pitchFamily="34" charset="-122"/>
              </a:rPr>
              <a:t>）</a:t>
            </a:r>
            <a:r>
              <a:rPr lang="en-US" altLang="zh-CN" sz="3000" baseline="-25000" dirty="0">
                <a:latin typeface="微软雅黑 Light" panose="020B0502040204020203" pitchFamily="34" charset="-122"/>
                <a:ea typeface="微软雅黑 Light" panose="020B0502040204020203" pitchFamily="34" charset="-122"/>
              </a:rPr>
              <a:t>10 </a:t>
            </a:r>
            <a:r>
              <a:rPr lang="en-US" altLang="zh-CN" sz="3000" dirty="0">
                <a:latin typeface="微软雅黑 Light" panose="020B0502040204020203" pitchFamily="34" charset="-122"/>
                <a:ea typeface="微软雅黑 Light" panose="020B0502040204020203" pitchFamily="34" charset="-122"/>
              </a:rPr>
              <a:t>        </a:t>
            </a:r>
            <a:r>
              <a:rPr lang="zh-CN" altLang="en-US" sz="3000" dirty="0">
                <a:latin typeface="微软雅黑 Light" panose="020B0502040204020203" pitchFamily="34" charset="-122"/>
                <a:ea typeface="微软雅黑 Light" panose="020B0502040204020203" pitchFamily="34" charset="-122"/>
              </a:rPr>
              <a:t>（</a:t>
            </a:r>
            <a:r>
              <a:rPr lang="en-US" altLang="zh-CN" sz="3000" dirty="0">
                <a:latin typeface="微软雅黑 Light" panose="020B0502040204020203" pitchFamily="34" charset="-122"/>
                <a:ea typeface="微软雅黑 Light" panose="020B0502040204020203" pitchFamily="34" charset="-122"/>
              </a:rPr>
              <a:t>111 1111</a:t>
            </a:r>
            <a:r>
              <a:rPr lang="zh-CN" altLang="en-US" sz="3000" dirty="0">
                <a:latin typeface="微软雅黑 Light" panose="020B0502040204020203" pitchFamily="34" charset="-122"/>
                <a:ea typeface="微软雅黑 Light" panose="020B0502040204020203" pitchFamily="34" charset="-122"/>
              </a:rPr>
              <a:t>）</a:t>
            </a:r>
            <a:r>
              <a:rPr lang="en-US" altLang="zh-CN" sz="3000" baseline="-25000" dirty="0">
                <a:latin typeface="微软雅黑 Light" panose="020B0502040204020203" pitchFamily="34" charset="-122"/>
                <a:ea typeface="微软雅黑 Light" panose="020B0502040204020203" pitchFamily="34" charset="-122"/>
              </a:rPr>
              <a:t>2</a:t>
            </a:r>
            <a:r>
              <a:rPr lang="en-US" altLang="zh-CN" sz="3000" dirty="0">
                <a:latin typeface="微软雅黑 Light" panose="020B0502040204020203" pitchFamily="34" charset="-122"/>
                <a:ea typeface="微软雅黑 Light" panose="020B0502040204020203" pitchFamily="34" charset="-122"/>
              </a:rPr>
              <a:t>=</a:t>
            </a:r>
            <a:r>
              <a:rPr lang="zh-CN" altLang="en-US" sz="3000" dirty="0">
                <a:latin typeface="微软雅黑 Light" panose="020B0502040204020203" pitchFamily="34" charset="-122"/>
                <a:ea typeface="微软雅黑 Light" panose="020B0502040204020203" pitchFamily="34" charset="-122"/>
              </a:rPr>
              <a:t>（</a:t>
            </a:r>
            <a:r>
              <a:rPr lang="en-US" altLang="zh-CN" sz="3000" dirty="0">
                <a:latin typeface="微软雅黑 Light" panose="020B0502040204020203" pitchFamily="34" charset="-122"/>
                <a:ea typeface="微软雅黑 Light" panose="020B0502040204020203" pitchFamily="34" charset="-122"/>
              </a:rPr>
              <a:t>127</a:t>
            </a:r>
            <a:r>
              <a:rPr lang="zh-CN" altLang="en-US" sz="3000" dirty="0">
                <a:latin typeface="微软雅黑 Light" panose="020B0502040204020203" pitchFamily="34" charset="-122"/>
                <a:ea typeface="微软雅黑 Light" panose="020B0502040204020203" pitchFamily="34" charset="-122"/>
              </a:rPr>
              <a:t>）</a:t>
            </a:r>
            <a:r>
              <a:rPr lang="en-US" altLang="zh-CN" sz="3000" baseline="-25000" dirty="0">
                <a:latin typeface="微软雅黑 Light" panose="020B0502040204020203" pitchFamily="34" charset="-122"/>
                <a:ea typeface="微软雅黑 Light" panose="020B0502040204020203" pitchFamily="34" charset="-122"/>
              </a:rPr>
              <a:t>10</a:t>
            </a:r>
          </a:p>
          <a:p>
            <a:pPr marL="0" indent="0">
              <a:buFont typeface="Wingdings" panose="05000000000000000000" pitchFamily="2" charset="2"/>
              <a:buNone/>
            </a:pPr>
            <a:r>
              <a:rPr lang="en-US" altLang="zh-CN" sz="3000" dirty="0">
                <a:solidFill>
                  <a:srgbClr val="0070C0"/>
                </a:solidFill>
                <a:latin typeface="微软雅黑 Light" panose="020B0502040204020203" pitchFamily="34" charset="-122"/>
                <a:ea typeface="微软雅黑 Light" panose="020B0502040204020203" pitchFamily="34" charset="-122"/>
              </a:rPr>
              <a:t>      7</a:t>
            </a:r>
            <a:r>
              <a:rPr lang="zh-CN" altLang="en-US" sz="3000" dirty="0">
                <a:solidFill>
                  <a:srgbClr val="0070C0"/>
                </a:solidFill>
                <a:latin typeface="微软雅黑 Light" panose="020B0502040204020203" pitchFamily="34" charset="-122"/>
                <a:ea typeface="微软雅黑 Light" panose="020B0502040204020203" pitchFamily="34" charset="-122"/>
              </a:rPr>
              <a:t>位，共可以表示</a:t>
            </a:r>
            <a:r>
              <a:rPr lang="en-US" altLang="zh-CN" sz="3000" dirty="0">
                <a:solidFill>
                  <a:srgbClr val="0070C0"/>
                </a:solidFill>
                <a:latin typeface="微软雅黑 Light" panose="020B0502040204020203" pitchFamily="34" charset="-122"/>
                <a:ea typeface="微软雅黑 Light" panose="020B0502040204020203" pitchFamily="34" charset="-122"/>
              </a:rPr>
              <a:t>128</a:t>
            </a:r>
            <a:r>
              <a:rPr lang="zh-CN" altLang="en-US" sz="3000" dirty="0">
                <a:solidFill>
                  <a:srgbClr val="0070C0"/>
                </a:solidFill>
                <a:latin typeface="微软雅黑 Light" panose="020B0502040204020203" pitchFamily="34" charset="-122"/>
                <a:ea typeface="微软雅黑 Light" panose="020B0502040204020203" pitchFamily="34" charset="-122"/>
              </a:rPr>
              <a:t>种状态，所以可以给</a:t>
            </a:r>
            <a:r>
              <a:rPr lang="en-US" altLang="zh-CN" sz="3000" dirty="0">
                <a:solidFill>
                  <a:srgbClr val="0070C0"/>
                </a:solidFill>
                <a:latin typeface="微软雅黑 Light" panose="020B0502040204020203" pitchFamily="34" charset="-122"/>
                <a:ea typeface="微软雅黑 Light" panose="020B0502040204020203" pitchFamily="34" charset="-122"/>
              </a:rPr>
              <a:t>128</a:t>
            </a:r>
            <a:r>
              <a:rPr lang="zh-CN" altLang="en-US" sz="3000" dirty="0">
                <a:solidFill>
                  <a:srgbClr val="0070C0"/>
                </a:solidFill>
                <a:latin typeface="微软雅黑 Light" panose="020B0502040204020203" pitchFamily="34" charset="-122"/>
                <a:ea typeface="微软雅黑 Light" panose="020B0502040204020203" pitchFamily="34" charset="-122"/>
              </a:rPr>
              <a:t>个字符编码</a:t>
            </a:r>
            <a:endParaRPr lang="en-US" altLang="zh-CN" sz="3000" dirty="0">
              <a:solidFill>
                <a:srgbClr val="0070C0"/>
              </a:solidFill>
              <a:latin typeface="微软雅黑 Light" panose="020B0502040204020203" pitchFamily="34" charset="-122"/>
              <a:ea typeface="微软雅黑 Light" panose="020B0502040204020203" pitchFamily="34" charset="-122"/>
            </a:endParaRPr>
          </a:p>
          <a:p>
            <a:pPr lvl="1">
              <a:buClr>
                <a:srgbClr val="002060"/>
              </a:buClr>
            </a:pPr>
            <a:r>
              <a:rPr lang="zh-CN" altLang="en-US" sz="3200" dirty="0">
                <a:latin typeface="微软雅黑 Light" panose="020B0502040204020203" pitchFamily="34" charset="-122"/>
                <a:ea typeface="微软雅黑 Light" panose="020B0502040204020203" pitchFamily="34" charset="-122"/>
              </a:rPr>
              <a:t>通常</a:t>
            </a:r>
            <a:r>
              <a:rPr lang="zh-CN" altLang="en-US" sz="3200" dirty="0">
                <a:solidFill>
                  <a:srgbClr val="C00000"/>
                </a:solidFill>
                <a:latin typeface="微软雅黑 Light" panose="020B0502040204020203" pitchFamily="34" charset="-122"/>
                <a:ea typeface="微软雅黑 Light" panose="020B0502040204020203" pitchFamily="34" charset="-122"/>
              </a:rPr>
              <a:t>使用一个字节</a:t>
            </a:r>
            <a:r>
              <a:rPr lang="en-US" altLang="zh-CN" sz="3200" dirty="0">
                <a:solidFill>
                  <a:srgbClr val="C00000"/>
                </a:solidFill>
                <a:latin typeface="微软雅黑 Light" panose="020B0502040204020203" pitchFamily="34" charset="-122"/>
                <a:ea typeface="微软雅黑 Light" panose="020B0502040204020203" pitchFamily="34" charset="-122"/>
              </a:rPr>
              <a:t>(8</a:t>
            </a:r>
            <a:r>
              <a:rPr lang="zh-CN" altLang="en-US" sz="3200" dirty="0">
                <a:solidFill>
                  <a:srgbClr val="C00000"/>
                </a:solidFill>
                <a:latin typeface="微软雅黑 Light" panose="020B0502040204020203" pitchFamily="34" charset="-122"/>
                <a:ea typeface="微软雅黑 Light" panose="020B0502040204020203" pitchFamily="34" charset="-122"/>
              </a:rPr>
              <a:t>个二进制位</a:t>
            </a:r>
            <a:r>
              <a:rPr lang="en-US" altLang="zh-CN" sz="3200" dirty="0">
                <a:solidFill>
                  <a:srgbClr val="C00000"/>
                </a:solidFill>
                <a:latin typeface="微软雅黑 Light" panose="020B0502040204020203" pitchFamily="34" charset="-122"/>
                <a:ea typeface="微软雅黑 Light" panose="020B0502040204020203" pitchFamily="34" charset="-122"/>
              </a:rPr>
              <a:t>)</a:t>
            </a:r>
            <a:r>
              <a:rPr lang="zh-CN" altLang="en-US" sz="3200" dirty="0">
                <a:latin typeface="微软雅黑 Light" panose="020B0502040204020203" pitchFamily="34" charset="-122"/>
                <a:ea typeface="微软雅黑 Light" panose="020B0502040204020203" pitchFamily="34" charset="-122"/>
              </a:rPr>
              <a:t>表示一个</a:t>
            </a:r>
            <a:r>
              <a:rPr lang="en-US" altLang="zh-CN" sz="3200" dirty="0">
                <a:latin typeface="微软雅黑 Light" panose="020B0502040204020203" pitchFamily="34" charset="-122"/>
                <a:ea typeface="微软雅黑 Light" panose="020B0502040204020203" pitchFamily="34" charset="-122"/>
              </a:rPr>
              <a:t>ASCII</a:t>
            </a:r>
            <a:r>
              <a:rPr lang="zh-CN" altLang="en-US" sz="3200" dirty="0">
                <a:latin typeface="微软雅黑 Light" panose="020B0502040204020203" pitchFamily="34" charset="-122"/>
                <a:ea typeface="微软雅黑 Light" panose="020B0502040204020203" pitchFamily="34" charset="-122"/>
              </a:rPr>
              <a:t>码字符，规定其</a:t>
            </a:r>
            <a:r>
              <a:rPr lang="zh-CN" altLang="en-US" sz="3200" dirty="0">
                <a:solidFill>
                  <a:srgbClr val="C00000"/>
                </a:solidFill>
                <a:latin typeface="微软雅黑 Light" panose="020B0502040204020203" pitchFamily="34" charset="-122"/>
                <a:ea typeface="微软雅黑 Light" panose="020B0502040204020203" pitchFamily="34" charset="-122"/>
              </a:rPr>
              <a:t>最高位为</a:t>
            </a:r>
            <a:r>
              <a:rPr lang="en-US" altLang="zh-CN" sz="3200" dirty="0">
                <a:solidFill>
                  <a:srgbClr val="C00000"/>
                </a:solidFill>
                <a:latin typeface="微软雅黑 Light" panose="020B0502040204020203" pitchFamily="34" charset="-122"/>
                <a:ea typeface="微软雅黑 Light" panose="020B0502040204020203" pitchFamily="34" charset="-122"/>
              </a:rPr>
              <a:t>0</a:t>
            </a:r>
            <a:r>
              <a:rPr lang="zh-CN" altLang="en-US" sz="3200" dirty="0">
                <a:latin typeface="微软雅黑 Light" panose="020B0502040204020203" pitchFamily="34" charset="-122"/>
                <a:ea typeface="微软雅黑 Light" panose="020B0502040204020203" pitchFamily="34" charset="-122"/>
              </a:rPr>
              <a:t>。</a:t>
            </a:r>
          </a:p>
          <a:p>
            <a:endParaRPr lang="zh-CN" altLang="en-US" dirty="0"/>
          </a:p>
        </p:txBody>
      </p:sp>
      <p:graphicFrame>
        <p:nvGraphicFramePr>
          <p:cNvPr id="7" name="表格 6">
            <a:extLst>
              <a:ext uri="{FF2B5EF4-FFF2-40B4-BE49-F238E27FC236}">
                <a16:creationId xmlns:a16="http://schemas.microsoft.com/office/drawing/2014/main" id="{914C0DE6-B43F-4D23-8D74-FCF2BBBD1379}"/>
              </a:ext>
            </a:extLst>
          </p:cNvPr>
          <p:cNvGraphicFramePr>
            <a:graphicFrameLocks noGrp="1"/>
          </p:cNvGraphicFramePr>
          <p:nvPr/>
        </p:nvGraphicFramePr>
        <p:xfrm>
          <a:off x="1859347" y="3557054"/>
          <a:ext cx="2928177" cy="365760"/>
        </p:xfrm>
        <a:graphic>
          <a:graphicData uri="http://schemas.openxmlformats.org/drawingml/2006/table">
            <a:tbl>
              <a:tblPr firstRow="1" bandRow="1">
                <a:tableStyleId>{5C22544A-7EE6-4342-B048-85BDC9FD1C3A}</a:tableStyleId>
              </a:tblPr>
              <a:tblGrid>
                <a:gridCol w="418311">
                  <a:extLst>
                    <a:ext uri="{9D8B030D-6E8A-4147-A177-3AD203B41FA5}">
                      <a16:colId xmlns:a16="http://schemas.microsoft.com/office/drawing/2014/main" val="20000"/>
                    </a:ext>
                  </a:extLst>
                </a:gridCol>
                <a:gridCol w="418311">
                  <a:extLst>
                    <a:ext uri="{9D8B030D-6E8A-4147-A177-3AD203B41FA5}">
                      <a16:colId xmlns:a16="http://schemas.microsoft.com/office/drawing/2014/main" val="20001"/>
                    </a:ext>
                  </a:extLst>
                </a:gridCol>
                <a:gridCol w="418311">
                  <a:extLst>
                    <a:ext uri="{9D8B030D-6E8A-4147-A177-3AD203B41FA5}">
                      <a16:colId xmlns:a16="http://schemas.microsoft.com/office/drawing/2014/main" val="20002"/>
                    </a:ext>
                  </a:extLst>
                </a:gridCol>
                <a:gridCol w="418311">
                  <a:extLst>
                    <a:ext uri="{9D8B030D-6E8A-4147-A177-3AD203B41FA5}">
                      <a16:colId xmlns:a16="http://schemas.microsoft.com/office/drawing/2014/main" val="20003"/>
                    </a:ext>
                  </a:extLst>
                </a:gridCol>
                <a:gridCol w="418311">
                  <a:extLst>
                    <a:ext uri="{9D8B030D-6E8A-4147-A177-3AD203B41FA5}">
                      <a16:colId xmlns:a16="http://schemas.microsoft.com/office/drawing/2014/main" val="20004"/>
                    </a:ext>
                  </a:extLst>
                </a:gridCol>
                <a:gridCol w="418311">
                  <a:extLst>
                    <a:ext uri="{9D8B030D-6E8A-4147-A177-3AD203B41FA5}">
                      <a16:colId xmlns:a16="http://schemas.microsoft.com/office/drawing/2014/main" val="20005"/>
                    </a:ext>
                  </a:extLst>
                </a:gridCol>
                <a:gridCol w="418311">
                  <a:extLst>
                    <a:ext uri="{9D8B030D-6E8A-4147-A177-3AD203B41FA5}">
                      <a16:colId xmlns:a16="http://schemas.microsoft.com/office/drawing/2014/main" val="20006"/>
                    </a:ext>
                  </a:extLst>
                </a:gridCol>
              </a:tblGrid>
              <a:tr h="131806">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extLst>
                  <a:ext uri="{0D108BD9-81ED-4DB2-BD59-A6C34878D82A}">
                    <a16:rowId xmlns:a16="http://schemas.microsoft.com/office/drawing/2014/main" val="10000"/>
                  </a:ext>
                </a:extLst>
              </a:tr>
            </a:tbl>
          </a:graphicData>
        </a:graphic>
      </p:graphicFrame>
      <p:graphicFrame>
        <p:nvGraphicFramePr>
          <p:cNvPr id="8" name="表格 7">
            <a:extLst>
              <a:ext uri="{FF2B5EF4-FFF2-40B4-BE49-F238E27FC236}">
                <a16:creationId xmlns:a16="http://schemas.microsoft.com/office/drawing/2014/main" id="{A72C8DD5-0B3C-45B7-8611-6FCDE022A249}"/>
              </a:ext>
            </a:extLst>
          </p:cNvPr>
          <p:cNvGraphicFramePr>
            <a:graphicFrameLocks noGrp="1"/>
          </p:cNvGraphicFramePr>
          <p:nvPr/>
        </p:nvGraphicFramePr>
        <p:xfrm>
          <a:off x="7028448" y="3595928"/>
          <a:ext cx="2935415" cy="365760"/>
        </p:xfrm>
        <a:graphic>
          <a:graphicData uri="http://schemas.openxmlformats.org/drawingml/2006/table">
            <a:tbl>
              <a:tblPr firstRow="1" bandRow="1">
                <a:tableStyleId>{5C22544A-7EE6-4342-B048-85BDC9FD1C3A}</a:tableStyleId>
              </a:tblPr>
              <a:tblGrid>
                <a:gridCol w="419345">
                  <a:extLst>
                    <a:ext uri="{9D8B030D-6E8A-4147-A177-3AD203B41FA5}">
                      <a16:colId xmlns:a16="http://schemas.microsoft.com/office/drawing/2014/main" val="20000"/>
                    </a:ext>
                  </a:extLst>
                </a:gridCol>
                <a:gridCol w="419345">
                  <a:extLst>
                    <a:ext uri="{9D8B030D-6E8A-4147-A177-3AD203B41FA5}">
                      <a16:colId xmlns:a16="http://schemas.microsoft.com/office/drawing/2014/main" val="20001"/>
                    </a:ext>
                  </a:extLst>
                </a:gridCol>
                <a:gridCol w="419345">
                  <a:extLst>
                    <a:ext uri="{9D8B030D-6E8A-4147-A177-3AD203B41FA5}">
                      <a16:colId xmlns:a16="http://schemas.microsoft.com/office/drawing/2014/main" val="20002"/>
                    </a:ext>
                  </a:extLst>
                </a:gridCol>
                <a:gridCol w="419345">
                  <a:extLst>
                    <a:ext uri="{9D8B030D-6E8A-4147-A177-3AD203B41FA5}">
                      <a16:colId xmlns:a16="http://schemas.microsoft.com/office/drawing/2014/main" val="20003"/>
                    </a:ext>
                  </a:extLst>
                </a:gridCol>
                <a:gridCol w="419345">
                  <a:extLst>
                    <a:ext uri="{9D8B030D-6E8A-4147-A177-3AD203B41FA5}">
                      <a16:colId xmlns:a16="http://schemas.microsoft.com/office/drawing/2014/main" val="20004"/>
                    </a:ext>
                  </a:extLst>
                </a:gridCol>
                <a:gridCol w="419345">
                  <a:extLst>
                    <a:ext uri="{9D8B030D-6E8A-4147-A177-3AD203B41FA5}">
                      <a16:colId xmlns:a16="http://schemas.microsoft.com/office/drawing/2014/main" val="20005"/>
                    </a:ext>
                  </a:extLst>
                </a:gridCol>
                <a:gridCol w="419345">
                  <a:extLst>
                    <a:ext uri="{9D8B030D-6E8A-4147-A177-3AD203B41FA5}">
                      <a16:colId xmlns:a16="http://schemas.microsoft.com/office/drawing/2014/main" val="20006"/>
                    </a:ext>
                  </a:extLst>
                </a:gridCol>
              </a:tblGrid>
              <a:tr h="305484">
                <a:tc>
                  <a:txBody>
                    <a:bodyPr/>
                    <a:lstStyle/>
                    <a:p>
                      <a:pPr algn="ctr"/>
                      <a:r>
                        <a:rPr lang="en-US" altLang="zh-CN" dirty="0"/>
                        <a:t>1</a:t>
                      </a:r>
                      <a:endParaRPr lang="zh-CN" altLang="en-US" dirty="0"/>
                    </a:p>
                  </a:txBody>
                  <a:tcPr/>
                </a:tc>
                <a:tc>
                  <a:txBody>
                    <a:bodyPr/>
                    <a:lstStyle/>
                    <a:p>
                      <a:pPr algn="ctr"/>
                      <a:r>
                        <a:rPr lang="en-US" altLang="zh-CN" dirty="0"/>
                        <a:t>1</a:t>
                      </a:r>
                      <a:endParaRPr lang="zh-CN" altLang="en-US" dirty="0"/>
                    </a:p>
                  </a:txBody>
                  <a:tcPr/>
                </a:tc>
                <a:tc>
                  <a:txBody>
                    <a:bodyPr/>
                    <a:lstStyle/>
                    <a:p>
                      <a:pPr algn="ctr"/>
                      <a:r>
                        <a:rPr lang="en-US" altLang="zh-CN" dirty="0"/>
                        <a:t>1</a:t>
                      </a:r>
                      <a:endParaRPr lang="zh-CN" altLang="en-US" dirty="0"/>
                    </a:p>
                  </a:txBody>
                  <a:tcPr/>
                </a:tc>
                <a:tc>
                  <a:txBody>
                    <a:bodyPr/>
                    <a:lstStyle/>
                    <a:p>
                      <a:pPr algn="ctr"/>
                      <a:r>
                        <a:rPr lang="en-US" altLang="zh-CN" dirty="0"/>
                        <a:t>1</a:t>
                      </a:r>
                      <a:endParaRPr lang="zh-CN" altLang="en-US" dirty="0"/>
                    </a:p>
                  </a:txBody>
                  <a:tcPr/>
                </a:tc>
                <a:tc>
                  <a:txBody>
                    <a:bodyPr/>
                    <a:lstStyle/>
                    <a:p>
                      <a:pPr algn="ctr"/>
                      <a:r>
                        <a:rPr lang="en-US" altLang="zh-CN" dirty="0"/>
                        <a:t>1</a:t>
                      </a:r>
                      <a:endParaRPr lang="zh-CN" altLang="en-US" dirty="0"/>
                    </a:p>
                  </a:txBody>
                  <a:tcPr/>
                </a:tc>
                <a:tc>
                  <a:txBody>
                    <a:bodyPr/>
                    <a:lstStyle/>
                    <a:p>
                      <a:pPr algn="ctr"/>
                      <a:r>
                        <a:rPr lang="en-US" altLang="zh-CN" dirty="0"/>
                        <a:t>1</a:t>
                      </a:r>
                      <a:endParaRPr lang="zh-CN" altLang="en-US" dirty="0"/>
                    </a:p>
                  </a:txBody>
                  <a:tcPr/>
                </a:tc>
                <a:tc>
                  <a:txBody>
                    <a:bodyPr/>
                    <a:lstStyle/>
                    <a:p>
                      <a:pPr algn="ctr"/>
                      <a:r>
                        <a:rPr lang="en-US" altLang="zh-CN" dirty="0"/>
                        <a:t>1</a:t>
                      </a:r>
                      <a:endParaRPr lang="zh-CN" altLang="en-US" dirty="0"/>
                    </a:p>
                  </a:txBody>
                  <a:tcPr/>
                </a:tc>
                <a:extLst>
                  <a:ext uri="{0D108BD9-81ED-4DB2-BD59-A6C34878D82A}">
                    <a16:rowId xmlns:a16="http://schemas.microsoft.com/office/drawing/2014/main" val="10000"/>
                  </a:ext>
                </a:extLst>
              </a:tr>
            </a:tbl>
          </a:graphicData>
        </a:graphic>
      </p:graphicFrame>
      <p:sp>
        <p:nvSpPr>
          <p:cNvPr id="9" name="文本框 8">
            <a:extLst>
              <a:ext uri="{FF2B5EF4-FFF2-40B4-BE49-F238E27FC236}">
                <a16:creationId xmlns:a16="http://schemas.microsoft.com/office/drawing/2014/main" id="{6130BA0B-4B40-4509-9AAB-64BF08C2AC42}"/>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185154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8"/>
          <p:cNvSpPr>
            <a:spLocks noChangeArrowheads="1"/>
          </p:cNvSpPr>
          <p:nvPr/>
        </p:nvSpPr>
        <p:spPr bwMode="auto">
          <a:xfrm>
            <a:off x="1524001" y="-184666"/>
            <a:ext cx="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endParaRPr lang="zh-CN" altLang="en-US" sz="2400">
              <a:latin typeface="Times New Roman" panose="02020603050405020304" pitchFamily="18" charset="0"/>
            </a:endParaRPr>
          </a:p>
        </p:txBody>
      </p:sp>
      <p:sp>
        <p:nvSpPr>
          <p:cNvPr id="254558" name="文本框 101"/>
          <p:cNvSpPr txBox="1">
            <a:spLocks noChangeArrowheads="1"/>
          </p:cNvSpPr>
          <p:nvPr/>
        </p:nvSpPr>
        <p:spPr bwMode="auto">
          <a:xfrm>
            <a:off x="3924300" y="2163764"/>
            <a:ext cx="785996" cy="28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559" name="文本框 102"/>
          <p:cNvSpPr txBox="1">
            <a:spLocks noChangeArrowheads="1"/>
          </p:cNvSpPr>
          <p:nvPr/>
        </p:nvSpPr>
        <p:spPr bwMode="auto">
          <a:xfrm>
            <a:off x="4183063" y="1992314"/>
            <a:ext cx="714707" cy="28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254562" name="表格 254561"/>
          <p:cNvGraphicFramePr>
            <a:graphicFrameLocks noGrp="1"/>
          </p:cNvGraphicFramePr>
          <p:nvPr/>
        </p:nvGraphicFramePr>
        <p:xfrm>
          <a:off x="2145108" y="1391964"/>
          <a:ext cx="7213079" cy="5247318"/>
        </p:xfrm>
        <a:graphic>
          <a:graphicData uri="http://schemas.openxmlformats.org/drawingml/2006/table">
            <a:tbl>
              <a:tblPr>
                <a:tableStyleId>{5C22544A-7EE6-4342-B048-85BDC9FD1C3A}</a:tableStyleId>
              </a:tblPr>
              <a:tblGrid>
                <a:gridCol w="1057681">
                  <a:extLst>
                    <a:ext uri="{9D8B030D-6E8A-4147-A177-3AD203B41FA5}">
                      <a16:colId xmlns:a16="http://schemas.microsoft.com/office/drawing/2014/main" val="20000"/>
                    </a:ext>
                  </a:extLst>
                </a:gridCol>
                <a:gridCol w="691229">
                  <a:extLst>
                    <a:ext uri="{9D8B030D-6E8A-4147-A177-3AD203B41FA5}">
                      <a16:colId xmlns:a16="http://schemas.microsoft.com/office/drawing/2014/main" val="20001"/>
                    </a:ext>
                  </a:extLst>
                </a:gridCol>
                <a:gridCol w="691228">
                  <a:extLst>
                    <a:ext uri="{9D8B030D-6E8A-4147-A177-3AD203B41FA5}">
                      <a16:colId xmlns:a16="http://schemas.microsoft.com/office/drawing/2014/main" val="20002"/>
                    </a:ext>
                  </a:extLst>
                </a:gridCol>
                <a:gridCol w="943386">
                  <a:extLst>
                    <a:ext uri="{9D8B030D-6E8A-4147-A177-3AD203B41FA5}">
                      <a16:colId xmlns:a16="http://schemas.microsoft.com/office/drawing/2014/main" val="20003"/>
                    </a:ext>
                  </a:extLst>
                </a:gridCol>
                <a:gridCol w="765911">
                  <a:extLst>
                    <a:ext uri="{9D8B030D-6E8A-4147-A177-3AD203B41FA5}">
                      <a16:colId xmlns:a16="http://schemas.microsoft.com/office/drawing/2014/main" val="20004"/>
                    </a:ext>
                  </a:extLst>
                </a:gridCol>
                <a:gridCol w="765911">
                  <a:extLst>
                    <a:ext uri="{9D8B030D-6E8A-4147-A177-3AD203B41FA5}">
                      <a16:colId xmlns:a16="http://schemas.microsoft.com/office/drawing/2014/main" val="20005"/>
                    </a:ext>
                  </a:extLst>
                </a:gridCol>
                <a:gridCol w="765911">
                  <a:extLst>
                    <a:ext uri="{9D8B030D-6E8A-4147-A177-3AD203B41FA5}">
                      <a16:colId xmlns:a16="http://schemas.microsoft.com/office/drawing/2014/main" val="20006"/>
                    </a:ext>
                  </a:extLst>
                </a:gridCol>
                <a:gridCol w="765911">
                  <a:extLst>
                    <a:ext uri="{9D8B030D-6E8A-4147-A177-3AD203B41FA5}">
                      <a16:colId xmlns:a16="http://schemas.microsoft.com/office/drawing/2014/main" val="20007"/>
                    </a:ext>
                  </a:extLst>
                </a:gridCol>
                <a:gridCol w="765911">
                  <a:extLst>
                    <a:ext uri="{9D8B030D-6E8A-4147-A177-3AD203B41FA5}">
                      <a16:colId xmlns:a16="http://schemas.microsoft.com/office/drawing/2014/main" val="20008"/>
                    </a:ext>
                  </a:extLst>
                </a:gridCol>
              </a:tblGrid>
              <a:tr h="659973">
                <a:tc>
                  <a:txBody>
                    <a:bodyPr/>
                    <a:lstStyle/>
                    <a:p>
                      <a:pPr algn="ctr">
                        <a:spcAft>
                          <a:spcPts val="0"/>
                        </a:spcAft>
                      </a:pPr>
                      <a:endParaRPr lang="zh-CN" sz="12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000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001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010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011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100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101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110</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111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0"/>
                  </a:ext>
                </a:extLst>
              </a:tr>
              <a:tr h="377127">
                <a:tc>
                  <a:txBody>
                    <a:bodyPr/>
                    <a:lstStyle/>
                    <a:p>
                      <a:pPr algn="ctr">
                        <a:spcAft>
                          <a:spcPts val="0"/>
                        </a:spcAft>
                      </a:pPr>
                      <a:r>
                        <a:rPr lang="en-US" sz="1600" b="1" kern="100" dirty="0">
                          <a:effectLst/>
                        </a:rPr>
                        <a:t>0000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rowSpan="16" gridSpan="2">
                  <a:txBody>
                    <a:bodyPr/>
                    <a:lstStyle/>
                    <a:p>
                      <a:pPr algn="ctr">
                        <a:spcAft>
                          <a:spcPts val="0"/>
                        </a:spcAft>
                      </a:pPr>
                      <a:r>
                        <a:rPr lang="en-US" sz="2400" b="1" kern="100" dirty="0">
                          <a:effectLst/>
                        </a:rPr>
                        <a:t>32</a:t>
                      </a:r>
                      <a:r>
                        <a:rPr lang="zh-CN" sz="2400" b="1" kern="100" dirty="0">
                          <a:effectLst/>
                        </a:rPr>
                        <a:t>个</a:t>
                      </a:r>
                    </a:p>
                    <a:p>
                      <a:pPr algn="ctr">
                        <a:spcAft>
                          <a:spcPts val="0"/>
                        </a:spcAft>
                      </a:pPr>
                      <a:r>
                        <a:rPr lang="zh-CN" sz="2400" b="1" kern="100" dirty="0">
                          <a:effectLst/>
                        </a:rPr>
                        <a:t>控制字符</a:t>
                      </a:r>
                      <a:endParaRPr lang="zh-CN" sz="24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rowSpan="16" hMerge="1">
                  <a:txBody>
                    <a:bodyPr/>
                    <a:lstStyle/>
                    <a:p>
                      <a:endParaRPr lang="zh-CN" altLang="en-US"/>
                    </a:p>
                  </a:txBody>
                  <a:tcPr/>
                </a:tc>
                <a:tc>
                  <a:txBody>
                    <a:bodyPr/>
                    <a:lstStyle/>
                    <a:p>
                      <a:pPr algn="ctr">
                        <a:spcAft>
                          <a:spcPts val="0"/>
                        </a:spcAft>
                      </a:pPr>
                      <a:r>
                        <a:rPr lang="zh-CN" sz="1600" b="1" kern="100" dirty="0">
                          <a:effectLst/>
                        </a:rPr>
                        <a:t>空格</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0</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P</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p</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1"/>
                  </a:ext>
                </a:extLst>
              </a:tr>
              <a:tr h="323178">
                <a:tc>
                  <a:txBody>
                    <a:bodyPr/>
                    <a:lstStyle/>
                    <a:p>
                      <a:pPr algn="ctr">
                        <a:spcAft>
                          <a:spcPts val="0"/>
                        </a:spcAft>
                      </a:pPr>
                      <a:r>
                        <a:rPr lang="en-US" sz="1600" b="1" kern="100" dirty="0">
                          <a:effectLst/>
                        </a:rPr>
                        <a:t>0001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dirty="0">
                          <a:effectLst/>
                        </a:rPr>
                        <a:t>!</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1</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A</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Q</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q</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2"/>
                  </a:ext>
                </a:extLst>
              </a:tr>
              <a:tr h="370332">
                <a:tc>
                  <a:txBody>
                    <a:bodyPr/>
                    <a:lstStyle/>
                    <a:p>
                      <a:pPr algn="ctr">
                        <a:spcAft>
                          <a:spcPts val="0"/>
                        </a:spcAft>
                      </a:pPr>
                      <a:r>
                        <a:rPr lang="en-US" sz="1600" b="1" kern="100" dirty="0">
                          <a:effectLst/>
                        </a:rPr>
                        <a:t>0010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dirty="0">
                          <a:effectLst/>
                        </a:rPr>
                        <a:t>“</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2</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B</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R</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b</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r</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3"/>
                  </a:ext>
                </a:extLst>
              </a:tr>
              <a:tr h="267659">
                <a:tc>
                  <a:txBody>
                    <a:bodyPr/>
                    <a:lstStyle/>
                    <a:p>
                      <a:pPr algn="ctr">
                        <a:spcAft>
                          <a:spcPts val="0"/>
                        </a:spcAft>
                      </a:pPr>
                      <a:r>
                        <a:rPr lang="en-US" sz="1600" b="1" kern="100" dirty="0">
                          <a:effectLst/>
                        </a:rPr>
                        <a:t>0011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dirty="0">
                          <a:effectLst/>
                        </a:rPr>
                        <a:t>#</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3</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C</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S</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c</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s</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4"/>
                  </a:ext>
                </a:extLst>
              </a:tr>
              <a:tr h="267659">
                <a:tc>
                  <a:txBody>
                    <a:bodyPr/>
                    <a:lstStyle/>
                    <a:p>
                      <a:pPr algn="ctr">
                        <a:spcAft>
                          <a:spcPts val="0"/>
                        </a:spcAft>
                      </a:pPr>
                      <a:r>
                        <a:rPr lang="en-US" sz="1600" b="1" kern="100" dirty="0">
                          <a:effectLst/>
                        </a:rPr>
                        <a:t>0100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4</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D</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d</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5"/>
                  </a:ext>
                </a:extLst>
              </a:tr>
              <a:tr h="267659">
                <a:tc>
                  <a:txBody>
                    <a:bodyPr/>
                    <a:lstStyle/>
                    <a:p>
                      <a:pPr algn="ctr">
                        <a:spcAft>
                          <a:spcPts val="0"/>
                        </a:spcAft>
                      </a:pPr>
                      <a:r>
                        <a:rPr lang="en-US" sz="1600" b="1" kern="100" dirty="0">
                          <a:effectLst/>
                        </a:rPr>
                        <a:t>0101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5</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E</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U</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e</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u</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6"/>
                  </a:ext>
                </a:extLst>
              </a:tr>
              <a:tr h="267659">
                <a:tc>
                  <a:txBody>
                    <a:bodyPr/>
                    <a:lstStyle/>
                    <a:p>
                      <a:pPr algn="ctr">
                        <a:spcAft>
                          <a:spcPts val="0"/>
                        </a:spcAft>
                      </a:pPr>
                      <a:r>
                        <a:rPr lang="en-US" sz="1600" b="1" kern="100" dirty="0">
                          <a:effectLst/>
                        </a:rPr>
                        <a:t>0110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a:effectLst/>
                        </a:rPr>
                        <a:t>&amp;</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6</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F</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V</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f</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v</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7"/>
                  </a:ext>
                </a:extLst>
              </a:tr>
              <a:tr h="267659">
                <a:tc>
                  <a:txBody>
                    <a:bodyPr/>
                    <a:lstStyle/>
                    <a:p>
                      <a:pPr algn="ctr">
                        <a:spcAft>
                          <a:spcPts val="0"/>
                        </a:spcAft>
                      </a:pPr>
                      <a:r>
                        <a:rPr lang="en-US" sz="1600" b="1" kern="100" dirty="0">
                          <a:effectLst/>
                        </a:rPr>
                        <a:t>0111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7</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G</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W</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g</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w</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8"/>
                  </a:ext>
                </a:extLst>
              </a:tr>
              <a:tr h="267659">
                <a:tc>
                  <a:txBody>
                    <a:bodyPr/>
                    <a:lstStyle/>
                    <a:p>
                      <a:pPr algn="ctr">
                        <a:spcAft>
                          <a:spcPts val="0"/>
                        </a:spcAft>
                      </a:pPr>
                      <a:r>
                        <a:rPr lang="en-US" sz="1600" b="1" kern="100" dirty="0">
                          <a:effectLst/>
                        </a:rPr>
                        <a:t>1000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8</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H</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X</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h</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x</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9"/>
                  </a:ext>
                </a:extLst>
              </a:tr>
              <a:tr h="267659">
                <a:tc>
                  <a:txBody>
                    <a:bodyPr/>
                    <a:lstStyle/>
                    <a:p>
                      <a:pPr algn="ctr">
                        <a:spcAft>
                          <a:spcPts val="0"/>
                        </a:spcAft>
                      </a:pPr>
                      <a:r>
                        <a:rPr lang="en-US" sz="1600" b="1" kern="100" dirty="0">
                          <a:effectLst/>
                        </a:rPr>
                        <a:t>1001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9</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I</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Y</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i</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y</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0"/>
                  </a:ext>
                </a:extLst>
              </a:tr>
              <a:tr h="267659">
                <a:tc>
                  <a:txBody>
                    <a:bodyPr/>
                    <a:lstStyle/>
                    <a:p>
                      <a:pPr algn="ctr">
                        <a:spcAft>
                          <a:spcPts val="0"/>
                        </a:spcAft>
                      </a:pPr>
                      <a:r>
                        <a:rPr lang="en-US" sz="1600" b="1" kern="100" dirty="0">
                          <a:effectLst/>
                        </a:rPr>
                        <a:t>1010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J</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Z</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j</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z</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1"/>
                  </a:ext>
                </a:extLst>
              </a:tr>
              <a:tr h="267659">
                <a:tc>
                  <a:txBody>
                    <a:bodyPr/>
                    <a:lstStyle/>
                    <a:p>
                      <a:pPr algn="ctr">
                        <a:spcAft>
                          <a:spcPts val="0"/>
                        </a:spcAft>
                      </a:pPr>
                      <a:r>
                        <a:rPr lang="en-US" sz="1600" b="1" kern="100" dirty="0">
                          <a:effectLst/>
                        </a:rPr>
                        <a:t>1011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K</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k</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2"/>
                  </a:ext>
                </a:extLst>
              </a:tr>
              <a:tr h="267659">
                <a:tc>
                  <a:txBody>
                    <a:bodyPr/>
                    <a:lstStyle/>
                    <a:p>
                      <a:pPr algn="ctr">
                        <a:spcAft>
                          <a:spcPts val="0"/>
                        </a:spcAft>
                      </a:pPr>
                      <a:r>
                        <a:rPr lang="en-US" sz="1600" b="1" kern="100" dirty="0">
                          <a:effectLst/>
                        </a:rPr>
                        <a:t>1100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&lt; </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L</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l</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3"/>
                  </a:ext>
                </a:extLst>
              </a:tr>
              <a:tr h="267659">
                <a:tc>
                  <a:txBody>
                    <a:bodyPr/>
                    <a:lstStyle/>
                    <a:p>
                      <a:pPr algn="ctr">
                        <a:spcAft>
                          <a:spcPts val="0"/>
                        </a:spcAft>
                      </a:pPr>
                      <a:r>
                        <a:rPr lang="en-US" sz="1600" b="1" kern="100" dirty="0">
                          <a:effectLst/>
                        </a:rPr>
                        <a:t>1101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M</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m</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4"/>
                  </a:ext>
                </a:extLst>
              </a:tr>
              <a:tr h="267659">
                <a:tc>
                  <a:txBody>
                    <a:bodyPr/>
                    <a:lstStyle/>
                    <a:p>
                      <a:pPr algn="ctr">
                        <a:spcAft>
                          <a:spcPts val="0"/>
                        </a:spcAft>
                      </a:pPr>
                      <a:r>
                        <a:rPr lang="en-US" sz="1600" b="1" kern="100" dirty="0">
                          <a:effectLst/>
                        </a:rPr>
                        <a:t>1110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&gt; </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N</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n</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5"/>
                  </a:ext>
                </a:extLst>
              </a:tr>
              <a:tr h="267659">
                <a:tc>
                  <a:txBody>
                    <a:bodyPr/>
                    <a:lstStyle/>
                    <a:p>
                      <a:pPr algn="ctr">
                        <a:spcAft>
                          <a:spcPts val="0"/>
                        </a:spcAft>
                      </a:pPr>
                      <a:r>
                        <a:rPr lang="en-US" sz="1600" b="1" kern="100" dirty="0">
                          <a:effectLst/>
                        </a:rPr>
                        <a:t>1111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2000" b="1" kern="100">
                          <a:effectLst/>
                        </a:rPr>
                        <a:t>/</a:t>
                      </a:r>
                      <a:endParaRPr lang="zh-CN" sz="20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2000" b="1" kern="100">
                          <a:effectLst/>
                        </a:rPr>
                        <a:t>?</a:t>
                      </a:r>
                      <a:endParaRPr lang="zh-CN" sz="20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2000" b="1" kern="100">
                          <a:effectLst/>
                        </a:rPr>
                        <a:t>O</a:t>
                      </a:r>
                      <a:endParaRPr lang="zh-CN" sz="20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2000" b="1" kern="100">
                          <a:effectLst/>
                        </a:rPr>
                        <a:t>_</a:t>
                      </a:r>
                      <a:endParaRPr lang="zh-CN" sz="20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2000" b="1" kern="100">
                          <a:effectLst/>
                        </a:rPr>
                        <a:t>o</a:t>
                      </a:r>
                      <a:endParaRPr lang="zh-CN" sz="20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2000" b="1" kern="100" dirty="0">
                          <a:effectLst/>
                        </a:rPr>
                        <a:t>DEL</a:t>
                      </a:r>
                      <a:endParaRPr lang="zh-CN" sz="20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6"/>
                  </a:ext>
                </a:extLst>
              </a:tr>
            </a:tbl>
          </a:graphicData>
        </a:graphic>
      </p:graphicFrame>
      <p:sp>
        <p:nvSpPr>
          <p:cNvPr id="254563" name="文本框 101"/>
          <p:cNvSpPr txBox="1">
            <a:spLocks noChangeArrowheads="1"/>
          </p:cNvSpPr>
          <p:nvPr/>
        </p:nvSpPr>
        <p:spPr bwMode="auto">
          <a:xfrm>
            <a:off x="3924301" y="2450773"/>
            <a:ext cx="682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564" name="文本框 102"/>
          <p:cNvSpPr txBox="1">
            <a:spLocks noChangeArrowheads="1"/>
          </p:cNvSpPr>
          <p:nvPr/>
        </p:nvSpPr>
        <p:spPr bwMode="auto">
          <a:xfrm>
            <a:off x="4183063" y="2279323"/>
            <a:ext cx="6207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cxnSp>
        <p:nvCxnSpPr>
          <p:cNvPr id="5" name="直接连接符 4"/>
          <p:cNvCxnSpPr/>
          <p:nvPr/>
        </p:nvCxnSpPr>
        <p:spPr>
          <a:xfrm>
            <a:off x="2155559" y="1392066"/>
            <a:ext cx="1027519" cy="65696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497470" y="1410728"/>
            <a:ext cx="780983" cy="338554"/>
          </a:xfrm>
          <a:prstGeom prst="rect">
            <a:avLst/>
          </a:prstGeom>
          <a:noFill/>
        </p:spPr>
        <p:txBody>
          <a:bodyPr wrap="none" rtlCol="0">
            <a:spAutoFit/>
          </a:bodyPr>
          <a:lstStyle/>
          <a:p>
            <a:r>
              <a:rPr lang="en-US" altLang="zh-CN" sz="1600" b="1" dirty="0"/>
              <a:t>b</a:t>
            </a:r>
            <a:r>
              <a:rPr lang="en-US" altLang="zh-CN" sz="1600" b="1" baseline="-25000" dirty="0"/>
              <a:t>7</a:t>
            </a:r>
            <a:r>
              <a:rPr lang="en-US" altLang="zh-CN" sz="1600" b="1" dirty="0"/>
              <a:t>b</a:t>
            </a:r>
            <a:r>
              <a:rPr lang="en-US" altLang="zh-CN" sz="1600" b="1" baseline="-25000" dirty="0"/>
              <a:t>6</a:t>
            </a:r>
            <a:r>
              <a:rPr lang="en-US" altLang="zh-CN" sz="1600" b="1" dirty="0"/>
              <a:t>b</a:t>
            </a:r>
            <a:r>
              <a:rPr lang="en-US" altLang="zh-CN" sz="1600" b="1" baseline="-25000" dirty="0"/>
              <a:t>5</a:t>
            </a:r>
            <a:endParaRPr lang="zh-CN" altLang="en-US" sz="1600" b="1" baseline="-25000" dirty="0"/>
          </a:p>
        </p:txBody>
      </p:sp>
      <p:sp>
        <p:nvSpPr>
          <p:cNvPr id="15" name="文本框 14"/>
          <p:cNvSpPr txBox="1"/>
          <p:nvPr/>
        </p:nvSpPr>
        <p:spPr>
          <a:xfrm>
            <a:off x="2103918" y="1760264"/>
            <a:ext cx="979755" cy="338554"/>
          </a:xfrm>
          <a:prstGeom prst="rect">
            <a:avLst/>
          </a:prstGeom>
          <a:noFill/>
        </p:spPr>
        <p:txBody>
          <a:bodyPr wrap="none" rtlCol="0">
            <a:spAutoFit/>
          </a:bodyPr>
          <a:lstStyle/>
          <a:p>
            <a:r>
              <a:rPr lang="en-US" altLang="zh-CN" sz="1600" b="1" dirty="0"/>
              <a:t>b</a:t>
            </a:r>
            <a:r>
              <a:rPr lang="en-US" altLang="zh-CN" sz="1600" b="1" baseline="-25000" dirty="0"/>
              <a:t>4</a:t>
            </a:r>
            <a:r>
              <a:rPr lang="en-US" altLang="zh-CN" sz="1600" b="1" dirty="0"/>
              <a:t>b</a:t>
            </a:r>
            <a:r>
              <a:rPr lang="en-US" altLang="zh-CN" sz="1600" b="1" baseline="-25000" dirty="0"/>
              <a:t>3</a:t>
            </a:r>
            <a:r>
              <a:rPr lang="en-US" altLang="zh-CN" sz="1600" b="1" dirty="0"/>
              <a:t>b</a:t>
            </a:r>
            <a:r>
              <a:rPr lang="en-US" altLang="zh-CN" sz="1600" b="1" baseline="-25000" dirty="0"/>
              <a:t>2</a:t>
            </a:r>
            <a:r>
              <a:rPr lang="en-US" altLang="zh-CN" sz="1600" b="1" dirty="0"/>
              <a:t>b</a:t>
            </a:r>
            <a:r>
              <a:rPr lang="en-US" altLang="zh-CN" sz="1600" b="1" baseline="-25000" dirty="0"/>
              <a:t>1</a:t>
            </a:r>
            <a:endParaRPr lang="zh-CN" altLang="en-US" sz="1600" b="1" baseline="-25000" dirty="0"/>
          </a:p>
        </p:txBody>
      </p:sp>
      <p:sp>
        <p:nvSpPr>
          <p:cNvPr id="3" name="文本框 2"/>
          <p:cNvSpPr txBox="1"/>
          <p:nvPr/>
        </p:nvSpPr>
        <p:spPr>
          <a:xfrm>
            <a:off x="502029" y="2669848"/>
            <a:ext cx="1406154" cy="3170099"/>
          </a:xfrm>
          <a:prstGeom prst="rect">
            <a:avLst/>
          </a:prstGeom>
          <a:noFill/>
        </p:spPr>
        <p:txBody>
          <a:bodyPr wrap="none" rtlCol="0">
            <a:spAutoFit/>
          </a:bodyPr>
          <a:lstStyle/>
          <a:p>
            <a:pPr algn="ctr"/>
            <a:r>
              <a:rPr lang="en-US" altLang="zh-CN" sz="4000" b="1" dirty="0">
                <a:solidFill>
                  <a:srgbClr val="002060"/>
                </a:solidFill>
                <a:latin typeface="微软雅黑 Light" panose="020B0502040204020203" pitchFamily="34" charset="-122"/>
                <a:ea typeface="微软雅黑 Light" panose="020B0502040204020203" pitchFamily="34" charset="-122"/>
              </a:rPr>
              <a:t>ASCII</a:t>
            </a:r>
          </a:p>
          <a:p>
            <a:pPr algn="ctr"/>
            <a:r>
              <a:rPr lang="zh-CN" altLang="en-US" sz="4000" b="1" dirty="0">
                <a:solidFill>
                  <a:srgbClr val="002060"/>
                </a:solidFill>
                <a:latin typeface="微软雅黑 Light" panose="020B0502040204020203" pitchFamily="34" charset="-122"/>
                <a:ea typeface="微软雅黑 Light" panose="020B0502040204020203" pitchFamily="34" charset="-122"/>
              </a:rPr>
              <a:t>码</a:t>
            </a:r>
            <a:endParaRPr lang="en-US" altLang="zh-CN" sz="4000" b="1" dirty="0">
              <a:solidFill>
                <a:srgbClr val="002060"/>
              </a:solidFill>
              <a:latin typeface="微软雅黑 Light" panose="020B0502040204020203" pitchFamily="34" charset="-122"/>
              <a:ea typeface="微软雅黑 Light" panose="020B0502040204020203" pitchFamily="34" charset="-122"/>
            </a:endParaRPr>
          </a:p>
          <a:p>
            <a:pPr algn="ctr"/>
            <a:r>
              <a:rPr lang="zh-CN" altLang="en-US" sz="4000" b="1" dirty="0">
                <a:solidFill>
                  <a:srgbClr val="002060"/>
                </a:solidFill>
                <a:latin typeface="微软雅黑 Light" panose="020B0502040204020203" pitchFamily="34" charset="-122"/>
                <a:ea typeface="微软雅黑 Light" panose="020B0502040204020203" pitchFamily="34" charset="-122"/>
              </a:rPr>
              <a:t>表</a:t>
            </a:r>
            <a:endParaRPr lang="en-US" altLang="zh-CN" sz="4000" b="1" dirty="0">
              <a:solidFill>
                <a:srgbClr val="002060"/>
              </a:solidFill>
              <a:latin typeface="微软雅黑 Light" panose="020B0502040204020203" pitchFamily="34" charset="-122"/>
              <a:ea typeface="微软雅黑 Light" panose="020B0502040204020203" pitchFamily="34" charset="-122"/>
            </a:endParaRPr>
          </a:p>
          <a:p>
            <a:pPr algn="ctr"/>
            <a:r>
              <a:rPr lang="zh-CN" altLang="en-US" sz="4000" b="1" dirty="0">
                <a:solidFill>
                  <a:srgbClr val="002060"/>
                </a:solidFill>
                <a:latin typeface="微软雅黑 Light" panose="020B0502040204020203" pitchFamily="34" charset="-122"/>
                <a:ea typeface="微软雅黑 Light" panose="020B0502040204020203" pitchFamily="34" charset="-122"/>
              </a:rPr>
              <a:t>解</a:t>
            </a:r>
            <a:endParaRPr lang="en-US" altLang="zh-CN" sz="4000" b="1" dirty="0">
              <a:solidFill>
                <a:srgbClr val="002060"/>
              </a:solidFill>
              <a:latin typeface="微软雅黑 Light" panose="020B0502040204020203" pitchFamily="34" charset="-122"/>
              <a:ea typeface="微软雅黑 Light" panose="020B0502040204020203" pitchFamily="34" charset="-122"/>
            </a:endParaRPr>
          </a:p>
          <a:p>
            <a:pPr algn="ctr"/>
            <a:r>
              <a:rPr lang="zh-CN" altLang="en-US" sz="4000" b="1" dirty="0">
                <a:solidFill>
                  <a:srgbClr val="002060"/>
                </a:solidFill>
                <a:latin typeface="微软雅黑 Light" panose="020B0502040204020203" pitchFamily="34" charset="-122"/>
                <a:ea typeface="微软雅黑 Light" panose="020B0502040204020203" pitchFamily="34" charset="-122"/>
              </a:rPr>
              <a:t>读</a:t>
            </a:r>
            <a:endParaRPr lang="en-US" altLang="zh-CN" sz="4000" b="1" dirty="0">
              <a:solidFill>
                <a:srgbClr val="002060"/>
              </a:solidFill>
              <a:latin typeface="微软雅黑 Light" panose="020B0502040204020203" pitchFamily="34" charset="-122"/>
              <a:ea typeface="微软雅黑 Light" panose="020B0502040204020203" pitchFamily="34" charset="-122"/>
            </a:endParaRPr>
          </a:p>
        </p:txBody>
      </p:sp>
      <p:sp>
        <p:nvSpPr>
          <p:cNvPr id="2" name="矩形 1"/>
          <p:cNvSpPr/>
          <p:nvPr/>
        </p:nvSpPr>
        <p:spPr>
          <a:xfrm>
            <a:off x="6474941" y="2450773"/>
            <a:ext cx="436605" cy="3006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3359426" y="1888435"/>
            <a:ext cx="5834270" cy="298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2993721" y="2098818"/>
            <a:ext cx="1" cy="45404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278453" y="3870542"/>
            <a:ext cx="1230917" cy="1052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9616949" y="1548939"/>
            <a:ext cx="2330856" cy="1202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Enter   ESC Ctrl  Alt </a:t>
            </a:r>
            <a:endParaRPr lang="zh-CN" altLang="en-US" sz="2800" dirty="0"/>
          </a:p>
        </p:txBody>
      </p:sp>
      <p:sp>
        <p:nvSpPr>
          <p:cNvPr id="21" name="标题 4">
            <a:extLst>
              <a:ext uri="{FF2B5EF4-FFF2-40B4-BE49-F238E27FC236}">
                <a16:creationId xmlns:a16="http://schemas.microsoft.com/office/drawing/2014/main" id="{36C2934D-00FC-4405-8E6F-FCA509C3F697}"/>
              </a:ext>
            </a:extLst>
          </p:cNvPr>
          <p:cNvSpPr txBox="1">
            <a:spLocks/>
          </p:cNvSpPr>
          <p:nvPr/>
        </p:nvSpPr>
        <p:spPr>
          <a:xfrm>
            <a:off x="575152" y="487807"/>
            <a:ext cx="10954599" cy="828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4400" b="1" kern="1200" spc="800" dirty="0">
                <a:solidFill>
                  <a:schemeClr val="tx2">
                    <a:lumMod val="75000"/>
                  </a:schemeClr>
                </a:solidFill>
                <a:latin typeface="微软雅黑" panose="020B0503020204020204" pitchFamily="34" charset="-122"/>
                <a:ea typeface="微软雅黑" panose="020B0503020204020204" pitchFamily="34" charset="-122"/>
                <a:cs typeface="+mj-cs"/>
              </a:defRPr>
            </a:lvl1pPr>
          </a:lstStyle>
          <a:p>
            <a:r>
              <a:rPr lang="zh-CN" altLang="en-US" sz="4000" spc="300" dirty="0">
                <a:latin typeface="微软雅黑 Light" panose="020B0502040204020203" pitchFamily="34" charset="-122"/>
                <a:ea typeface="微软雅黑 Light" panose="020B0502040204020203" pitchFamily="34" charset="-122"/>
              </a:rPr>
              <a:t>英文字符的编码表示</a:t>
            </a:r>
          </a:p>
        </p:txBody>
      </p:sp>
    </p:spTree>
    <p:extLst>
      <p:ext uri="{BB962C8B-B14F-4D97-AF65-F5344CB8AC3E}">
        <p14:creationId xmlns:p14="http://schemas.microsoft.com/office/powerpoint/2010/main" val="343924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a:extLst>
              <a:ext uri="{FF2B5EF4-FFF2-40B4-BE49-F238E27FC236}">
                <a16:creationId xmlns:a16="http://schemas.microsoft.com/office/drawing/2014/main" id="{8E3CBB96-E992-374F-5A7C-CDA3B7C532F7}"/>
              </a:ext>
            </a:extLst>
          </p:cNvPr>
          <p:cNvGraphicFramePr>
            <a:graphicFrameLocks noGrp="1"/>
          </p:cNvGraphicFramePr>
          <p:nvPr/>
        </p:nvGraphicFramePr>
        <p:xfrm>
          <a:off x="6028527" y="1383497"/>
          <a:ext cx="5830622" cy="5247318"/>
        </p:xfrm>
        <a:graphic>
          <a:graphicData uri="http://schemas.openxmlformats.org/drawingml/2006/table">
            <a:tbl>
              <a:tblPr>
                <a:tableStyleId>{5C22544A-7EE6-4342-B048-85BDC9FD1C3A}</a:tableStyleId>
              </a:tblPr>
              <a:tblGrid>
                <a:gridCol w="1057681">
                  <a:extLst>
                    <a:ext uri="{9D8B030D-6E8A-4147-A177-3AD203B41FA5}">
                      <a16:colId xmlns:a16="http://schemas.microsoft.com/office/drawing/2014/main" val="20000"/>
                    </a:ext>
                  </a:extLst>
                </a:gridCol>
                <a:gridCol w="943386">
                  <a:extLst>
                    <a:ext uri="{9D8B030D-6E8A-4147-A177-3AD203B41FA5}">
                      <a16:colId xmlns:a16="http://schemas.microsoft.com/office/drawing/2014/main" val="20003"/>
                    </a:ext>
                  </a:extLst>
                </a:gridCol>
                <a:gridCol w="765911">
                  <a:extLst>
                    <a:ext uri="{9D8B030D-6E8A-4147-A177-3AD203B41FA5}">
                      <a16:colId xmlns:a16="http://schemas.microsoft.com/office/drawing/2014/main" val="20004"/>
                    </a:ext>
                  </a:extLst>
                </a:gridCol>
                <a:gridCol w="765911">
                  <a:extLst>
                    <a:ext uri="{9D8B030D-6E8A-4147-A177-3AD203B41FA5}">
                      <a16:colId xmlns:a16="http://schemas.microsoft.com/office/drawing/2014/main" val="20005"/>
                    </a:ext>
                  </a:extLst>
                </a:gridCol>
                <a:gridCol w="765911">
                  <a:extLst>
                    <a:ext uri="{9D8B030D-6E8A-4147-A177-3AD203B41FA5}">
                      <a16:colId xmlns:a16="http://schemas.microsoft.com/office/drawing/2014/main" val="20006"/>
                    </a:ext>
                  </a:extLst>
                </a:gridCol>
                <a:gridCol w="765911">
                  <a:extLst>
                    <a:ext uri="{9D8B030D-6E8A-4147-A177-3AD203B41FA5}">
                      <a16:colId xmlns:a16="http://schemas.microsoft.com/office/drawing/2014/main" val="20007"/>
                    </a:ext>
                  </a:extLst>
                </a:gridCol>
                <a:gridCol w="765911">
                  <a:extLst>
                    <a:ext uri="{9D8B030D-6E8A-4147-A177-3AD203B41FA5}">
                      <a16:colId xmlns:a16="http://schemas.microsoft.com/office/drawing/2014/main" val="20008"/>
                    </a:ext>
                  </a:extLst>
                </a:gridCol>
              </a:tblGrid>
              <a:tr h="659973">
                <a:tc>
                  <a:txBody>
                    <a:bodyPr/>
                    <a:lstStyle/>
                    <a:p>
                      <a:pPr algn="ctr">
                        <a:spcAft>
                          <a:spcPts val="0"/>
                        </a:spcAft>
                      </a:pPr>
                      <a:endParaRPr lang="zh-CN" sz="12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010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011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100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101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110</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111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0"/>
                  </a:ext>
                </a:extLst>
              </a:tr>
              <a:tr h="377127">
                <a:tc>
                  <a:txBody>
                    <a:bodyPr/>
                    <a:lstStyle/>
                    <a:p>
                      <a:pPr algn="ctr">
                        <a:spcAft>
                          <a:spcPts val="0"/>
                        </a:spcAft>
                      </a:pPr>
                      <a:r>
                        <a:rPr lang="en-US" sz="1600" b="1" kern="100" dirty="0">
                          <a:effectLst/>
                        </a:rPr>
                        <a:t>0000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zh-CN" sz="1600" b="1" kern="100" dirty="0">
                          <a:effectLst/>
                        </a:rPr>
                        <a:t>空格</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0</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P</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p</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1"/>
                  </a:ext>
                </a:extLst>
              </a:tr>
              <a:tr h="323178">
                <a:tc>
                  <a:txBody>
                    <a:bodyPr/>
                    <a:lstStyle/>
                    <a:p>
                      <a:pPr algn="ctr">
                        <a:spcAft>
                          <a:spcPts val="0"/>
                        </a:spcAft>
                      </a:pPr>
                      <a:r>
                        <a:rPr lang="en-US" sz="1600" b="1" kern="100" dirty="0">
                          <a:effectLst/>
                        </a:rPr>
                        <a:t>0001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1</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A</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Q</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q</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2"/>
                  </a:ext>
                </a:extLst>
              </a:tr>
              <a:tr h="370332">
                <a:tc>
                  <a:txBody>
                    <a:bodyPr/>
                    <a:lstStyle/>
                    <a:p>
                      <a:pPr algn="ctr">
                        <a:spcAft>
                          <a:spcPts val="0"/>
                        </a:spcAft>
                      </a:pPr>
                      <a:r>
                        <a:rPr lang="en-US" sz="1600" b="1" kern="100" dirty="0">
                          <a:effectLst/>
                        </a:rPr>
                        <a:t>0010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2</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B</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R</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b</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r</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3"/>
                  </a:ext>
                </a:extLst>
              </a:tr>
              <a:tr h="267659">
                <a:tc>
                  <a:txBody>
                    <a:bodyPr/>
                    <a:lstStyle/>
                    <a:p>
                      <a:pPr algn="ctr">
                        <a:spcAft>
                          <a:spcPts val="0"/>
                        </a:spcAft>
                      </a:pPr>
                      <a:r>
                        <a:rPr lang="en-US" sz="1600" b="1" kern="100" dirty="0">
                          <a:effectLst/>
                        </a:rPr>
                        <a:t>0011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3</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C</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S</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c</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s</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4"/>
                  </a:ext>
                </a:extLst>
              </a:tr>
              <a:tr h="267659">
                <a:tc>
                  <a:txBody>
                    <a:bodyPr/>
                    <a:lstStyle/>
                    <a:p>
                      <a:pPr algn="ctr">
                        <a:spcAft>
                          <a:spcPts val="0"/>
                        </a:spcAft>
                      </a:pPr>
                      <a:r>
                        <a:rPr lang="en-US" sz="1600" b="1" kern="100" dirty="0">
                          <a:effectLst/>
                        </a:rPr>
                        <a:t>0100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4</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D</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d</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5"/>
                  </a:ext>
                </a:extLst>
              </a:tr>
              <a:tr h="267659">
                <a:tc>
                  <a:txBody>
                    <a:bodyPr/>
                    <a:lstStyle/>
                    <a:p>
                      <a:pPr algn="ctr">
                        <a:spcAft>
                          <a:spcPts val="0"/>
                        </a:spcAft>
                      </a:pPr>
                      <a:r>
                        <a:rPr lang="en-US" sz="1600" b="1" kern="100" dirty="0">
                          <a:effectLst/>
                        </a:rPr>
                        <a:t>0101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5</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E</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U</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e</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u</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6"/>
                  </a:ext>
                </a:extLst>
              </a:tr>
              <a:tr h="267659">
                <a:tc>
                  <a:txBody>
                    <a:bodyPr/>
                    <a:lstStyle/>
                    <a:p>
                      <a:pPr algn="ctr">
                        <a:spcAft>
                          <a:spcPts val="0"/>
                        </a:spcAft>
                      </a:pPr>
                      <a:r>
                        <a:rPr lang="en-US" sz="1600" b="1" kern="100" dirty="0">
                          <a:effectLst/>
                        </a:rPr>
                        <a:t>0110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&amp;</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6</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F</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V</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f</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v</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7"/>
                  </a:ext>
                </a:extLst>
              </a:tr>
              <a:tr h="267659">
                <a:tc>
                  <a:txBody>
                    <a:bodyPr/>
                    <a:lstStyle/>
                    <a:p>
                      <a:pPr algn="ctr">
                        <a:spcAft>
                          <a:spcPts val="0"/>
                        </a:spcAft>
                      </a:pPr>
                      <a:r>
                        <a:rPr lang="en-US" sz="1600" b="1" kern="100" dirty="0">
                          <a:effectLst/>
                        </a:rPr>
                        <a:t>0111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7</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G</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W</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g</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w</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8"/>
                  </a:ext>
                </a:extLst>
              </a:tr>
              <a:tr h="267659">
                <a:tc>
                  <a:txBody>
                    <a:bodyPr/>
                    <a:lstStyle/>
                    <a:p>
                      <a:pPr algn="ctr">
                        <a:spcAft>
                          <a:spcPts val="0"/>
                        </a:spcAft>
                      </a:pPr>
                      <a:r>
                        <a:rPr lang="en-US" sz="1600" b="1" kern="100" dirty="0">
                          <a:effectLst/>
                        </a:rPr>
                        <a:t>1000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8</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H</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X</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h</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x</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9"/>
                  </a:ext>
                </a:extLst>
              </a:tr>
              <a:tr h="267659">
                <a:tc>
                  <a:txBody>
                    <a:bodyPr/>
                    <a:lstStyle/>
                    <a:p>
                      <a:pPr algn="ctr">
                        <a:spcAft>
                          <a:spcPts val="0"/>
                        </a:spcAft>
                      </a:pPr>
                      <a:r>
                        <a:rPr lang="en-US" sz="1600" b="1" kern="100" dirty="0">
                          <a:effectLst/>
                        </a:rPr>
                        <a:t>1001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9</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I</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Y</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i</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y</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0"/>
                  </a:ext>
                </a:extLst>
              </a:tr>
              <a:tr h="267659">
                <a:tc>
                  <a:txBody>
                    <a:bodyPr/>
                    <a:lstStyle/>
                    <a:p>
                      <a:pPr algn="ctr">
                        <a:spcAft>
                          <a:spcPts val="0"/>
                        </a:spcAft>
                      </a:pPr>
                      <a:r>
                        <a:rPr lang="en-US" sz="1600" b="1" kern="100" dirty="0">
                          <a:effectLst/>
                        </a:rPr>
                        <a:t>1010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J</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Z</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j</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z</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1"/>
                  </a:ext>
                </a:extLst>
              </a:tr>
              <a:tr h="267659">
                <a:tc>
                  <a:txBody>
                    <a:bodyPr/>
                    <a:lstStyle/>
                    <a:p>
                      <a:pPr algn="ctr">
                        <a:spcAft>
                          <a:spcPts val="0"/>
                        </a:spcAft>
                      </a:pPr>
                      <a:r>
                        <a:rPr lang="en-US" sz="1600" b="1" kern="100" dirty="0">
                          <a:effectLst/>
                        </a:rPr>
                        <a:t>1011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K</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k</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2"/>
                  </a:ext>
                </a:extLst>
              </a:tr>
              <a:tr h="267659">
                <a:tc>
                  <a:txBody>
                    <a:bodyPr/>
                    <a:lstStyle/>
                    <a:p>
                      <a:pPr algn="ctr">
                        <a:spcAft>
                          <a:spcPts val="0"/>
                        </a:spcAft>
                      </a:pPr>
                      <a:r>
                        <a:rPr lang="en-US" sz="1600" b="1" kern="100" dirty="0">
                          <a:effectLst/>
                        </a:rPr>
                        <a:t>1100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&lt; </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L</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l</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3"/>
                  </a:ext>
                </a:extLst>
              </a:tr>
              <a:tr h="267659">
                <a:tc>
                  <a:txBody>
                    <a:bodyPr/>
                    <a:lstStyle/>
                    <a:p>
                      <a:pPr algn="ctr">
                        <a:spcAft>
                          <a:spcPts val="0"/>
                        </a:spcAft>
                      </a:pPr>
                      <a:r>
                        <a:rPr lang="en-US" sz="1600" b="1" kern="100" dirty="0">
                          <a:effectLst/>
                        </a:rPr>
                        <a:t>1101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M</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m</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4"/>
                  </a:ext>
                </a:extLst>
              </a:tr>
              <a:tr h="267659">
                <a:tc>
                  <a:txBody>
                    <a:bodyPr/>
                    <a:lstStyle/>
                    <a:p>
                      <a:pPr algn="ctr">
                        <a:spcAft>
                          <a:spcPts val="0"/>
                        </a:spcAft>
                      </a:pPr>
                      <a:r>
                        <a:rPr lang="en-US" sz="1600" b="1" kern="100" dirty="0">
                          <a:effectLst/>
                        </a:rPr>
                        <a:t>1110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&gt; </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N</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n</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5"/>
                  </a:ext>
                </a:extLst>
              </a:tr>
              <a:tr h="267659">
                <a:tc>
                  <a:txBody>
                    <a:bodyPr/>
                    <a:lstStyle/>
                    <a:p>
                      <a:pPr algn="ctr">
                        <a:spcAft>
                          <a:spcPts val="0"/>
                        </a:spcAft>
                      </a:pPr>
                      <a:r>
                        <a:rPr lang="en-US" sz="1600" b="1" kern="100" dirty="0">
                          <a:effectLst/>
                        </a:rPr>
                        <a:t>1111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2000" b="1" kern="100" dirty="0">
                          <a:effectLst/>
                        </a:rPr>
                        <a:t>/</a:t>
                      </a:r>
                      <a:endParaRPr lang="zh-CN" sz="20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2000" b="1" kern="100">
                          <a:effectLst/>
                        </a:rPr>
                        <a:t>?</a:t>
                      </a:r>
                      <a:endParaRPr lang="zh-CN" sz="20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2000" b="1" kern="100">
                          <a:effectLst/>
                        </a:rPr>
                        <a:t>O</a:t>
                      </a:r>
                      <a:endParaRPr lang="zh-CN" sz="20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2000" b="1" kern="100">
                          <a:effectLst/>
                        </a:rPr>
                        <a:t>_</a:t>
                      </a:r>
                      <a:endParaRPr lang="zh-CN" sz="20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2000" b="1" kern="100">
                          <a:effectLst/>
                        </a:rPr>
                        <a:t>o</a:t>
                      </a:r>
                      <a:endParaRPr lang="zh-CN" sz="20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2000" b="1" kern="100" dirty="0">
                          <a:effectLst/>
                        </a:rPr>
                        <a:t>DEL</a:t>
                      </a:r>
                      <a:endParaRPr lang="zh-CN" sz="20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6"/>
                  </a:ext>
                </a:extLst>
              </a:tr>
            </a:tbl>
          </a:graphicData>
        </a:graphic>
      </p:graphicFrame>
      <p:sp>
        <p:nvSpPr>
          <p:cNvPr id="7" name="文本框 6">
            <a:extLst>
              <a:ext uri="{FF2B5EF4-FFF2-40B4-BE49-F238E27FC236}">
                <a16:creationId xmlns:a16="http://schemas.microsoft.com/office/drawing/2014/main" id="{1236507D-5797-6831-6A97-87204FEB426F}"/>
              </a:ext>
            </a:extLst>
          </p:cNvPr>
          <p:cNvSpPr txBox="1"/>
          <p:nvPr/>
        </p:nvSpPr>
        <p:spPr>
          <a:xfrm>
            <a:off x="6366737" y="1383497"/>
            <a:ext cx="780983" cy="338554"/>
          </a:xfrm>
          <a:prstGeom prst="rect">
            <a:avLst/>
          </a:prstGeom>
          <a:noFill/>
        </p:spPr>
        <p:txBody>
          <a:bodyPr wrap="none" rtlCol="0">
            <a:spAutoFit/>
          </a:bodyPr>
          <a:lstStyle/>
          <a:p>
            <a:r>
              <a:rPr lang="en-US" altLang="zh-CN" sz="1600" b="1" dirty="0"/>
              <a:t>b</a:t>
            </a:r>
            <a:r>
              <a:rPr lang="en-US" altLang="zh-CN" sz="1600" b="1" baseline="-25000" dirty="0"/>
              <a:t>7</a:t>
            </a:r>
            <a:r>
              <a:rPr lang="en-US" altLang="zh-CN" sz="1600" b="1" dirty="0"/>
              <a:t>b</a:t>
            </a:r>
            <a:r>
              <a:rPr lang="en-US" altLang="zh-CN" sz="1600" b="1" baseline="-25000" dirty="0"/>
              <a:t>6</a:t>
            </a:r>
            <a:r>
              <a:rPr lang="en-US" altLang="zh-CN" sz="1600" b="1" dirty="0"/>
              <a:t>b</a:t>
            </a:r>
            <a:r>
              <a:rPr lang="en-US" altLang="zh-CN" sz="1600" b="1" baseline="-25000" dirty="0"/>
              <a:t>5</a:t>
            </a:r>
            <a:endParaRPr lang="zh-CN" altLang="en-US" sz="1600" b="1" baseline="-25000" dirty="0"/>
          </a:p>
        </p:txBody>
      </p:sp>
      <p:sp>
        <p:nvSpPr>
          <p:cNvPr id="8" name="文本框 7">
            <a:extLst>
              <a:ext uri="{FF2B5EF4-FFF2-40B4-BE49-F238E27FC236}">
                <a16:creationId xmlns:a16="http://schemas.microsoft.com/office/drawing/2014/main" id="{3C697F5B-D384-3AFD-D955-626674E21209}"/>
              </a:ext>
            </a:extLst>
          </p:cNvPr>
          <p:cNvSpPr txBox="1"/>
          <p:nvPr/>
        </p:nvSpPr>
        <p:spPr>
          <a:xfrm>
            <a:off x="5952324" y="1738985"/>
            <a:ext cx="979755" cy="338554"/>
          </a:xfrm>
          <a:prstGeom prst="rect">
            <a:avLst/>
          </a:prstGeom>
          <a:noFill/>
        </p:spPr>
        <p:txBody>
          <a:bodyPr wrap="none" rtlCol="0">
            <a:spAutoFit/>
          </a:bodyPr>
          <a:lstStyle/>
          <a:p>
            <a:r>
              <a:rPr lang="en-US" altLang="zh-CN" sz="1600" b="1" dirty="0"/>
              <a:t>b</a:t>
            </a:r>
            <a:r>
              <a:rPr lang="en-US" altLang="zh-CN" sz="1600" b="1" baseline="-25000" dirty="0"/>
              <a:t>4</a:t>
            </a:r>
            <a:r>
              <a:rPr lang="en-US" altLang="zh-CN" sz="1600" b="1" dirty="0"/>
              <a:t>b</a:t>
            </a:r>
            <a:r>
              <a:rPr lang="en-US" altLang="zh-CN" sz="1600" b="1" baseline="-25000" dirty="0"/>
              <a:t>3</a:t>
            </a:r>
            <a:r>
              <a:rPr lang="en-US" altLang="zh-CN" sz="1600" b="1" dirty="0"/>
              <a:t>b</a:t>
            </a:r>
            <a:r>
              <a:rPr lang="en-US" altLang="zh-CN" sz="1600" b="1" baseline="-25000" dirty="0"/>
              <a:t>2</a:t>
            </a:r>
            <a:r>
              <a:rPr lang="en-US" altLang="zh-CN" sz="1600" b="1" dirty="0"/>
              <a:t>b</a:t>
            </a:r>
            <a:r>
              <a:rPr lang="en-US" altLang="zh-CN" sz="1600" b="1" baseline="-25000" dirty="0"/>
              <a:t>1</a:t>
            </a:r>
            <a:endParaRPr lang="zh-CN" altLang="en-US" sz="1600" b="1" baseline="-25000" dirty="0"/>
          </a:p>
        </p:txBody>
      </p:sp>
      <p:cxnSp>
        <p:nvCxnSpPr>
          <p:cNvPr id="9" name="直接连接符 8">
            <a:extLst>
              <a:ext uri="{FF2B5EF4-FFF2-40B4-BE49-F238E27FC236}">
                <a16:creationId xmlns:a16="http://schemas.microsoft.com/office/drawing/2014/main" id="{46395F2B-4FA4-9F5F-BC97-0228ECECB370}"/>
              </a:ext>
            </a:extLst>
          </p:cNvPr>
          <p:cNvCxnSpPr/>
          <p:nvPr/>
        </p:nvCxnSpPr>
        <p:spPr>
          <a:xfrm>
            <a:off x="6050482" y="1403636"/>
            <a:ext cx="1027519" cy="65696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标题 4">
            <a:extLst>
              <a:ext uri="{FF2B5EF4-FFF2-40B4-BE49-F238E27FC236}">
                <a16:creationId xmlns:a16="http://schemas.microsoft.com/office/drawing/2014/main" id="{0B9F1599-BC8A-9F74-C910-08FA6D981BCD}"/>
              </a:ext>
            </a:extLst>
          </p:cNvPr>
          <p:cNvSpPr txBox="1">
            <a:spLocks/>
          </p:cNvSpPr>
          <p:nvPr/>
        </p:nvSpPr>
        <p:spPr>
          <a:xfrm>
            <a:off x="575152" y="487807"/>
            <a:ext cx="10954599" cy="828460"/>
          </a:xfrm>
          <a:prstGeom prst="rect">
            <a:avLst/>
          </a:prstGeom>
        </p:spPr>
        <p:txBody>
          <a:bodyPr>
            <a:normAutofit/>
          </a:bodyPr>
          <a:lstStyle>
            <a:lvl1pPr algn="l" defTabSz="914400" rtl="0" eaLnBrk="1" latinLnBrk="0" hangingPunct="1">
              <a:lnSpc>
                <a:spcPct val="90000"/>
              </a:lnSpc>
              <a:spcBef>
                <a:spcPct val="0"/>
              </a:spcBef>
              <a:buNone/>
              <a:defRPr lang="zh-CN" altLang="en-US" sz="4400" b="1" kern="1200" spc="800" dirty="0">
                <a:solidFill>
                  <a:schemeClr val="tx2">
                    <a:lumMod val="75000"/>
                  </a:schemeClr>
                </a:solidFill>
                <a:latin typeface="微软雅黑" panose="020B0503020204020204" pitchFamily="34" charset="-122"/>
                <a:ea typeface="微软雅黑" panose="020B0503020204020204" pitchFamily="34" charset="-122"/>
                <a:cs typeface="+mj-cs"/>
              </a:defRPr>
            </a:lvl1pPr>
          </a:lstStyle>
          <a:p>
            <a:r>
              <a:rPr lang="zh-CN" altLang="en-US" sz="4000" spc="300" dirty="0">
                <a:latin typeface="微软雅黑 Light" panose="020B0502040204020203" pitchFamily="34" charset="-122"/>
                <a:ea typeface="微软雅黑 Light" panose="020B0502040204020203" pitchFamily="34" charset="-122"/>
              </a:rPr>
              <a:t>英文字符的编码表示</a:t>
            </a:r>
          </a:p>
        </p:txBody>
      </p:sp>
      <p:sp>
        <p:nvSpPr>
          <p:cNvPr id="13" name="内容占位符 5">
            <a:extLst>
              <a:ext uri="{FF2B5EF4-FFF2-40B4-BE49-F238E27FC236}">
                <a16:creationId xmlns:a16="http://schemas.microsoft.com/office/drawing/2014/main" id="{3AD641A3-BB58-D314-73C8-674032CC4A34}"/>
              </a:ext>
            </a:extLst>
          </p:cNvPr>
          <p:cNvSpPr txBox="1">
            <a:spLocks/>
          </p:cNvSpPr>
          <p:nvPr/>
        </p:nvSpPr>
        <p:spPr>
          <a:xfrm>
            <a:off x="651353" y="1387176"/>
            <a:ext cx="5089047" cy="18661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sz="3600" b="1" dirty="0">
                <a:solidFill>
                  <a:srgbClr val="002060"/>
                </a:solidFill>
                <a:latin typeface="微软雅黑 Light" panose="020B0502040204020203" pitchFamily="34" charset="-122"/>
                <a:ea typeface="微软雅黑 Light" panose="020B0502040204020203" pitchFamily="34" charset="-122"/>
              </a:rPr>
              <a:t>ASCII</a:t>
            </a:r>
            <a:r>
              <a:rPr lang="zh-CN" altLang="en-US" sz="3600" b="1" dirty="0">
                <a:solidFill>
                  <a:srgbClr val="002060"/>
                </a:solidFill>
                <a:latin typeface="微软雅黑 Light" panose="020B0502040204020203" pitchFamily="34" charset="-122"/>
                <a:ea typeface="微软雅黑 Light" panose="020B0502040204020203" pitchFamily="34" charset="-122"/>
              </a:rPr>
              <a:t>码表解读</a:t>
            </a:r>
            <a:endParaRPr lang="en-US" altLang="zh-CN" sz="3600" b="1" dirty="0">
              <a:solidFill>
                <a:srgbClr val="002060"/>
              </a:solidFill>
              <a:latin typeface="微软雅黑 Light" panose="020B0502040204020203" pitchFamily="34" charset="-122"/>
              <a:ea typeface="微软雅黑 Light" panose="020B0502040204020203" pitchFamily="34" charset="-122"/>
            </a:endParaRPr>
          </a:p>
          <a:p>
            <a:pPr marL="457200" lvl="1" indent="0">
              <a:buNone/>
            </a:pPr>
            <a:r>
              <a:rPr lang="zh-CN" altLang="en-US" sz="3200" b="1" dirty="0">
                <a:solidFill>
                  <a:srgbClr val="002060"/>
                </a:solidFill>
                <a:latin typeface="微软雅黑 Light" panose="020B0502040204020203" pitchFamily="34" charset="-122"/>
                <a:ea typeface="微软雅黑 Light" panose="020B0502040204020203" pitchFamily="34" charset="-122"/>
              </a:rPr>
              <a:t>例：请写出“</a:t>
            </a:r>
            <a:r>
              <a:rPr lang="en-US" altLang="zh-CN" sz="3200" b="1" dirty="0">
                <a:solidFill>
                  <a:srgbClr val="002060"/>
                </a:solidFill>
                <a:latin typeface="微软雅黑 Light" panose="020B0502040204020203" pitchFamily="34" charset="-122"/>
                <a:ea typeface="微软雅黑 Light" panose="020B0502040204020203" pitchFamily="34" charset="-122"/>
              </a:rPr>
              <a:t>Hello</a:t>
            </a:r>
            <a:r>
              <a:rPr lang="zh-CN" altLang="en-US" sz="3200" b="1" dirty="0">
                <a:solidFill>
                  <a:srgbClr val="002060"/>
                </a:solidFill>
                <a:latin typeface="微软雅黑 Light" panose="020B0502040204020203" pitchFamily="34" charset="-122"/>
                <a:ea typeface="微软雅黑 Light" panose="020B0502040204020203" pitchFamily="34" charset="-122"/>
              </a:rPr>
              <a:t>！</a:t>
            </a:r>
            <a:r>
              <a:rPr lang="en-US" altLang="zh-CN" sz="3200" b="1" dirty="0">
                <a:solidFill>
                  <a:srgbClr val="002060"/>
                </a:solidFill>
                <a:latin typeface="微软雅黑 Light" panose="020B0502040204020203" pitchFamily="34" charset="-122"/>
                <a:ea typeface="微软雅黑 Light" panose="020B0502040204020203" pitchFamily="34" charset="-122"/>
              </a:rPr>
              <a:t>”</a:t>
            </a:r>
          </a:p>
          <a:p>
            <a:pPr marL="457200" lvl="1" indent="0">
              <a:buNone/>
            </a:pPr>
            <a:r>
              <a:rPr lang="zh-CN" altLang="en-US" sz="3200" b="1" dirty="0">
                <a:solidFill>
                  <a:srgbClr val="002060"/>
                </a:solidFill>
                <a:latin typeface="微软雅黑 Light" panose="020B0502040204020203" pitchFamily="34" charset="-122"/>
                <a:ea typeface="微软雅黑 Light" panose="020B0502040204020203" pitchFamily="34" charset="-122"/>
              </a:rPr>
              <a:t>的</a:t>
            </a:r>
            <a:r>
              <a:rPr lang="en-US" altLang="zh-CN" sz="3200" b="1" dirty="0">
                <a:solidFill>
                  <a:srgbClr val="002060"/>
                </a:solidFill>
                <a:latin typeface="微软雅黑 Light" panose="020B0502040204020203" pitchFamily="34" charset="-122"/>
                <a:ea typeface="微软雅黑 Light" panose="020B0502040204020203" pitchFamily="34" charset="-122"/>
              </a:rPr>
              <a:t>ASCII</a:t>
            </a:r>
            <a:r>
              <a:rPr lang="zh-CN" altLang="en-US" sz="3200" b="1" dirty="0">
                <a:solidFill>
                  <a:srgbClr val="002060"/>
                </a:solidFill>
                <a:latin typeface="微软雅黑 Light" panose="020B0502040204020203" pitchFamily="34" charset="-122"/>
                <a:ea typeface="微软雅黑 Light" panose="020B0502040204020203" pitchFamily="34" charset="-122"/>
              </a:rPr>
              <a:t>编码</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p:txBody>
      </p:sp>
      <p:sp>
        <p:nvSpPr>
          <p:cNvPr id="14" name="内容占位符 5">
            <a:extLst>
              <a:ext uri="{FF2B5EF4-FFF2-40B4-BE49-F238E27FC236}">
                <a16:creationId xmlns:a16="http://schemas.microsoft.com/office/drawing/2014/main" id="{94B5456A-CEF3-4908-8170-EC875113FF50}"/>
              </a:ext>
            </a:extLst>
          </p:cNvPr>
          <p:cNvSpPr txBox="1">
            <a:spLocks/>
          </p:cNvSpPr>
          <p:nvPr/>
        </p:nvSpPr>
        <p:spPr>
          <a:xfrm>
            <a:off x="-397934" y="3426861"/>
            <a:ext cx="6265334" cy="2506677"/>
          </a:xfrm>
          <a:prstGeom prst="rect">
            <a:avLst/>
          </a:prstGeom>
        </p:spPr>
        <p:txBody>
          <a:bodyPr vert="horz" lIns="91440" tIns="45720" rIns="91440" bIns="45720" rtlCol="0">
            <a:normAutofit/>
          </a:bodyPr>
          <a:lstStyle>
            <a:lvl1pPr marL="432000" indent="-432000" algn="just" defTabSz="914400" rtl="0" eaLnBrk="1" latinLnBrk="0" hangingPunct="1">
              <a:lnSpc>
                <a:spcPct val="120000"/>
              </a:lnSpc>
              <a:spcBef>
                <a:spcPts val="600"/>
              </a:spcBef>
              <a:buClr>
                <a:srgbClr val="0070C0"/>
              </a:buClr>
              <a:buFont typeface="Wingdings" panose="05000000000000000000" pitchFamily="2" charset="2"/>
              <a:buChar char="Ø"/>
              <a:defRPr sz="3200" b="1" i="0" kern="1200" spc="100" baseline="0">
                <a:solidFill>
                  <a:srgbClr val="002060"/>
                </a:solidFill>
                <a:latin typeface="微软雅黑" panose="020B0503020204020204" pitchFamily="34" charset="-122"/>
                <a:ea typeface="微软雅黑" panose="020B0503020204020204" pitchFamily="34" charset="-122"/>
                <a:cs typeface="+mn-cs"/>
              </a:defRPr>
            </a:lvl1pPr>
            <a:lvl2pPr marL="864000" indent="-432000" algn="just" defTabSz="914400" rtl="0" eaLnBrk="1" latinLnBrk="0" hangingPunct="1">
              <a:lnSpc>
                <a:spcPct val="110000"/>
              </a:lnSpc>
              <a:spcBef>
                <a:spcPts val="500"/>
              </a:spcBef>
              <a:buClr>
                <a:srgbClr val="C00000"/>
              </a:buClr>
              <a:buFont typeface="Wingdings" panose="05000000000000000000" pitchFamily="2" charset="2"/>
              <a:buChar char="Ø"/>
              <a:defRPr sz="3000" b="1" kern="1200" spc="100" baseline="0">
                <a:solidFill>
                  <a:srgbClr val="002060"/>
                </a:solidFill>
                <a:latin typeface="微软雅黑" panose="020B0503020204020204" pitchFamily="34" charset="-122"/>
                <a:ea typeface="微软雅黑" panose="020B0503020204020204" pitchFamily="34" charset="-122"/>
                <a:cs typeface="+mn-cs"/>
              </a:defRPr>
            </a:lvl2pPr>
            <a:lvl3pPr marL="1152000" indent="-288000" algn="just" defTabSz="914400" rtl="0" eaLnBrk="1" latinLnBrk="0" hangingPunct="1">
              <a:lnSpc>
                <a:spcPct val="110000"/>
              </a:lnSpc>
              <a:spcBef>
                <a:spcPts val="300"/>
              </a:spcBef>
              <a:buClr>
                <a:srgbClr val="002060"/>
              </a:buClr>
              <a:buFont typeface="Wingdings" panose="05000000000000000000" pitchFamily="2" charset="2"/>
              <a:buChar char="Ø"/>
              <a:defRPr sz="2500" b="1" kern="1200" spc="100" baseline="0">
                <a:solidFill>
                  <a:srgbClr val="002060"/>
                </a:solidFill>
                <a:latin typeface="微软雅黑" panose="020B0503020204020204" pitchFamily="34" charset="-122"/>
                <a:ea typeface="微软雅黑" panose="020B0503020204020204" pitchFamily="34" charset="-122"/>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0" lvl="2" indent="0">
              <a:buFont typeface="Wingdings" panose="05000000000000000000" pitchFamily="2" charset="2"/>
              <a:buNone/>
            </a:pPr>
            <a:r>
              <a:rPr lang="en-US" altLang="zh-CN" dirty="0">
                <a:latin typeface="微软雅黑 Light" panose="020B0502040204020203" pitchFamily="34" charset="-122"/>
                <a:ea typeface="微软雅黑 Light" panose="020B0502040204020203" pitchFamily="34" charset="-122"/>
              </a:rPr>
              <a:t>01001000B   01100101B</a:t>
            </a:r>
          </a:p>
          <a:p>
            <a:pPr marL="720000" lvl="2" indent="0">
              <a:buNone/>
            </a:pPr>
            <a:r>
              <a:rPr lang="en-US" altLang="zh-CN" dirty="0">
                <a:latin typeface="微软雅黑 Light" panose="020B0502040204020203" pitchFamily="34" charset="-122"/>
                <a:ea typeface="微软雅黑 Light" panose="020B0502040204020203" pitchFamily="34" charset="-122"/>
              </a:rPr>
              <a:t>01101100B    </a:t>
            </a:r>
            <a:r>
              <a:rPr lang="en-US" altLang="zh-CN" dirty="0" err="1">
                <a:latin typeface="微软雅黑 Light" panose="020B0502040204020203" pitchFamily="34" charset="-122"/>
                <a:ea typeface="微软雅黑 Light" panose="020B0502040204020203" pitchFamily="34" charset="-122"/>
              </a:rPr>
              <a:t>01101100B</a:t>
            </a:r>
            <a:endParaRPr lang="en-US" altLang="zh-CN" dirty="0">
              <a:latin typeface="微软雅黑 Light" panose="020B0502040204020203" pitchFamily="34" charset="-122"/>
              <a:ea typeface="微软雅黑 Light" panose="020B0502040204020203" pitchFamily="34" charset="-122"/>
            </a:endParaRPr>
          </a:p>
          <a:p>
            <a:pPr marL="720000" lvl="2" indent="0">
              <a:buNone/>
            </a:pPr>
            <a:r>
              <a:rPr lang="en-US" altLang="zh-CN" dirty="0">
                <a:latin typeface="微软雅黑 Light" panose="020B0502040204020203" pitchFamily="34" charset="-122"/>
                <a:ea typeface="微软雅黑 Light" panose="020B0502040204020203" pitchFamily="34" charset="-122"/>
              </a:rPr>
              <a:t>01101111B     00100001B </a:t>
            </a:r>
          </a:p>
          <a:p>
            <a:pPr marL="720000" lvl="2" indent="0">
              <a:buFont typeface="Wingdings" panose="05000000000000000000" pitchFamily="2" charset="2"/>
              <a:buNone/>
            </a:pPr>
            <a:r>
              <a:rPr lang="zh-CN" altLang="en-US" dirty="0">
                <a:latin typeface="微软雅黑 Light" panose="020B0502040204020203" pitchFamily="34" charset="-122"/>
                <a:ea typeface="微软雅黑 Light" panose="020B0502040204020203" pitchFamily="34" charset="-122"/>
              </a:rPr>
              <a:t>用十六进制数表示为：</a:t>
            </a:r>
          </a:p>
          <a:p>
            <a:pPr marL="720000" lvl="2" indent="0">
              <a:buFont typeface="Wingdings" panose="05000000000000000000" pitchFamily="2" charset="2"/>
              <a:buNone/>
            </a:pPr>
            <a:r>
              <a:rPr lang="en-US" altLang="zh-CN" dirty="0">
                <a:latin typeface="微软雅黑 Light" panose="020B0502040204020203" pitchFamily="34" charset="-122"/>
                <a:ea typeface="微软雅黑 Light" panose="020B0502040204020203" pitchFamily="34" charset="-122"/>
              </a:rPr>
              <a:t>48H  65H  6CH  </a:t>
            </a:r>
            <a:r>
              <a:rPr lang="en-US" altLang="zh-CN" dirty="0" err="1">
                <a:latin typeface="微软雅黑 Light" panose="020B0502040204020203" pitchFamily="34" charset="-122"/>
                <a:ea typeface="微软雅黑 Light" panose="020B0502040204020203" pitchFamily="34" charset="-122"/>
              </a:rPr>
              <a:t>6CH</a:t>
            </a:r>
            <a:r>
              <a:rPr lang="en-US" altLang="zh-CN" dirty="0">
                <a:latin typeface="微软雅黑 Light" panose="020B0502040204020203" pitchFamily="34" charset="-122"/>
                <a:ea typeface="微软雅黑 Light" panose="020B0502040204020203" pitchFamily="34" charset="-122"/>
              </a:rPr>
              <a:t>  6FH  21H</a:t>
            </a:r>
          </a:p>
        </p:txBody>
      </p:sp>
      <p:sp>
        <p:nvSpPr>
          <p:cNvPr id="15" name="矩形 14">
            <a:extLst>
              <a:ext uri="{FF2B5EF4-FFF2-40B4-BE49-F238E27FC236}">
                <a16:creationId xmlns:a16="http://schemas.microsoft.com/office/drawing/2014/main" id="{F196F279-C88D-D2E8-BEBE-6FB5B899DA96}"/>
              </a:ext>
            </a:extLst>
          </p:cNvPr>
          <p:cNvSpPr/>
          <p:nvPr/>
        </p:nvSpPr>
        <p:spPr>
          <a:xfrm>
            <a:off x="8926056" y="4479094"/>
            <a:ext cx="469557" cy="2141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E172B3C7-E583-F161-843A-E5AE0B71F83D}"/>
              </a:ext>
            </a:extLst>
          </p:cNvPr>
          <p:cNvSpPr/>
          <p:nvPr/>
        </p:nvSpPr>
        <p:spPr>
          <a:xfrm>
            <a:off x="10457967" y="3705172"/>
            <a:ext cx="469557" cy="2141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C8F4DF0E-4B08-4278-1539-1D663DD6E421}"/>
              </a:ext>
            </a:extLst>
          </p:cNvPr>
          <p:cNvSpPr/>
          <p:nvPr/>
        </p:nvSpPr>
        <p:spPr>
          <a:xfrm>
            <a:off x="10457967" y="5546243"/>
            <a:ext cx="469557" cy="2141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9E6AF596-3B5A-881D-D333-4750CE6CC5A2}"/>
              </a:ext>
            </a:extLst>
          </p:cNvPr>
          <p:cNvSpPr/>
          <p:nvPr/>
        </p:nvSpPr>
        <p:spPr>
          <a:xfrm>
            <a:off x="10457967" y="6370193"/>
            <a:ext cx="469557" cy="2141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81B32DE7-DC7B-9CCA-DF61-D1DEE2AA7D18}"/>
              </a:ext>
            </a:extLst>
          </p:cNvPr>
          <p:cNvSpPr/>
          <p:nvPr/>
        </p:nvSpPr>
        <p:spPr>
          <a:xfrm>
            <a:off x="7299900" y="2483993"/>
            <a:ext cx="469557" cy="2141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8845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1000"/>
                                        <p:tgtEl>
                                          <p:spTgt spid="14">
                                            <p:txEl>
                                              <p:pRg st="1" end="1"/>
                                            </p:txEl>
                                          </p:spTgt>
                                        </p:tgtEl>
                                      </p:cBhvr>
                                    </p:animEffect>
                                    <p:anim calcmode="lin" valueType="num">
                                      <p:cBhvr>
                                        <p:cTn id="1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1000"/>
                                        <p:tgtEl>
                                          <p:spTgt spid="14">
                                            <p:txEl>
                                              <p:pRg st="2" end="2"/>
                                            </p:txEl>
                                          </p:spTgt>
                                        </p:tgtEl>
                                      </p:cBhvr>
                                    </p:animEffect>
                                    <p:anim calcmode="lin" valueType="num">
                                      <p:cBhvr>
                                        <p:cTn id="1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1000"/>
                                        <p:tgtEl>
                                          <p:spTgt spid="14">
                                            <p:txEl>
                                              <p:pRg st="3" end="3"/>
                                            </p:txEl>
                                          </p:spTgt>
                                        </p:tgtEl>
                                      </p:cBhvr>
                                    </p:animEffect>
                                    <p:anim calcmode="lin" valueType="num">
                                      <p:cBhvr>
                                        <p:cTn id="2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1000"/>
                                        <p:tgtEl>
                                          <p:spTgt spid="14">
                                            <p:txEl>
                                              <p:pRg st="4" end="4"/>
                                            </p:txEl>
                                          </p:spTgt>
                                        </p:tgtEl>
                                      </p:cBhvr>
                                    </p:animEffect>
                                    <p:anim calcmode="lin" valueType="num">
                                      <p:cBhvr>
                                        <p:cTn id="28"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8"/>
          <p:cNvSpPr>
            <a:spLocks noChangeArrowheads="1"/>
          </p:cNvSpPr>
          <p:nvPr/>
        </p:nvSpPr>
        <p:spPr bwMode="auto">
          <a:xfrm>
            <a:off x="1524001" y="-184666"/>
            <a:ext cx="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endParaRPr lang="zh-CN" altLang="en-US" sz="2400">
              <a:latin typeface="Times New Roman" panose="02020603050405020304" pitchFamily="18" charset="0"/>
            </a:endParaRPr>
          </a:p>
        </p:txBody>
      </p:sp>
      <p:sp>
        <p:nvSpPr>
          <p:cNvPr id="254558" name="文本框 101"/>
          <p:cNvSpPr txBox="1">
            <a:spLocks noChangeArrowheads="1"/>
          </p:cNvSpPr>
          <p:nvPr/>
        </p:nvSpPr>
        <p:spPr bwMode="auto">
          <a:xfrm>
            <a:off x="3924300" y="2163764"/>
            <a:ext cx="785996" cy="28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559" name="文本框 102"/>
          <p:cNvSpPr txBox="1">
            <a:spLocks noChangeArrowheads="1"/>
          </p:cNvSpPr>
          <p:nvPr/>
        </p:nvSpPr>
        <p:spPr bwMode="auto">
          <a:xfrm>
            <a:off x="4183063" y="1992314"/>
            <a:ext cx="714707" cy="28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254562" name="表格 254561"/>
          <p:cNvGraphicFramePr>
            <a:graphicFrameLocks noGrp="1"/>
          </p:cNvGraphicFramePr>
          <p:nvPr/>
        </p:nvGraphicFramePr>
        <p:xfrm>
          <a:off x="2145108" y="1391964"/>
          <a:ext cx="7213079" cy="5247318"/>
        </p:xfrm>
        <a:graphic>
          <a:graphicData uri="http://schemas.openxmlformats.org/drawingml/2006/table">
            <a:tbl>
              <a:tblPr>
                <a:tableStyleId>{5C22544A-7EE6-4342-B048-85BDC9FD1C3A}</a:tableStyleId>
              </a:tblPr>
              <a:tblGrid>
                <a:gridCol w="1057681">
                  <a:extLst>
                    <a:ext uri="{9D8B030D-6E8A-4147-A177-3AD203B41FA5}">
                      <a16:colId xmlns:a16="http://schemas.microsoft.com/office/drawing/2014/main" val="20000"/>
                    </a:ext>
                  </a:extLst>
                </a:gridCol>
                <a:gridCol w="691229">
                  <a:extLst>
                    <a:ext uri="{9D8B030D-6E8A-4147-A177-3AD203B41FA5}">
                      <a16:colId xmlns:a16="http://schemas.microsoft.com/office/drawing/2014/main" val="20001"/>
                    </a:ext>
                  </a:extLst>
                </a:gridCol>
                <a:gridCol w="691228">
                  <a:extLst>
                    <a:ext uri="{9D8B030D-6E8A-4147-A177-3AD203B41FA5}">
                      <a16:colId xmlns:a16="http://schemas.microsoft.com/office/drawing/2014/main" val="20002"/>
                    </a:ext>
                  </a:extLst>
                </a:gridCol>
                <a:gridCol w="943386">
                  <a:extLst>
                    <a:ext uri="{9D8B030D-6E8A-4147-A177-3AD203B41FA5}">
                      <a16:colId xmlns:a16="http://schemas.microsoft.com/office/drawing/2014/main" val="20003"/>
                    </a:ext>
                  </a:extLst>
                </a:gridCol>
                <a:gridCol w="765911">
                  <a:extLst>
                    <a:ext uri="{9D8B030D-6E8A-4147-A177-3AD203B41FA5}">
                      <a16:colId xmlns:a16="http://schemas.microsoft.com/office/drawing/2014/main" val="20004"/>
                    </a:ext>
                  </a:extLst>
                </a:gridCol>
                <a:gridCol w="765911">
                  <a:extLst>
                    <a:ext uri="{9D8B030D-6E8A-4147-A177-3AD203B41FA5}">
                      <a16:colId xmlns:a16="http://schemas.microsoft.com/office/drawing/2014/main" val="20005"/>
                    </a:ext>
                  </a:extLst>
                </a:gridCol>
                <a:gridCol w="765911">
                  <a:extLst>
                    <a:ext uri="{9D8B030D-6E8A-4147-A177-3AD203B41FA5}">
                      <a16:colId xmlns:a16="http://schemas.microsoft.com/office/drawing/2014/main" val="20006"/>
                    </a:ext>
                  </a:extLst>
                </a:gridCol>
                <a:gridCol w="765911">
                  <a:extLst>
                    <a:ext uri="{9D8B030D-6E8A-4147-A177-3AD203B41FA5}">
                      <a16:colId xmlns:a16="http://schemas.microsoft.com/office/drawing/2014/main" val="20007"/>
                    </a:ext>
                  </a:extLst>
                </a:gridCol>
                <a:gridCol w="765911">
                  <a:extLst>
                    <a:ext uri="{9D8B030D-6E8A-4147-A177-3AD203B41FA5}">
                      <a16:colId xmlns:a16="http://schemas.microsoft.com/office/drawing/2014/main" val="20008"/>
                    </a:ext>
                  </a:extLst>
                </a:gridCol>
              </a:tblGrid>
              <a:tr h="659973">
                <a:tc>
                  <a:txBody>
                    <a:bodyPr/>
                    <a:lstStyle/>
                    <a:p>
                      <a:pPr algn="ctr">
                        <a:spcAft>
                          <a:spcPts val="0"/>
                        </a:spcAft>
                      </a:pPr>
                      <a:endParaRPr lang="zh-CN" sz="1200"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000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001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010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011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100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101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110</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111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0"/>
                  </a:ext>
                </a:extLst>
              </a:tr>
              <a:tr h="377127">
                <a:tc>
                  <a:txBody>
                    <a:bodyPr/>
                    <a:lstStyle/>
                    <a:p>
                      <a:pPr algn="ctr">
                        <a:spcAft>
                          <a:spcPts val="0"/>
                        </a:spcAft>
                      </a:pPr>
                      <a:r>
                        <a:rPr lang="en-US" sz="1600" b="1" kern="100" dirty="0">
                          <a:effectLst/>
                        </a:rPr>
                        <a:t>0000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rowSpan="16" gridSpan="2">
                  <a:txBody>
                    <a:bodyPr/>
                    <a:lstStyle/>
                    <a:p>
                      <a:pPr algn="ctr">
                        <a:spcAft>
                          <a:spcPts val="0"/>
                        </a:spcAft>
                      </a:pPr>
                      <a:r>
                        <a:rPr lang="en-US" sz="2400" b="1" kern="100" dirty="0">
                          <a:effectLst/>
                        </a:rPr>
                        <a:t>32</a:t>
                      </a:r>
                      <a:r>
                        <a:rPr lang="zh-CN" sz="2400" b="1" kern="100" dirty="0">
                          <a:effectLst/>
                        </a:rPr>
                        <a:t>个</a:t>
                      </a:r>
                    </a:p>
                    <a:p>
                      <a:pPr algn="ctr">
                        <a:spcAft>
                          <a:spcPts val="0"/>
                        </a:spcAft>
                      </a:pPr>
                      <a:r>
                        <a:rPr lang="zh-CN" sz="2400" b="1" kern="100" dirty="0">
                          <a:effectLst/>
                        </a:rPr>
                        <a:t>控制字符</a:t>
                      </a:r>
                      <a:endParaRPr lang="zh-CN" sz="24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rowSpan="16" hMerge="1">
                  <a:txBody>
                    <a:bodyPr/>
                    <a:lstStyle/>
                    <a:p>
                      <a:endParaRPr lang="zh-CN" altLang="en-US"/>
                    </a:p>
                  </a:txBody>
                  <a:tcPr/>
                </a:tc>
                <a:tc>
                  <a:txBody>
                    <a:bodyPr/>
                    <a:lstStyle/>
                    <a:p>
                      <a:pPr algn="ctr">
                        <a:spcAft>
                          <a:spcPts val="0"/>
                        </a:spcAft>
                      </a:pPr>
                      <a:r>
                        <a:rPr lang="zh-CN" sz="1600" b="1" kern="100" dirty="0">
                          <a:effectLst/>
                        </a:rPr>
                        <a:t>空格</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0</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P</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p</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1"/>
                  </a:ext>
                </a:extLst>
              </a:tr>
              <a:tr h="323178">
                <a:tc>
                  <a:txBody>
                    <a:bodyPr/>
                    <a:lstStyle/>
                    <a:p>
                      <a:pPr algn="ctr">
                        <a:spcAft>
                          <a:spcPts val="0"/>
                        </a:spcAft>
                      </a:pPr>
                      <a:r>
                        <a:rPr lang="en-US" sz="1600" b="1" kern="100" dirty="0">
                          <a:effectLst/>
                        </a:rPr>
                        <a:t>0001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dirty="0">
                          <a:effectLst/>
                        </a:rPr>
                        <a:t>!</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1</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A</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Q</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q</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2"/>
                  </a:ext>
                </a:extLst>
              </a:tr>
              <a:tr h="370332">
                <a:tc>
                  <a:txBody>
                    <a:bodyPr/>
                    <a:lstStyle/>
                    <a:p>
                      <a:pPr algn="ctr">
                        <a:spcAft>
                          <a:spcPts val="0"/>
                        </a:spcAft>
                      </a:pPr>
                      <a:r>
                        <a:rPr lang="en-US" sz="1600" b="1" kern="100" dirty="0">
                          <a:effectLst/>
                        </a:rPr>
                        <a:t>0010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dirty="0">
                          <a:effectLst/>
                        </a:rPr>
                        <a:t>“</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2</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B</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R</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b</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r</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3"/>
                  </a:ext>
                </a:extLst>
              </a:tr>
              <a:tr h="267659">
                <a:tc>
                  <a:txBody>
                    <a:bodyPr/>
                    <a:lstStyle/>
                    <a:p>
                      <a:pPr algn="ctr">
                        <a:spcAft>
                          <a:spcPts val="0"/>
                        </a:spcAft>
                      </a:pPr>
                      <a:r>
                        <a:rPr lang="en-US" sz="1600" b="1" kern="100" dirty="0">
                          <a:effectLst/>
                        </a:rPr>
                        <a:t>0011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dirty="0">
                          <a:effectLst/>
                        </a:rPr>
                        <a:t>#</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3</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C</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S</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c</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s</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4"/>
                  </a:ext>
                </a:extLst>
              </a:tr>
              <a:tr h="267659">
                <a:tc>
                  <a:txBody>
                    <a:bodyPr/>
                    <a:lstStyle/>
                    <a:p>
                      <a:pPr algn="ctr">
                        <a:spcAft>
                          <a:spcPts val="0"/>
                        </a:spcAft>
                      </a:pPr>
                      <a:r>
                        <a:rPr lang="en-US" sz="1600" b="1" kern="100" dirty="0">
                          <a:effectLst/>
                        </a:rPr>
                        <a:t>0100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4</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D</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d</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5"/>
                  </a:ext>
                </a:extLst>
              </a:tr>
              <a:tr h="267659">
                <a:tc>
                  <a:txBody>
                    <a:bodyPr/>
                    <a:lstStyle/>
                    <a:p>
                      <a:pPr algn="ctr">
                        <a:spcAft>
                          <a:spcPts val="0"/>
                        </a:spcAft>
                      </a:pPr>
                      <a:r>
                        <a:rPr lang="en-US" sz="1600" b="1" kern="100" dirty="0">
                          <a:effectLst/>
                        </a:rPr>
                        <a:t>0101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5</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E</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U</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e</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u</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6"/>
                  </a:ext>
                </a:extLst>
              </a:tr>
              <a:tr h="267659">
                <a:tc>
                  <a:txBody>
                    <a:bodyPr/>
                    <a:lstStyle/>
                    <a:p>
                      <a:pPr algn="ctr">
                        <a:spcAft>
                          <a:spcPts val="0"/>
                        </a:spcAft>
                      </a:pPr>
                      <a:r>
                        <a:rPr lang="en-US" sz="1600" b="1" kern="100" dirty="0">
                          <a:effectLst/>
                        </a:rPr>
                        <a:t>0110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a:effectLst/>
                        </a:rPr>
                        <a:t>&amp;</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6</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F</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V</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f</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v</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7"/>
                  </a:ext>
                </a:extLst>
              </a:tr>
              <a:tr h="267659">
                <a:tc>
                  <a:txBody>
                    <a:bodyPr/>
                    <a:lstStyle/>
                    <a:p>
                      <a:pPr algn="ctr">
                        <a:spcAft>
                          <a:spcPts val="0"/>
                        </a:spcAft>
                      </a:pPr>
                      <a:r>
                        <a:rPr lang="en-US" sz="1600" b="1" kern="100" dirty="0">
                          <a:effectLst/>
                        </a:rPr>
                        <a:t>0111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7</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G</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W</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g</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w</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8"/>
                  </a:ext>
                </a:extLst>
              </a:tr>
              <a:tr h="267659">
                <a:tc>
                  <a:txBody>
                    <a:bodyPr/>
                    <a:lstStyle/>
                    <a:p>
                      <a:pPr algn="ctr">
                        <a:spcAft>
                          <a:spcPts val="0"/>
                        </a:spcAft>
                      </a:pPr>
                      <a:r>
                        <a:rPr lang="en-US" sz="1600" b="1" kern="100" dirty="0">
                          <a:effectLst/>
                        </a:rPr>
                        <a:t>1000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8</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H</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X</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h</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x</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9"/>
                  </a:ext>
                </a:extLst>
              </a:tr>
              <a:tr h="267659">
                <a:tc>
                  <a:txBody>
                    <a:bodyPr/>
                    <a:lstStyle/>
                    <a:p>
                      <a:pPr algn="ctr">
                        <a:spcAft>
                          <a:spcPts val="0"/>
                        </a:spcAft>
                      </a:pPr>
                      <a:r>
                        <a:rPr lang="en-US" sz="1600" b="1" kern="100" dirty="0">
                          <a:effectLst/>
                        </a:rPr>
                        <a:t>1001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9</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I</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Y</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i</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y</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0"/>
                  </a:ext>
                </a:extLst>
              </a:tr>
              <a:tr h="267659">
                <a:tc>
                  <a:txBody>
                    <a:bodyPr/>
                    <a:lstStyle/>
                    <a:p>
                      <a:pPr algn="ctr">
                        <a:spcAft>
                          <a:spcPts val="0"/>
                        </a:spcAft>
                      </a:pPr>
                      <a:r>
                        <a:rPr lang="en-US" sz="1600" b="1" kern="100" dirty="0">
                          <a:effectLst/>
                        </a:rPr>
                        <a:t>1010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J</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Z</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j</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z</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1"/>
                  </a:ext>
                </a:extLst>
              </a:tr>
              <a:tr h="267659">
                <a:tc>
                  <a:txBody>
                    <a:bodyPr/>
                    <a:lstStyle/>
                    <a:p>
                      <a:pPr algn="ctr">
                        <a:spcAft>
                          <a:spcPts val="0"/>
                        </a:spcAft>
                      </a:pPr>
                      <a:r>
                        <a:rPr lang="en-US" sz="1600" b="1" kern="100" dirty="0">
                          <a:effectLst/>
                        </a:rPr>
                        <a:t>1011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K</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k</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2"/>
                  </a:ext>
                </a:extLst>
              </a:tr>
              <a:tr h="267659">
                <a:tc>
                  <a:txBody>
                    <a:bodyPr/>
                    <a:lstStyle/>
                    <a:p>
                      <a:pPr algn="ctr">
                        <a:spcAft>
                          <a:spcPts val="0"/>
                        </a:spcAft>
                      </a:pPr>
                      <a:r>
                        <a:rPr lang="en-US" sz="1600" b="1" kern="100" dirty="0">
                          <a:effectLst/>
                        </a:rPr>
                        <a:t>1100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&lt; </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L</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l</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3"/>
                  </a:ext>
                </a:extLst>
              </a:tr>
              <a:tr h="267659">
                <a:tc>
                  <a:txBody>
                    <a:bodyPr/>
                    <a:lstStyle/>
                    <a:p>
                      <a:pPr algn="ctr">
                        <a:spcAft>
                          <a:spcPts val="0"/>
                        </a:spcAft>
                      </a:pPr>
                      <a:r>
                        <a:rPr lang="en-US" sz="1600" b="1" kern="100" dirty="0">
                          <a:effectLst/>
                        </a:rPr>
                        <a:t>1101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M</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m</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4"/>
                  </a:ext>
                </a:extLst>
              </a:tr>
              <a:tr h="267659">
                <a:tc>
                  <a:txBody>
                    <a:bodyPr/>
                    <a:lstStyle/>
                    <a:p>
                      <a:pPr algn="ctr">
                        <a:spcAft>
                          <a:spcPts val="0"/>
                        </a:spcAft>
                      </a:pPr>
                      <a:r>
                        <a:rPr lang="en-US" sz="1600" b="1" kern="100" dirty="0">
                          <a:effectLst/>
                        </a:rPr>
                        <a:t>1110</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&gt; </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N</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a:effectLst/>
                        </a:rPr>
                        <a:t>n</a:t>
                      </a:r>
                      <a:endParaRPr lang="zh-CN" sz="16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1600" b="1" kern="100" dirty="0">
                          <a:effectLst/>
                        </a:rPr>
                        <a:t>~</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5"/>
                  </a:ext>
                </a:extLst>
              </a:tr>
              <a:tr h="267659">
                <a:tc>
                  <a:txBody>
                    <a:bodyPr/>
                    <a:lstStyle/>
                    <a:p>
                      <a:pPr algn="ctr">
                        <a:spcAft>
                          <a:spcPts val="0"/>
                        </a:spcAft>
                      </a:pPr>
                      <a:r>
                        <a:rPr lang="en-US" sz="1600" b="1" kern="100" dirty="0">
                          <a:effectLst/>
                        </a:rPr>
                        <a:t>1111</a:t>
                      </a:r>
                      <a:endParaRPr lang="zh-CN" sz="16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2000" b="1" kern="100">
                          <a:effectLst/>
                        </a:rPr>
                        <a:t>/</a:t>
                      </a:r>
                      <a:endParaRPr lang="zh-CN" sz="20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2000" b="1" kern="100">
                          <a:effectLst/>
                        </a:rPr>
                        <a:t>?</a:t>
                      </a:r>
                      <a:endParaRPr lang="zh-CN" sz="20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2000" b="1" kern="100">
                          <a:effectLst/>
                        </a:rPr>
                        <a:t>O</a:t>
                      </a:r>
                      <a:endParaRPr lang="zh-CN" sz="20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2000" b="1" kern="100">
                          <a:effectLst/>
                        </a:rPr>
                        <a:t>_</a:t>
                      </a:r>
                      <a:endParaRPr lang="zh-CN" sz="20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2000" b="1" kern="100">
                          <a:effectLst/>
                        </a:rPr>
                        <a:t>o</a:t>
                      </a:r>
                      <a:endParaRPr lang="zh-CN" sz="2000" b="1" kern="10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tc>
                  <a:txBody>
                    <a:bodyPr/>
                    <a:lstStyle/>
                    <a:p>
                      <a:pPr algn="ctr">
                        <a:spcAft>
                          <a:spcPts val="0"/>
                        </a:spcAft>
                      </a:pPr>
                      <a:r>
                        <a:rPr lang="en-US" sz="2000" b="1" kern="100" dirty="0">
                          <a:effectLst/>
                        </a:rPr>
                        <a:t>DEL</a:t>
                      </a:r>
                      <a:endParaRPr lang="zh-CN" sz="2000" b="1" kern="100" dirty="0">
                        <a:effectLst/>
                        <a:latin typeface="Times New Roman" panose="02020603050405020304" pitchFamily="18" charset="0"/>
                        <a:ea typeface="宋体" panose="02010600030101010101" pitchFamily="2" charset="-122"/>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6"/>
                  </a:ext>
                </a:extLst>
              </a:tr>
            </a:tbl>
          </a:graphicData>
        </a:graphic>
      </p:graphicFrame>
      <p:sp>
        <p:nvSpPr>
          <p:cNvPr id="254563" name="文本框 101"/>
          <p:cNvSpPr txBox="1">
            <a:spLocks noChangeArrowheads="1"/>
          </p:cNvSpPr>
          <p:nvPr/>
        </p:nvSpPr>
        <p:spPr bwMode="auto">
          <a:xfrm>
            <a:off x="3924301" y="2450773"/>
            <a:ext cx="682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564" name="文本框 102"/>
          <p:cNvSpPr txBox="1">
            <a:spLocks noChangeArrowheads="1"/>
          </p:cNvSpPr>
          <p:nvPr/>
        </p:nvSpPr>
        <p:spPr bwMode="auto">
          <a:xfrm>
            <a:off x="4183063" y="2279323"/>
            <a:ext cx="6207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cxnSp>
        <p:nvCxnSpPr>
          <p:cNvPr id="5" name="直接连接符 4"/>
          <p:cNvCxnSpPr/>
          <p:nvPr/>
        </p:nvCxnSpPr>
        <p:spPr>
          <a:xfrm>
            <a:off x="2155559" y="1392066"/>
            <a:ext cx="1027519" cy="65696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497470" y="1410728"/>
            <a:ext cx="780983" cy="338554"/>
          </a:xfrm>
          <a:prstGeom prst="rect">
            <a:avLst/>
          </a:prstGeom>
          <a:noFill/>
        </p:spPr>
        <p:txBody>
          <a:bodyPr wrap="none" rtlCol="0">
            <a:spAutoFit/>
          </a:bodyPr>
          <a:lstStyle/>
          <a:p>
            <a:r>
              <a:rPr lang="en-US" altLang="zh-CN" sz="1600" b="1" dirty="0"/>
              <a:t>b</a:t>
            </a:r>
            <a:r>
              <a:rPr lang="en-US" altLang="zh-CN" sz="1600" b="1" baseline="-25000" dirty="0"/>
              <a:t>7</a:t>
            </a:r>
            <a:r>
              <a:rPr lang="en-US" altLang="zh-CN" sz="1600" b="1" dirty="0"/>
              <a:t>b</a:t>
            </a:r>
            <a:r>
              <a:rPr lang="en-US" altLang="zh-CN" sz="1600" b="1" baseline="-25000" dirty="0"/>
              <a:t>6</a:t>
            </a:r>
            <a:r>
              <a:rPr lang="en-US" altLang="zh-CN" sz="1600" b="1" dirty="0"/>
              <a:t>b</a:t>
            </a:r>
            <a:r>
              <a:rPr lang="en-US" altLang="zh-CN" sz="1600" b="1" baseline="-25000" dirty="0"/>
              <a:t>5</a:t>
            </a:r>
            <a:endParaRPr lang="zh-CN" altLang="en-US" sz="1600" b="1" baseline="-25000" dirty="0"/>
          </a:p>
        </p:txBody>
      </p:sp>
      <p:sp>
        <p:nvSpPr>
          <p:cNvPr id="15" name="文本框 14"/>
          <p:cNvSpPr txBox="1"/>
          <p:nvPr/>
        </p:nvSpPr>
        <p:spPr>
          <a:xfrm>
            <a:off x="2103918" y="1760264"/>
            <a:ext cx="979755" cy="338554"/>
          </a:xfrm>
          <a:prstGeom prst="rect">
            <a:avLst/>
          </a:prstGeom>
          <a:noFill/>
        </p:spPr>
        <p:txBody>
          <a:bodyPr wrap="none" rtlCol="0">
            <a:spAutoFit/>
          </a:bodyPr>
          <a:lstStyle/>
          <a:p>
            <a:r>
              <a:rPr lang="en-US" altLang="zh-CN" sz="1600" b="1" dirty="0"/>
              <a:t>b</a:t>
            </a:r>
            <a:r>
              <a:rPr lang="en-US" altLang="zh-CN" sz="1600" b="1" baseline="-25000" dirty="0"/>
              <a:t>4</a:t>
            </a:r>
            <a:r>
              <a:rPr lang="en-US" altLang="zh-CN" sz="1600" b="1" dirty="0"/>
              <a:t>b</a:t>
            </a:r>
            <a:r>
              <a:rPr lang="en-US" altLang="zh-CN" sz="1600" b="1" baseline="-25000" dirty="0"/>
              <a:t>3</a:t>
            </a:r>
            <a:r>
              <a:rPr lang="en-US" altLang="zh-CN" sz="1600" b="1" dirty="0"/>
              <a:t>b</a:t>
            </a:r>
            <a:r>
              <a:rPr lang="en-US" altLang="zh-CN" sz="1600" b="1" baseline="-25000" dirty="0"/>
              <a:t>2</a:t>
            </a:r>
            <a:r>
              <a:rPr lang="en-US" altLang="zh-CN" sz="1600" b="1" dirty="0"/>
              <a:t>b</a:t>
            </a:r>
            <a:r>
              <a:rPr lang="en-US" altLang="zh-CN" sz="1600" b="1" baseline="-25000" dirty="0"/>
              <a:t>1</a:t>
            </a:r>
            <a:endParaRPr lang="zh-CN" altLang="en-US" sz="1600" b="1" baseline="-25000" dirty="0"/>
          </a:p>
        </p:txBody>
      </p:sp>
      <p:sp>
        <p:nvSpPr>
          <p:cNvPr id="3" name="文本框 2"/>
          <p:cNvSpPr txBox="1"/>
          <p:nvPr/>
        </p:nvSpPr>
        <p:spPr>
          <a:xfrm>
            <a:off x="502029" y="2669848"/>
            <a:ext cx="1406154" cy="3170099"/>
          </a:xfrm>
          <a:prstGeom prst="rect">
            <a:avLst/>
          </a:prstGeom>
          <a:noFill/>
        </p:spPr>
        <p:txBody>
          <a:bodyPr wrap="none" rtlCol="0">
            <a:spAutoFit/>
          </a:bodyPr>
          <a:lstStyle/>
          <a:p>
            <a:pPr algn="ctr"/>
            <a:r>
              <a:rPr lang="en-US" altLang="zh-CN" sz="4000" b="1" dirty="0">
                <a:solidFill>
                  <a:srgbClr val="002060"/>
                </a:solidFill>
                <a:latin typeface="微软雅黑 Light" panose="020B0502040204020203" pitchFamily="34" charset="-122"/>
                <a:ea typeface="微软雅黑 Light" panose="020B0502040204020203" pitchFamily="34" charset="-122"/>
              </a:rPr>
              <a:t>ASCII</a:t>
            </a:r>
          </a:p>
          <a:p>
            <a:pPr algn="ctr"/>
            <a:r>
              <a:rPr lang="zh-CN" altLang="en-US" sz="4000" b="1" dirty="0">
                <a:solidFill>
                  <a:srgbClr val="002060"/>
                </a:solidFill>
                <a:latin typeface="微软雅黑 Light" panose="020B0502040204020203" pitchFamily="34" charset="-122"/>
                <a:ea typeface="微软雅黑 Light" panose="020B0502040204020203" pitchFamily="34" charset="-122"/>
              </a:rPr>
              <a:t>码</a:t>
            </a:r>
            <a:endParaRPr lang="en-US" altLang="zh-CN" sz="4000" b="1" dirty="0">
              <a:solidFill>
                <a:srgbClr val="002060"/>
              </a:solidFill>
              <a:latin typeface="微软雅黑 Light" panose="020B0502040204020203" pitchFamily="34" charset="-122"/>
              <a:ea typeface="微软雅黑 Light" panose="020B0502040204020203" pitchFamily="34" charset="-122"/>
            </a:endParaRPr>
          </a:p>
          <a:p>
            <a:pPr algn="ctr"/>
            <a:r>
              <a:rPr lang="zh-CN" altLang="en-US" sz="4000" b="1" dirty="0">
                <a:solidFill>
                  <a:srgbClr val="002060"/>
                </a:solidFill>
                <a:latin typeface="微软雅黑 Light" panose="020B0502040204020203" pitchFamily="34" charset="-122"/>
                <a:ea typeface="微软雅黑 Light" panose="020B0502040204020203" pitchFamily="34" charset="-122"/>
              </a:rPr>
              <a:t>表</a:t>
            </a:r>
            <a:endParaRPr lang="en-US" altLang="zh-CN" sz="4000" b="1" dirty="0">
              <a:solidFill>
                <a:srgbClr val="002060"/>
              </a:solidFill>
              <a:latin typeface="微软雅黑 Light" panose="020B0502040204020203" pitchFamily="34" charset="-122"/>
              <a:ea typeface="微软雅黑 Light" panose="020B0502040204020203" pitchFamily="34" charset="-122"/>
            </a:endParaRPr>
          </a:p>
          <a:p>
            <a:pPr algn="ctr"/>
            <a:r>
              <a:rPr lang="zh-CN" altLang="en-US" sz="4000" b="1" dirty="0">
                <a:solidFill>
                  <a:srgbClr val="002060"/>
                </a:solidFill>
                <a:latin typeface="微软雅黑 Light" panose="020B0502040204020203" pitchFamily="34" charset="-122"/>
                <a:ea typeface="微软雅黑 Light" panose="020B0502040204020203" pitchFamily="34" charset="-122"/>
              </a:rPr>
              <a:t>解</a:t>
            </a:r>
            <a:endParaRPr lang="en-US" altLang="zh-CN" sz="4000" b="1" dirty="0">
              <a:solidFill>
                <a:srgbClr val="002060"/>
              </a:solidFill>
              <a:latin typeface="微软雅黑 Light" panose="020B0502040204020203" pitchFamily="34" charset="-122"/>
              <a:ea typeface="微软雅黑 Light" panose="020B0502040204020203" pitchFamily="34" charset="-122"/>
            </a:endParaRPr>
          </a:p>
          <a:p>
            <a:pPr algn="ctr"/>
            <a:r>
              <a:rPr lang="zh-CN" altLang="en-US" sz="4000" b="1" dirty="0">
                <a:solidFill>
                  <a:srgbClr val="002060"/>
                </a:solidFill>
                <a:latin typeface="微软雅黑 Light" panose="020B0502040204020203" pitchFamily="34" charset="-122"/>
                <a:ea typeface="微软雅黑 Light" panose="020B0502040204020203" pitchFamily="34" charset="-122"/>
              </a:rPr>
              <a:t>读</a:t>
            </a:r>
            <a:endParaRPr lang="en-US" altLang="zh-CN" sz="4000" b="1" dirty="0">
              <a:solidFill>
                <a:srgbClr val="002060"/>
              </a:solidFill>
              <a:latin typeface="微软雅黑 Light" panose="020B0502040204020203" pitchFamily="34" charset="-122"/>
              <a:ea typeface="微软雅黑 Light" panose="020B0502040204020203" pitchFamily="34" charset="-122"/>
            </a:endParaRPr>
          </a:p>
        </p:txBody>
      </p:sp>
      <p:sp>
        <p:nvSpPr>
          <p:cNvPr id="2" name="圆角矩形 1"/>
          <p:cNvSpPr/>
          <p:nvPr/>
        </p:nvSpPr>
        <p:spPr>
          <a:xfrm>
            <a:off x="6400800" y="2450773"/>
            <a:ext cx="516835" cy="2971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7920339" y="2450773"/>
            <a:ext cx="516835" cy="2971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表格 6"/>
          <p:cNvGraphicFramePr>
            <a:graphicFrameLocks noGrp="1"/>
          </p:cNvGraphicFramePr>
          <p:nvPr/>
        </p:nvGraphicFramePr>
        <p:xfrm>
          <a:off x="5776253" y="139997"/>
          <a:ext cx="5716767" cy="1112520"/>
        </p:xfrm>
        <a:graphic>
          <a:graphicData uri="http://schemas.openxmlformats.org/drawingml/2006/table">
            <a:tbl>
              <a:tblPr firstRow="1" bandRow="1">
                <a:tableStyleId>{5C22544A-7EE6-4342-B048-85BDC9FD1C3A}</a:tableStyleId>
              </a:tblPr>
              <a:tblGrid>
                <a:gridCol w="936045">
                  <a:extLst>
                    <a:ext uri="{9D8B030D-6E8A-4147-A177-3AD203B41FA5}">
                      <a16:colId xmlns:a16="http://schemas.microsoft.com/office/drawing/2014/main" val="20000"/>
                    </a:ext>
                  </a:extLst>
                </a:gridCol>
                <a:gridCol w="2216426">
                  <a:extLst>
                    <a:ext uri="{9D8B030D-6E8A-4147-A177-3AD203B41FA5}">
                      <a16:colId xmlns:a16="http://schemas.microsoft.com/office/drawing/2014/main" val="20001"/>
                    </a:ext>
                  </a:extLst>
                </a:gridCol>
                <a:gridCol w="2564296">
                  <a:extLst>
                    <a:ext uri="{9D8B030D-6E8A-4147-A177-3AD203B41FA5}">
                      <a16:colId xmlns:a16="http://schemas.microsoft.com/office/drawing/2014/main" val="20002"/>
                    </a:ext>
                  </a:extLst>
                </a:gridCol>
              </a:tblGrid>
              <a:tr h="370840">
                <a:tc>
                  <a:txBody>
                    <a:bodyPr/>
                    <a:lstStyle/>
                    <a:p>
                      <a:pPr algn="ctr"/>
                      <a:endParaRPr lang="zh-CN" altLang="en-US" dirty="0"/>
                    </a:p>
                  </a:txBody>
                  <a:tcPr/>
                </a:tc>
                <a:tc>
                  <a:txBody>
                    <a:bodyPr/>
                    <a:lstStyle/>
                    <a:p>
                      <a:pPr algn="ctr"/>
                      <a:r>
                        <a:rPr lang="zh-CN" altLang="en-US" dirty="0"/>
                        <a:t>二进制表示</a:t>
                      </a:r>
                      <a:r>
                        <a:rPr lang="en-US" altLang="zh-CN" dirty="0"/>
                        <a:t>ASCII</a:t>
                      </a:r>
                      <a:endParaRPr lang="zh-CN" altLang="en-US" dirty="0"/>
                    </a:p>
                  </a:txBody>
                  <a:tcPr/>
                </a:tc>
                <a:tc>
                  <a:txBody>
                    <a:bodyPr/>
                    <a:lstStyle/>
                    <a:p>
                      <a:pPr algn="ctr"/>
                      <a:r>
                        <a:rPr lang="zh-CN" altLang="en-US" dirty="0"/>
                        <a:t>十进制表示的</a:t>
                      </a:r>
                      <a:r>
                        <a:rPr lang="en-US" altLang="zh-CN" dirty="0"/>
                        <a:t>ASCII</a:t>
                      </a:r>
                      <a:endParaRPr lang="zh-CN" altLang="en-US" dirty="0"/>
                    </a:p>
                  </a:txBody>
                  <a:tcPr/>
                </a:tc>
                <a:extLst>
                  <a:ext uri="{0D108BD9-81ED-4DB2-BD59-A6C34878D82A}">
                    <a16:rowId xmlns:a16="http://schemas.microsoft.com/office/drawing/2014/main" val="10000"/>
                  </a:ext>
                </a:extLst>
              </a:tr>
              <a:tr h="370840">
                <a:tc>
                  <a:txBody>
                    <a:bodyPr/>
                    <a:lstStyle/>
                    <a:p>
                      <a:pPr algn="ctr"/>
                      <a:r>
                        <a:rPr lang="en-US" altLang="zh-CN" b="1" dirty="0"/>
                        <a:t>A</a:t>
                      </a:r>
                      <a:endParaRPr lang="zh-CN" altLang="en-US" b="1" dirty="0"/>
                    </a:p>
                  </a:txBody>
                  <a:tcPr/>
                </a:tc>
                <a:tc>
                  <a:txBody>
                    <a:bodyPr/>
                    <a:lstStyle/>
                    <a:p>
                      <a:pPr algn="ctr"/>
                      <a:r>
                        <a:rPr lang="en-US" altLang="zh-CN" sz="1800" b="1" dirty="0">
                          <a:latin typeface="微软雅黑" panose="020B0503020204020204" pitchFamily="34" charset="-122"/>
                          <a:ea typeface="微软雅黑" panose="020B0503020204020204" pitchFamily="34" charset="-122"/>
                        </a:rPr>
                        <a:t>01000001</a:t>
                      </a:r>
                    </a:p>
                  </a:txBody>
                  <a:tcPr/>
                </a:tc>
                <a:tc>
                  <a:txBody>
                    <a:bodyPr/>
                    <a:lstStyle/>
                    <a:p>
                      <a:pPr algn="ctr"/>
                      <a:r>
                        <a:rPr lang="en-US" altLang="zh-CN" b="1" dirty="0"/>
                        <a:t>65</a:t>
                      </a:r>
                      <a:endParaRPr lang="zh-CN" altLang="en-US" b="1" dirty="0"/>
                    </a:p>
                  </a:txBody>
                  <a:tcPr/>
                </a:tc>
                <a:extLst>
                  <a:ext uri="{0D108BD9-81ED-4DB2-BD59-A6C34878D82A}">
                    <a16:rowId xmlns:a16="http://schemas.microsoft.com/office/drawing/2014/main" val="10001"/>
                  </a:ext>
                </a:extLst>
              </a:tr>
              <a:tr h="370840">
                <a:tc>
                  <a:txBody>
                    <a:bodyPr/>
                    <a:lstStyle/>
                    <a:p>
                      <a:pPr algn="ctr"/>
                      <a:r>
                        <a:rPr lang="en-US" altLang="zh-CN" b="1" dirty="0"/>
                        <a:t>a</a:t>
                      </a:r>
                      <a:endParaRPr lang="zh-CN" alt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dirty="0">
                          <a:latin typeface="微软雅黑" panose="020B0503020204020204" pitchFamily="34" charset="-122"/>
                          <a:ea typeface="微软雅黑" panose="020B0503020204020204" pitchFamily="34" charset="-122"/>
                        </a:rPr>
                        <a:t>01100001</a:t>
                      </a:r>
                      <a:endParaRPr lang="zh-CN" altLang="en-US" b="1" dirty="0"/>
                    </a:p>
                  </a:txBody>
                  <a:tcPr/>
                </a:tc>
                <a:tc>
                  <a:txBody>
                    <a:bodyPr/>
                    <a:lstStyle/>
                    <a:p>
                      <a:pPr algn="ctr"/>
                      <a:r>
                        <a:rPr lang="en-US" altLang="zh-CN" b="1" dirty="0"/>
                        <a:t>97</a:t>
                      </a:r>
                      <a:endParaRPr lang="zh-CN" altLang="en-US" b="1" dirty="0"/>
                    </a:p>
                  </a:txBody>
                  <a:tcPr/>
                </a:tc>
                <a:extLst>
                  <a:ext uri="{0D108BD9-81ED-4DB2-BD59-A6C34878D82A}">
                    <a16:rowId xmlns:a16="http://schemas.microsoft.com/office/drawing/2014/main" val="10002"/>
                  </a:ext>
                </a:extLst>
              </a:tr>
            </a:tbl>
          </a:graphicData>
        </a:graphic>
      </p:graphicFrame>
      <p:sp>
        <p:nvSpPr>
          <p:cNvPr id="18" name="文本框 17"/>
          <p:cNvSpPr txBox="1"/>
          <p:nvPr/>
        </p:nvSpPr>
        <p:spPr>
          <a:xfrm>
            <a:off x="10252709" y="696257"/>
            <a:ext cx="601447" cy="369332"/>
          </a:xfrm>
          <a:prstGeom prst="rect">
            <a:avLst/>
          </a:prstGeom>
          <a:noFill/>
        </p:spPr>
        <p:txBody>
          <a:bodyPr wrap="none" rtlCol="0">
            <a:spAutoFit/>
          </a:bodyPr>
          <a:lstStyle/>
          <a:p>
            <a:r>
              <a:rPr lang="en-US" altLang="zh-CN" b="1" dirty="0">
                <a:solidFill>
                  <a:srgbClr val="FF0000"/>
                </a:solidFill>
              </a:rPr>
              <a:t>+32</a:t>
            </a:r>
            <a:endParaRPr lang="zh-CN" altLang="en-US" b="1" dirty="0">
              <a:solidFill>
                <a:srgbClr val="FF0000"/>
              </a:solidFill>
            </a:endParaRPr>
          </a:p>
        </p:txBody>
      </p:sp>
      <p:sp>
        <p:nvSpPr>
          <p:cNvPr id="11" name="矩形 10"/>
          <p:cNvSpPr/>
          <p:nvPr/>
        </p:nvSpPr>
        <p:spPr>
          <a:xfrm>
            <a:off x="6400800" y="2747953"/>
            <a:ext cx="516835" cy="389132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235279" y="2098818"/>
            <a:ext cx="430650" cy="313910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a:t>
            </a:r>
            <a:endParaRPr lang="zh-CN" altLang="en-US" dirty="0"/>
          </a:p>
        </p:txBody>
      </p:sp>
      <p:sp>
        <p:nvSpPr>
          <p:cNvPr id="24" name="矩形 23"/>
          <p:cNvSpPr/>
          <p:nvPr/>
        </p:nvSpPr>
        <p:spPr>
          <a:xfrm>
            <a:off x="7932565" y="2747952"/>
            <a:ext cx="516835" cy="389132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731771" y="2135818"/>
            <a:ext cx="430650" cy="313910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a:t>
            </a:r>
            <a:endParaRPr lang="zh-CN" altLang="en-US" dirty="0"/>
          </a:p>
        </p:txBody>
      </p:sp>
      <p:sp>
        <p:nvSpPr>
          <p:cNvPr id="21" name="圆角矩形 20"/>
          <p:cNvSpPr/>
          <p:nvPr/>
        </p:nvSpPr>
        <p:spPr>
          <a:xfrm>
            <a:off x="5776138" y="2067697"/>
            <a:ext cx="248881" cy="2930188"/>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675831" y="2698874"/>
            <a:ext cx="2084610" cy="1938992"/>
          </a:xfrm>
          <a:prstGeom prst="rect">
            <a:avLst/>
          </a:prstGeom>
          <a:noFill/>
        </p:spPr>
        <p:txBody>
          <a:bodyPr wrap="square" rtlCol="0">
            <a:spAutoFit/>
          </a:bodyPr>
          <a:lstStyle/>
          <a:p>
            <a:r>
              <a:rPr lang="zh-CN" altLang="en-US" sz="2400" b="1" dirty="0">
                <a:solidFill>
                  <a:srgbClr val="002060"/>
                </a:solidFill>
                <a:latin typeface="微软雅黑 Light" panose="020B0502040204020203" pitchFamily="34" charset="-122"/>
                <a:ea typeface="微软雅黑 Light" panose="020B0502040204020203" pitchFamily="34" charset="-122"/>
              </a:rPr>
              <a:t>英文</a:t>
            </a:r>
            <a:r>
              <a:rPr lang="zh-CN" altLang="en-US" sz="2400" b="1" dirty="0">
                <a:solidFill>
                  <a:srgbClr val="FF0000"/>
                </a:solidFill>
                <a:latin typeface="微软雅黑 Light" panose="020B0502040204020203" pitchFamily="34" charset="-122"/>
                <a:ea typeface="微软雅黑 Light" panose="020B0502040204020203" pitchFamily="34" charset="-122"/>
              </a:rPr>
              <a:t>大写字母</a:t>
            </a:r>
            <a:r>
              <a:rPr lang="zh-CN" altLang="en-US" sz="2400" b="1" dirty="0">
                <a:solidFill>
                  <a:srgbClr val="002060"/>
                </a:solidFill>
                <a:latin typeface="微软雅黑 Light" panose="020B0502040204020203" pitchFamily="34" charset="-122"/>
                <a:ea typeface="微软雅黑 Light" panose="020B0502040204020203" pitchFamily="34" charset="-122"/>
              </a:rPr>
              <a:t>的</a:t>
            </a:r>
            <a:r>
              <a:rPr lang="en-US" altLang="zh-CN" sz="2400" b="1" dirty="0">
                <a:solidFill>
                  <a:srgbClr val="002060"/>
                </a:solidFill>
                <a:latin typeface="微软雅黑 Light" panose="020B0502040204020203" pitchFamily="34" charset="-122"/>
                <a:ea typeface="微软雅黑 Light" panose="020B0502040204020203" pitchFamily="34" charset="-122"/>
              </a:rPr>
              <a:t>ASCII</a:t>
            </a:r>
            <a:r>
              <a:rPr lang="zh-CN" altLang="en-US" sz="2400" b="1" dirty="0">
                <a:solidFill>
                  <a:srgbClr val="002060"/>
                </a:solidFill>
                <a:latin typeface="微软雅黑 Light" panose="020B0502040204020203" pitchFamily="34" charset="-122"/>
                <a:ea typeface="微软雅黑 Light" panose="020B0502040204020203" pitchFamily="34" charset="-122"/>
              </a:rPr>
              <a:t>码值比对应</a:t>
            </a:r>
            <a:r>
              <a:rPr lang="zh-CN" altLang="en-US" sz="2400" b="1" dirty="0">
                <a:solidFill>
                  <a:srgbClr val="FF0000"/>
                </a:solidFill>
                <a:latin typeface="微软雅黑 Light" panose="020B0502040204020203" pitchFamily="34" charset="-122"/>
                <a:ea typeface="微软雅黑 Light" panose="020B0502040204020203" pitchFamily="34" charset="-122"/>
              </a:rPr>
              <a:t>小写字母</a:t>
            </a:r>
            <a:r>
              <a:rPr lang="zh-CN" altLang="en-US" sz="2400" b="1" dirty="0">
                <a:solidFill>
                  <a:srgbClr val="002060"/>
                </a:solidFill>
                <a:latin typeface="微软雅黑 Light" panose="020B0502040204020203" pitchFamily="34" charset="-122"/>
                <a:ea typeface="微软雅黑 Light" panose="020B0502040204020203" pitchFamily="34" charset="-122"/>
              </a:rPr>
              <a:t>的</a:t>
            </a:r>
            <a:r>
              <a:rPr lang="en-US" altLang="zh-CN" sz="2400" b="1" dirty="0">
                <a:solidFill>
                  <a:srgbClr val="002060"/>
                </a:solidFill>
                <a:latin typeface="微软雅黑 Light" panose="020B0502040204020203" pitchFamily="34" charset="-122"/>
                <a:ea typeface="微软雅黑 Light" panose="020B0502040204020203" pitchFamily="34" charset="-122"/>
              </a:rPr>
              <a:t>ASCII</a:t>
            </a:r>
            <a:r>
              <a:rPr lang="zh-CN" altLang="en-US" sz="2400" b="1" dirty="0">
                <a:solidFill>
                  <a:srgbClr val="002060"/>
                </a:solidFill>
                <a:latin typeface="微软雅黑 Light" panose="020B0502040204020203" pitchFamily="34" charset="-122"/>
                <a:ea typeface="微软雅黑 Light" panose="020B0502040204020203" pitchFamily="34" charset="-122"/>
              </a:rPr>
              <a:t>码值</a:t>
            </a:r>
            <a:r>
              <a:rPr lang="zh-CN" altLang="en-US" sz="2400" b="1" dirty="0">
                <a:solidFill>
                  <a:srgbClr val="FF0000"/>
                </a:solidFill>
                <a:latin typeface="微软雅黑 Light" panose="020B0502040204020203" pitchFamily="34" charset="-122"/>
                <a:ea typeface="微软雅黑 Light" panose="020B0502040204020203" pitchFamily="34" charset="-122"/>
              </a:rPr>
              <a:t>小</a:t>
            </a:r>
            <a:r>
              <a:rPr lang="en-US" altLang="zh-CN" sz="2400" b="1" dirty="0">
                <a:solidFill>
                  <a:srgbClr val="FF0000"/>
                </a:solidFill>
                <a:latin typeface="微软雅黑 Light" panose="020B0502040204020203" pitchFamily="34" charset="-122"/>
                <a:ea typeface="微软雅黑 Light" panose="020B0502040204020203" pitchFamily="34" charset="-122"/>
              </a:rPr>
              <a:t>32</a:t>
            </a:r>
            <a:endParaRPr lang="zh-CN" altLang="en-US" sz="2400" b="1" dirty="0">
              <a:solidFill>
                <a:srgbClr val="FF0000"/>
              </a:solidFill>
              <a:latin typeface="微软雅黑 Light" panose="020B0502040204020203" pitchFamily="34" charset="-122"/>
              <a:ea typeface="微软雅黑 Light" panose="020B0502040204020203" pitchFamily="34" charset="-122"/>
            </a:endParaRPr>
          </a:p>
        </p:txBody>
      </p:sp>
      <p:sp>
        <p:nvSpPr>
          <p:cNvPr id="26" name="标题 4">
            <a:extLst>
              <a:ext uri="{FF2B5EF4-FFF2-40B4-BE49-F238E27FC236}">
                <a16:creationId xmlns:a16="http://schemas.microsoft.com/office/drawing/2014/main" id="{67C991EB-067C-40F3-AC49-A4E1BFBE2733}"/>
              </a:ext>
            </a:extLst>
          </p:cNvPr>
          <p:cNvSpPr txBox="1">
            <a:spLocks/>
          </p:cNvSpPr>
          <p:nvPr/>
        </p:nvSpPr>
        <p:spPr>
          <a:xfrm>
            <a:off x="575152" y="487807"/>
            <a:ext cx="10954599" cy="828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4400" b="1" kern="1200" spc="800" dirty="0">
                <a:solidFill>
                  <a:schemeClr val="tx2">
                    <a:lumMod val="75000"/>
                  </a:schemeClr>
                </a:solidFill>
                <a:latin typeface="微软雅黑" panose="020B0503020204020204" pitchFamily="34" charset="-122"/>
                <a:ea typeface="微软雅黑" panose="020B0503020204020204" pitchFamily="34" charset="-122"/>
                <a:cs typeface="+mj-cs"/>
              </a:defRPr>
            </a:lvl1pPr>
          </a:lstStyle>
          <a:p>
            <a:r>
              <a:rPr lang="zh-CN" altLang="en-US" sz="4000" spc="300" dirty="0">
                <a:latin typeface="微软雅黑 Light" panose="020B0502040204020203" pitchFamily="34" charset="-122"/>
                <a:ea typeface="微软雅黑 Light" panose="020B0502040204020203" pitchFamily="34" charset="-122"/>
              </a:rPr>
              <a:t>英文字符的编码表示</a:t>
            </a:r>
          </a:p>
        </p:txBody>
      </p:sp>
    </p:spTree>
    <p:extLst>
      <p:ext uri="{BB962C8B-B14F-4D97-AF65-F5344CB8AC3E}">
        <p14:creationId xmlns:p14="http://schemas.microsoft.com/office/powerpoint/2010/main" val="110370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ircle(in)">
                                      <p:cBhvr>
                                        <p:cTn id="20" dur="1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randombar(horizontal)">
                                      <p:cBhvr>
                                        <p:cTn id="31" dur="500"/>
                                        <p:tgtEl>
                                          <p:spTgt spid="2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randombar(horizontal)">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8" grpId="0"/>
      <p:bldP spid="11" grpId="0" animBg="1"/>
      <p:bldP spid="13" grpId="0" animBg="1"/>
      <p:bldP spid="24" grpId="0" animBg="1"/>
      <p:bldP spid="25" grpId="0" animBg="1"/>
      <p:bldP spid="21" grpId="0" animBg="1"/>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454811"/>
            <a:ext cx="10515600" cy="828460"/>
          </a:xfrm>
        </p:spPr>
        <p:txBody>
          <a:bodyPr>
            <a:normAutofit/>
          </a:bodyPr>
          <a:lstStyle/>
          <a:p>
            <a:r>
              <a:rPr lang="zh-CN" altLang="en-US" sz="4000" spc="300" dirty="0">
                <a:latin typeface="微软雅黑 Light" panose="020B0502040204020203" pitchFamily="34" charset="-122"/>
                <a:ea typeface="微软雅黑 Light" panose="020B0502040204020203" pitchFamily="34" charset="-122"/>
              </a:rPr>
              <a:t>英文字符的编码表示</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4688985"/>
          </a:xfrm>
        </p:spPr>
        <p:txBody>
          <a:bodyPr/>
          <a:lstStyle/>
          <a:p>
            <a:pPr>
              <a:buFont typeface="Wingdings" panose="05000000000000000000" pitchFamily="2" charset="2"/>
              <a:buChar char="Ø"/>
            </a:pPr>
            <a:r>
              <a:rPr lang="en-US" altLang="zh-CN" sz="3600" b="1" dirty="0">
                <a:solidFill>
                  <a:srgbClr val="002060"/>
                </a:solidFill>
                <a:latin typeface="微软雅黑 Light" panose="020B0502040204020203" pitchFamily="34" charset="-122"/>
                <a:ea typeface="微软雅黑 Light" panose="020B0502040204020203" pitchFamily="34" charset="-122"/>
              </a:rPr>
              <a:t>ASCII</a:t>
            </a:r>
            <a:r>
              <a:rPr lang="zh-CN" altLang="en-US" sz="3600" b="1" dirty="0">
                <a:solidFill>
                  <a:srgbClr val="002060"/>
                </a:solidFill>
                <a:latin typeface="微软雅黑 Light" panose="020B0502040204020203" pitchFamily="34" charset="-122"/>
                <a:ea typeface="微软雅黑 Light" panose="020B0502040204020203" pitchFamily="34" charset="-122"/>
              </a:rPr>
              <a:t>码表解读</a:t>
            </a:r>
            <a:endParaRPr lang="en-US" altLang="zh-CN" sz="3600" b="1" dirty="0">
              <a:solidFill>
                <a:srgbClr val="002060"/>
              </a:solidFill>
              <a:latin typeface="微软雅黑 Light" panose="020B0502040204020203" pitchFamily="34" charset="-122"/>
              <a:ea typeface="微软雅黑 Light" panose="020B0502040204020203" pitchFamily="34" charset="-122"/>
            </a:endParaRPr>
          </a:p>
          <a:p>
            <a:pPr lvl="1">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为什么要对“</a:t>
            </a:r>
            <a:r>
              <a:rPr lang="en-US" altLang="zh-CN" sz="3200" b="1" dirty="0">
                <a:solidFill>
                  <a:srgbClr val="002060"/>
                </a:solidFill>
                <a:latin typeface="微软雅黑 Light" panose="020B0502040204020203" pitchFamily="34" charset="-122"/>
                <a:ea typeface="微软雅黑 Light" panose="020B0502040204020203" pitchFamily="34" charset="-122"/>
              </a:rPr>
              <a:t>0 1 2 3 4 5 6 7 8 9”</a:t>
            </a:r>
            <a:r>
              <a:rPr lang="zh-CN" altLang="en-US" sz="3200" b="1" dirty="0">
                <a:solidFill>
                  <a:srgbClr val="002060"/>
                </a:solidFill>
                <a:latin typeface="微软雅黑 Light" panose="020B0502040204020203" pitchFamily="34" charset="-122"/>
                <a:ea typeface="微软雅黑 Light" panose="020B0502040204020203" pitchFamily="34" charset="-122"/>
              </a:rPr>
              <a:t>进行字符编码？</a:t>
            </a:r>
          </a:p>
        </p:txBody>
      </p:sp>
      <p:sp>
        <p:nvSpPr>
          <p:cNvPr id="4" name="文本框 3">
            <a:extLst>
              <a:ext uri="{FF2B5EF4-FFF2-40B4-BE49-F238E27FC236}">
                <a16:creationId xmlns:a16="http://schemas.microsoft.com/office/drawing/2014/main" id="{BB0E9F87-1440-40DF-8649-0E68B0ACF9BE}"/>
              </a:ext>
            </a:extLst>
          </p:cNvPr>
          <p:cNvSpPr txBox="1"/>
          <p:nvPr/>
        </p:nvSpPr>
        <p:spPr>
          <a:xfrm>
            <a:off x="1722356" y="2793169"/>
            <a:ext cx="3184950" cy="2677656"/>
          </a:xfrm>
          <a:prstGeom prst="rect">
            <a:avLst/>
          </a:prstGeom>
          <a:noFill/>
        </p:spPr>
        <p:txBody>
          <a:bodyPr wrap="square" rtlCol="0">
            <a:spAutoFit/>
          </a:bodyPr>
          <a:lstStyle/>
          <a:p>
            <a:pPr marL="342900" indent="-342900">
              <a:buClr>
                <a:srgbClr val="002060"/>
              </a:buClr>
              <a:buFont typeface="Wingdings" panose="05000000000000000000" pitchFamily="2" charset="2"/>
              <a:buChar char="Ø"/>
            </a:pPr>
            <a:r>
              <a:rPr lang="zh-CN" altLang="en-US" sz="2400" b="1" dirty="0">
                <a:solidFill>
                  <a:srgbClr val="FF0000"/>
                </a:solidFill>
                <a:latin typeface="微软雅黑 Light" panose="020B0502040204020203" pitchFamily="34" charset="-122"/>
                <a:ea typeface="微软雅黑 Light" panose="020B0502040204020203" pitchFamily="34" charset="-122"/>
              </a:rPr>
              <a:t>数字字符</a:t>
            </a:r>
            <a:r>
              <a:rPr lang="zh-CN" altLang="en-US" sz="2400" b="1" dirty="0">
                <a:solidFill>
                  <a:srgbClr val="002060"/>
                </a:solidFill>
                <a:latin typeface="微软雅黑 Light" panose="020B0502040204020203" pitchFamily="34" charset="-122"/>
                <a:ea typeface="微软雅黑 Light" panose="020B0502040204020203" pitchFamily="34" charset="-122"/>
              </a:rPr>
              <a:t>，如，身份证号、学号、电话号码等，</a:t>
            </a:r>
            <a:r>
              <a:rPr lang="zh-CN" altLang="en-US" sz="2400" b="1" dirty="0">
                <a:solidFill>
                  <a:srgbClr val="FF0000"/>
                </a:solidFill>
                <a:latin typeface="微软雅黑 Light" panose="020B0502040204020203" pitchFamily="34" charset="-122"/>
                <a:ea typeface="微软雅黑 Light" panose="020B0502040204020203" pitchFamily="34" charset="-122"/>
              </a:rPr>
              <a:t>不做算术运算</a:t>
            </a:r>
            <a:r>
              <a:rPr lang="zh-CN" altLang="en-US" sz="2400" b="1" dirty="0">
                <a:solidFill>
                  <a:srgbClr val="002060"/>
                </a:solidFill>
                <a:latin typeface="微软雅黑 Light" panose="020B0502040204020203" pitchFamily="34" charset="-122"/>
                <a:ea typeface="微软雅黑 Light" panose="020B0502040204020203" pitchFamily="34" charset="-122"/>
              </a:rPr>
              <a:t>，不是数而是字符</a:t>
            </a:r>
            <a:r>
              <a:rPr lang="zh-CN" altLang="en-US" sz="2000" b="1" dirty="0">
                <a:solidFill>
                  <a:srgbClr val="002060"/>
                </a:solidFill>
                <a:latin typeface="微软雅黑 Light" panose="020B0502040204020203" pitchFamily="34" charset="-122"/>
                <a:ea typeface="微软雅黑 Light" panose="020B0502040204020203" pitchFamily="34" charset="-122"/>
              </a:rPr>
              <a:t>。</a:t>
            </a:r>
          </a:p>
          <a:p>
            <a:pPr marL="342900" indent="-342900">
              <a:buClr>
                <a:srgbClr val="002060"/>
              </a:buClr>
              <a:buFont typeface="Wingdings" panose="05000000000000000000" pitchFamily="2" charset="2"/>
              <a:buChar char="Ø"/>
            </a:pPr>
            <a:r>
              <a:rPr lang="zh-CN" altLang="en-US" sz="2400" b="1" dirty="0">
                <a:solidFill>
                  <a:srgbClr val="FF0000"/>
                </a:solidFill>
                <a:latin typeface="微软雅黑 Light" panose="020B0502040204020203" pitchFamily="34" charset="-122"/>
                <a:ea typeface="微软雅黑 Light" panose="020B0502040204020203" pitchFamily="34" charset="-122"/>
              </a:rPr>
              <a:t>数值型数据，</a:t>
            </a:r>
            <a:r>
              <a:rPr lang="zh-CN" altLang="en-US" sz="2400" b="1" dirty="0">
                <a:solidFill>
                  <a:srgbClr val="002060"/>
                </a:solidFill>
                <a:latin typeface="微软雅黑 Light" panose="020B0502040204020203" pitchFamily="34" charset="-122"/>
                <a:ea typeface="微软雅黑 Light" panose="020B0502040204020203" pitchFamily="34" charset="-122"/>
              </a:rPr>
              <a:t>可以做</a:t>
            </a:r>
            <a:r>
              <a:rPr lang="zh-CN" altLang="en-US" sz="2400" b="1" dirty="0">
                <a:solidFill>
                  <a:srgbClr val="FF0000"/>
                </a:solidFill>
                <a:latin typeface="微软雅黑 Light" panose="020B0502040204020203" pitchFamily="34" charset="-122"/>
                <a:ea typeface="微软雅黑 Light" panose="020B0502040204020203" pitchFamily="34" charset="-122"/>
              </a:rPr>
              <a:t>算术运算。</a:t>
            </a:r>
            <a:endParaRPr lang="en-US" altLang="zh-CN" sz="2400" b="1" dirty="0">
              <a:solidFill>
                <a:srgbClr val="FF0000"/>
              </a:solidFill>
              <a:latin typeface="微软雅黑 Light" panose="020B0502040204020203" pitchFamily="34" charset="-122"/>
              <a:ea typeface="微软雅黑 Light" panose="020B0502040204020203" pitchFamily="34" charset="-122"/>
            </a:endParaRPr>
          </a:p>
        </p:txBody>
      </p:sp>
      <p:grpSp>
        <p:nvGrpSpPr>
          <p:cNvPr id="7" name="组合 6">
            <a:extLst>
              <a:ext uri="{FF2B5EF4-FFF2-40B4-BE49-F238E27FC236}">
                <a16:creationId xmlns:a16="http://schemas.microsoft.com/office/drawing/2014/main" id="{8CE342E1-8FFB-4DB4-B3C0-2F0BF283F955}"/>
              </a:ext>
            </a:extLst>
          </p:cNvPr>
          <p:cNvGrpSpPr/>
          <p:nvPr/>
        </p:nvGrpSpPr>
        <p:grpSpPr>
          <a:xfrm>
            <a:off x="8396211" y="2420636"/>
            <a:ext cx="1722471" cy="4304362"/>
            <a:chOff x="6887617" y="1865454"/>
            <a:chExt cx="1722471" cy="4304362"/>
          </a:xfrm>
        </p:grpSpPr>
        <p:pic>
          <p:nvPicPr>
            <p:cNvPr id="8" name="图片 7">
              <a:extLst>
                <a:ext uri="{FF2B5EF4-FFF2-40B4-BE49-F238E27FC236}">
                  <a16:creationId xmlns:a16="http://schemas.microsoft.com/office/drawing/2014/main" id="{32C36BF2-ECD8-4FEE-88B8-8927BB3CDE74}"/>
                </a:ext>
              </a:extLst>
            </p:cNvPr>
            <p:cNvPicPr>
              <a:picLocks noChangeAspect="1"/>
            </p:cNvPicPr>
            <p:nvPr/>
          </p:nvPicPr>
          <p:blipFill rotWithShape="1">
            <a:blip r:embed="rId2"/>
            <a:srcRect t="249" r="78977" b="45977"/>
            <a:stretch/>
          </p:blipFill>
          <p:spPr>
            <a:xfrm>
              <a:off x="6887617" y="1865454"/>
              <a:ext cx="1722471" cy="4304362"/>
            </a:xfrm>
            <a:prstGeom prst="rect">
              <a:avLst/>
            </a:prstGeom>
          </p:spPr>
        </p:pic>
        <p:sp>
          <p:nvSpPr>
            <p:cNvPr id="9" name="圆角矩形 4">
              <a:extLst>
                <a:ext uri="{FF2B5EF4-FFF2-40B4-BE49-F238E27FC236}">
                  <a16:creationId xmlns:a16="http://schemas.microsoft.com/office/drawing/2014/main" id="{2B23A259-59DA-4756-B5AC-C9334FFA1B59}"/>
                </a:ext>
              </a:extLst>
            </p:cNvPr>
            <p:cNvSpPr/>
            <p:nvPr/>
          </p:nvSpPr>
          <p:spPr>
            <a:xfrm>
              <a:off x="6928873" y="3361264"/>
              <a:ext cx="1639957" cy="24847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13">
              <a:extLst>
                <a:ext uri="{FF2B5EF4-FFF2-40B4-BE49-F238E27FC236}">
                  <a16:creationId xmlns:a16="http://schemas.microsoft.com/office/drawing/2014/main" id="{1F2D89AE-005D-481D-93FF-55F9CA0728E8}"/>
                </a:ext>
              </a:extLst>
            </p:cNvPr>
            <p:cNvSpPr/>
            <p:nvPr/>
          </p:nvSpPr>
          <p:spPr>
            <a:xfrm>
              <a:off x="6928872" y="5226996"/>
              <a:ext cx="1639957" cy="24847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a:extLst>
              <a:ext uri="{FF2B5EF4-FFF2-40B4-BE49-F238E27FC236}">
                <a16:creationId xmlns:a16="http://schemas.microsoft.com/office/drawing/2014/main" id="{0CDDC121-45DF-4117-B896-3ADCB10D533F}"/>
              </a:ext>
            </a:extLst>
          </p:cNvPr>
          <p:cNvGrpSpPr/>
          <p:nvPr/>
        </p:nvGrpSpPr>
        <p:grpSpPr>
          <a:xfrm>
            <a:off x="6305566" y="2863866"/>
            <a:ext cx="1800476" cy="2909918"/>
            <a:chOff x="5084297" y="2426171"/>
            <a:chExt cx="1800476" cy="2909918"/>
          </a:xfrm>
        </p:grpSpPr>
        <p:pic>
          <p:nvPicPr>
            <p:cNvPr id="12" name="图片 11">
              <a:extLst>
                <a:ext uri="{FF2B5EF4-FFF2-40B4-BE49-F238E27FC236}">
                  <a16:creationId xmlns:a16="http://schemas.microsoft.com/office/drawing/2014/main" id="{70613B46-1A24-476D-AB66-941A6E699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4297" y="3365051"/>
              <a:ext cx="1800476" cy="1086002"/>
            </a:xfrm>
            <a:prstGeom prst="rect">
              <a:avLst/>
            </a:prstGeom>
          </p:spPr>
        </p:pic>
        <p:sp>
          <p:nvSpPr>
            <p:cNvPr id="13" name="圆角矩形标注 7">
              <a:extLst>
                <a:ext uri="{FF2B5EF4-FFF2-40B4-BE49-F238E27FC236}">
                  <a16:creationId xmlns:a16="http://schemas.microsoft.com/office/drawing/2014/main" id="{9F4F268C-3292-4060-A815-6C8084FFEC4E}"/>
                </a:ext>
              </a:extLst>
            </p:cNvPr>
            <p:cNvSpPr/>
            <p:nvPr/>
          </p:nvSpPr>
          <p:spPr>
            <a:xfrm>
              <a:off x="5698677" y="2426171"/>
              <a:ext cx="1021302" cy="730961"/>
            </a:xfrm>
            <a:prstGeom prst="wedgeRoundRectCallout">
              <a:avLst>
                <a:gd name="adj1" fmla="val 3389"/>
                <a:gd name="adj2" fmla="val 841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数值型数据</a:t>
              </a:r>
            </a:p>
          </p:txBody>
        </p:sp>
        <p:sp>
          <p:nvSpPr>
            <p:cNvPr id="14" name="圆角矩形标注 18">
              <a:extLst>
                <a:ext uri="{FF2B5EF4-FFF2-40B4-BE49-F238E27FC236}">
                  <a16:creationId xmlns:a16="http://schemas.microsoft.com/office/drawing/2014/main" id="{CBE70AD7-3A8A-4AA8-B8AB-6C035E57FE0E}"/>
                </a:ext>
              </a:extLst>
            </p:cNvPr>
            <p:cNvSpPr/>
            <p:nvPr/>
          </p:nvSpPr>
          <p:spPr>
            <a:xfrm>
              <a:off x="5084297" y="4595853"/>
              <a:ext cx="1645475" cy="740236"/>
            </a:xfrm>
            <a:prstGeom prst="wedgeRoundRectCallout">
              <a:avLst>
                <a:gd name="adj1" fmla="val -36335"/>
                <a:gd name="adj2" fmla="val -930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文本（字符）型数据</a:t>
              </a:r>
            </a:p>
          </p:txBody>
        </p:sp>
      </p:grpSp>
      <p:sp>
        <p:nvSpPr>
          <p:cNvPr id="15" name="文本框 14">
            <a:extLst>
              <a:ext uri="{FF2B5EF4-FFF2-40B4-BE49-F238E27FC236}">
                <a16:creationId xmlns:a16="http://schemas.microsoft.com/office/drawing/2014/main" id="{A6138090-E875-4281-BC82-D5D2EFB37E88}"/>
              </a:ext>
            </a:extLst>
          </p:cNvPr>
          <p:cNvSpPr txBox="1"/>
          <p:nvPr/>
        </p:nvSpPr>
        <p:spPr>
          <a:xfrm>
            <a:off x="1273602" y="5917728"/>
            <a:ext cx="7173759" cy="461665"/>
          </a:xfrm>
          <a:prstGeom prst="rect">
            <a:avLst/>
          </a:prstGeom>
          <a:noFill/>
        </p:spPr>
        <p:txBody>
          <a:bodyPr wrap="none" rtlCol="0">
            <a:spAutoFit/>
          </a:bodyPr>
          <a:lstStyle/>
          <a:p>
            <a:r>
              <a:rPr lang="zh-CN" altLang="en-US" sz="2400" b="1" dirty="0">
                <a:solidFill>
                  <a:srgbClr val="002060"/>
                </a:solidFill>
                <a:latin typeface="微软雅黑 Light" panose="020B0502040204020203" pitchFamily="34" charset="-122"/>
                <a:ea typeface="微软雅黑 Light" panose="020B0502040204020203" pitchFamily="34" charset="-122"/>
              </a:rPr>
              <a:t>数值型数据</a:t>
            </a:r>
            <a:r>
              <a:rPr lang="en-US" altLang="zh-CN" sz="2400" b="1" dirty="0">
                <a:solidFill>
                  <a:srgbClr val="002060"/>
                </a:solidFill>
                <a:latin typeface="微软雅黑 Light" panose="020B0502040204020203" pitchFamily="34" charset="-122"/>
                <a:ea typeface="微软雅黑 Light" panose="020B0502040204020203" pitchFamily="34" charset="-122"/>
              </a:rPr>
              <a:t>1234</a:t>
            </a:r>
            <a:r>
              <a:rPr lang="zh-CN" altLang="en-US" sz="2400" b="1" dirty="0">
                <a:solidFill>
                  <a:srgbClr val="002060"/>
                </a:solidFill>
                <a:latin typeface="微软雅黑 Light" panose="020B0502040204020203" pitchFamily="34" charset="-122"/>
                <a:ea typeface="微软雅黑 Light" panose="020B0502040204020203" pitchFamily="34" charset="-122"/>
              </a:rPr>
              <a:t>和文本型数据</a:t>
            </a:r>
            <a:r>
              <a:rPr lang="en-US" altLang="zh-CN" sz="2400" b="1" dirty="0">
                <a:solidFill>
                  <a:srgbClr val="002060"/>
                </a:solidFill>
                <a:latin typeface="微软雅黑 Light" panose="020B0502040204020203" pitchFamily="34" charset="-122"/>
                <a:ea typeface="微软雅黑 Light" panose="020B0502040204020203" pitchFamily="34" charset="-122"/>
              </a:rPr>
              <a:t>1234</a:t>
            </a:r>
            <a:r>
              <a:rPr lang="zh-CN" altLang="en-US" sz="2400" b="1" dirty="0">
                <a:solidFill>
                  <a:srgbClr val="002060"/>
                </a:solidFill>
                <a:latin typeface="微软雅黑 Light" panose="020B0502040204020203" pitchFamily="34" charset="-122"/>
                <a:ea typeface="微软雅黑 Light" panose="020B0502040204020203" pitchFamily="34" charset="-122"/>
              </a:rPr>
              <a:t>可以做运算吗？</a:t>
            </a:r>
          </a:p>
        </p:txBody>
      </p:sp>
    </p:spTree>
    <p:extLst>
      <p:ext uri="{BB962C8B-B14F-4D97-AF65-F5344CB8AC3E}">
        <p14:creationId xmlns:p14="http://schemas.microsoft.com/office/powerpoint/2010/main" val="346667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441623"/>
            <a:ext cx="10515600" cy="828460"/>
          </a:xfrm>
        </p:spPr>
        <p:txBody>
          <a:bodyPr/>
          <a:lstStyle/>
          <a:p>
            <a:r>
              <a:rPr lang="zh-CN" altLang="en-US" spc="300" dirty="0">
                <a:latin typeface="微软雅黑 Light" panose="020B0502040204020203" pitchFamily="34" charset="-122"/>
                <a:ea typeface="微软雅黑 Light" panose="020B0502040204020203" pitchFamily="34" charset="-122"/>
              </a:rPr>
              <a:t>英文字符的编码表示</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4688985"/>
          </a:xfrm>
        </p:spPr>
        <p:txBody>
          <a:bodyPr>
            <a:normAutofit/>
          </a:bodyPr>
          <a:lstStyle/>
          <a:p>
            <a:pP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扩展</a:t>
            </a:r>
            <a:r>
              <a:rPr lang="en-US" altLang="zh-CN" sz="3600" b="1" dirty="0">
                <a:solidFill>
                  <a:srgbClr val="002060"/>
                </a:solidFill>
                <a:latin typeface="微软雅黑 Light" panose="020B0502040204020203" pitchFamily="34" charset="-122"/>
                <a:ea typeface="微软雅黑 Light" panose="020B0502040204020203" pitchFamily="34" charset="-122"/>
              </a:rPr>
              <a:t>ASCII</a:t>
            </a:r>
            <a:r>
              <a:rPr lang="zh-CN" altLang="en-US" sz="3600" b="1" dirty="0">
                <a:solidFill>
                  <a:srgbClr val="002060"/>
                </a:solidFill>
                <a:latin typeface="微软雅黑 Light" panose="020B0502040204020203" pitchFamily="34" charset="-122"/>
                <a:ea typeface="微软雅黑 Light" panose="020B0502040204020203" pitchFamily="34" charset="-122"/>
              </a:rPr>
              <a:t>码</a:t>
            </a:r>
            <a:endParaRPr lang="en-US" altLang="zh-CN" sz="3600" b="1" dirty="0">
              <a:solidFill>
                <a:srgbClr val="002060"/>
              </a:solidFill>
              <a:latin typeface="微软雅黑 Light" panose="020B0502040204020203" pitchFamily="34" charset="-122"/>
              <a:ea typeface="微软雅黑 Light" panose="020B0502040204020203" pitchFamily="34" charset="-122"/>
            </a:endParaRPr>
          </a:p>
          <a:p>
            <a:pPr lvl="1">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国际标准化组织又将</a:t>
            </a:r>
            <a:r>
              <a:rPr lang="en-US" altLang="zh-CN" sz="2800" b="1" dirty="0">
                <a:solidFill>
                  <a:srgbClr val="002060"/>
                </a:solidFill>
                <a:latin typeface="微软雅黑 Light" panose="020B0502040204020203" pitchFamily="34" charset="-122"/>
                <a:ea typeface="微软雅黑 Light" panose="020B0502040204020203" pitchFamily="34" charset="-122"/>
              </a:rPr>
              <a:t>ASCII</a:t>
            </a:r>
            <a:r>
              <a:rPr lang="zh-CN" altLang="en-US" sz="2800" b="1" dirty="0">
                <a:solidFill>
                  <a:srgbClr val="002060"/>
                </a:solidFill>
                <a:latin typeface="微软雅黑 Light" panose="020B0502040204020203" pitchFamily="34" charset="-122"/>
                <a:ea typeface="微软雅黑 Light" panose="020B0502040204020203" pitchFamily="34" charset="-122"/>
              </a:rPr>
              <a:t>码字符集扩充为</a:t>
            </a:r>
            <a:r>
              <a:rPr lang="en-US" altLang="zh-CN" sz="2800" b="1" dirty="0">
                <a:solidFill>
                  <a:srgbClr val="C00000"/>
                </a:solidFill>
                <a:latin typeface="微软雅黑 Light" panose="020B0502040204020203" pitchFamily="34" charset="-122"/>
                <a:ea typeface="微软雅黑 Light" panose="020B0502040204020203" pitchFamily="34" charset="-122"/>
              </a:rPr>
              <a:t>8</a:t>
            </a:r>
            <a:r>
              <a:rPr lang="zh-CN" altLang="en-US" sz="2800" b="1" dirty="0">
                <a:solidFill>
                  <a:srgbClr val="C00000"/>
                </a:solidFill>
                <a:latin typeface="微软雅黑 Light" panose="020B0502040204020203" pitchFamily="34" charset="-122"/>
                <a:ea typeface="微软雅黑 Light" panose="020B0502040204020203" pitchFamily="34" charset="-122"/>
              </a:rPr>
              <a:t>位编码</a:t>
            </a:r>
            <a:r>
              <a:rPr lang="zh-CN" altLang="en-US" sz="2800" b="1" dirty="0">
                <a:solidFill>
                  <a:srgbClr val="002060"/>
                </a:solidFill>
                <a:latin typeface="微软雅黑 Light" panose="020B0502040204020203" pitchFamily="34" charset="-122"/>
                <a:ea typeface="微软雅黑 Light" panose="020B0502040204020203" pitchFamily="34" charset="-122"/>
              </a:rPr>
              <a:t>，即</a:t>
            </a:r>
            <a:r>
              <a:rPr lang="en-US" altLang="zh-CN" sz="2800" b="1" dirty="0">
                <a:solidFill>
                  <a:srgbClr val="002060"/>
                </a:solidFill>
                <a:latin typeface="微软雅黑 Light" panose="020B0502040204020203" pitchFamily="34" charset="-122"/>
                <a:ea typeface="微软雅黑 Light" panose="020B0502040204020203" pitchFamily="34" charset="-122"/>
              </a:rPr>
              <a:t>ASCII</a:t>
            </a:r>
            <a:r>
              <a:rPr lang="zh-CN" altLang="en-US" sz="2800" b="1" dirty="0">
                <a:solidFill>
                  <a:srgbClr val="002060"/>
                </a:solidFill>
                <a:latin typeface="微软雅黑 Light" panose="020B0502040204020203" pitchFamily="34" charset="-122"/>
                <a:ea typeface="微软雅黑 Light" panose="020B0502040204020203" pitchFamily="34" charset="-122"/>
              </a:rPr>
              <a:t>码的扩充。</a:t>
            </a:r>
          </a:p>
          <a:p>
            <a:pPr lvl="1">
              <a:buFont typeface="Wingdings" panose="05000000000000000000" pitchFamily="2" charset="2"/>
              <a:buChar char="Ø"/>
            </a:pPr>
            <a:r>
              <a:rPr lang="en-US" altLang="zh-CN" sz="2800" b="1" dirty="0">
                <a:solidFill>
                  <a:srgbClr val="002060"/>
                </a:solidFill>
                <a:latin typeface="微软雅黑 Light" panose="020B0502040204020203" pitchFamily="34" charset="-122"/>
                <a:ea typeface="微软雅黑 Light" panose="020B0502040204020203" pitchFamily="34" charset="-122"/>
              </a:rPr>
              <a:t>ASCII</a:t>
            </a:r>
            <a:r>
              <a:rPr lang="zh-CN" altLang="en-US" sz="2800" b="1" dirty="0">
                <a:solidFill>
                  <a:srgbClr val="002060"/>
                </a:solidFill>
                <a:latin typeface="微软雅黑 Light" panose="020B0502040204020203" pitchFamily="34" charset="-122"/>
                <a:ea typeface="微软雅黑 Light" panose="020B0502040204020203" pitchFamily="34" charset="-122"/>
              </a:rPr>
              <a:t>码的字符集可以扩充</a:t>
            </a:r>
            <a:r>
              <a:rPr lang="en-US" altLang="zh-CN" sz="2800" b="1" dirty="0">
                <a:solidFill>
                  <a:srgbClr val="002060"/>
                </a:solidFill>
                <a:latin typeface="微软雅黑 Light" panose="020B0502040204020203" pitchFamily="34" charset="-122"/>
                <a:ea typeface="微软雅黑 Light" panose="020B0502040204020203" pitchFamily="34" charset="-122"/>
              </a:rPr>
              <a:t>128</a:t>
            </a:r>
            <a:r>
              <a:rPr lang="zh-CN" altLang="en-US" sz="2800" b="1" dirty="0">
                <a:solidFill>
                  <a:srgbClr val="002060"/>
                </a:solidFill>
                <a:latin typeface="微软雅黑 Light" panose="020B0502040204020203" pitchFamily="34" charset="-122"/>
                <a:ea typeface="微软雅黑 Light" panose="020B0502040204020203" pitchFamily="34" charset="-122"/>
              </a:rPr>
              <a:t>个字符，也就是使用</a:t>
            </a:r>
            <a:r>
              <a:rPr lang="en-US" altLang="zh-CN" sz="2800" b="1" dirty="0">
                <a:solidFill>
                  <a:srgbClr val="002060"/>
                </a:solidFill>
                <a:latin typeface="微软雅黑 Light" panose="020B0502040204020203" pitchFamily="34" charset="-122"/>
                <a:ea typeface="微软雅黑 Light" panose="020B0502040204020203" pitchFamily="34" charset="-122"/>
              </a:rPr>
              <a:t>8</a:t>
            </a:r>
            <a:r>
              <a:rPr lang="zh-CN" altLang="en-US" sz="2800" b="1" dirty="0">
                <a:solidFill>
                  <a:srgbClr val="002060"/>
                </a:solidFill>
                <a:latin typeface="微软雅黑 Light" panose="020B0502040204020203" pitchFamily="34" charset="-122"/>
                <a:ea typeface="微软雅黑 Light" panose="020B0502040204020203" pitchFamily="34" charset="-122"/>
              </a:rPr>
              <a:t>位扩展</a:t>
            </a:r>
            <a:r>
              <a:rPr lang="en-US" altLang="zh-CN" sz="2800" b="1" dirty="0">
                <a:solidFill>
                  <a:srgbClr val="002060"/>
                </a:solidFill>
                <a:latin typeface="微软雅黑 Light" panose="020B0502040204020203" pitchFamily="34" charset="-122"/>
                <a:ea typeface="微软雅黑 Light" panose="020B0502040204020203" pitchFamily="34" charset="-122"/>
              </a:rPr>
              <a:t>ASCII</a:t>
            </a:r>
            <a:r>
              <a:rPr lang="zh-CN" altLang="en-US" sz="2800" b="1" dirty="0">
                <a:solidFill>
                  <a:srgbClr val="002060"/>
                </a:solidFill>
                <a:latin typeface="微软雅黑 Light" panose="020B0502040204020203" pitchFamily="34" charset="-122"/>
                <a:ea typeface="微软雅黑 Light" panose="020B0502040204020203" pitchFamily="34" charset="-122"/>
              </a:rPr>
              <a:t>码能为</a:t>
            </a:r>
            <a:r>
              <a:rPr lang="en-US" altLang="zh-CN" sz="2800" b="1" dirty="0">
                <a:solidFill>
                  <a:srgbClr val="C00000"/>
                </a:solidFill>
                <a:latin typeface="微软雅黑 Light" panose="020B0502040204020203" pitchFamily="34" charset="-122"/>
                <a:ea typeface="微软雅黑 Light" panose="020B0502040204020203" pitchFamily="34" charset="-122"/>
              </a:rPr>
              <a:t>256</a:t>
            </a:r>
            <a:r>
              <a:rPr lang="zh-CN" altLang="en-US" sz="2800" b="1" dirty="0">
                <a:solidFill>
                  <a:srgbClr val="002060"/>
                </a:solidFill>
                <a:latin typeface="微软雅黑 Light" panose="020B0502040204020203" pitchFamily="34" charset="-122"/>
                <a:ea typeface="微软雅黑 Light" panose="020B0502040204020203" pitchFamily="34" charset="-122"/>
              </a:rPr>
              <a:t>个字符提供编码。</a:t>
            </a:r>
          </a:p>
          <a:p>
            <a:pPr lvl="1">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这些扩充字符的编码</a:t>
            </a:r>
            <a:r>
              <a:rPr lang="zh-CN" altLang="en-US" sz="2800" b="1" dirty="0">
                <a:solidFill>
                  <a:srgbClr val="C00000"/>
                </a:solidFill>
                <a:latin typeface="微软雅黑 Light" panose="020B0502040204020203" pitchFamily="34" charset="-122"/>
                <a:ea typeface="微软雅黑 Light" panose="020B0502040204020203" pitchFamily="34" charset="-122"/>
              </a:rPr>
              <a:t>均为高位为</a:t>
            </a:r>
            <a:r>
              <a:rPr lang="en-US" altLang="zh-CN" sz="2800" b="1" dirty="0">
                <a:solidFill>
                  <a:srgbClr val="C00000"/>
                </a:solidFill>
                <a:latin typeface="微软雅黑 Light" panose="020B0502040204020203" pitchFamily="34" charset="-122"/>
                <a:ea typeface="微软雅黑 Light" panose="020B0502040204020203" pitchFamily="34" charset="-122"/>
              </a:rPr>
              <a:t>1</a:t>
            </a:r>
            <a:r>
              <a:rPr lang="zh-CN" altLang="en-US" sz="2800" b="1" dirty="0">
                <a:solidFill>
                  <a:srgbClr val="C00000"/>
                </a:solidFill>
                <a:latin typeface="微软雅黑 Light" panose="020B0502040204020203" pitchFamily="34" charset="-122"/>
                <a:ea typeface="微软雅黑 Light" panose="020B0502040204020203" pitchFamily="34" charset="-122"/>
              </a:rPr>
              <a:t>的</a:t>
            </a:r>
            <a:r>
              <a:rPr lang="en-US" altLang="zh-CN" sz="2800" b="1" dirty="0">
                <a:solidFill>
                  <a:srgbClr val="C00000"/>
                </a:solidFill>
                <a:latin typeface="微软雅黑 Light" panose="020B0502040204020203" pitchFamily="34" charset="-122"/>
                <a:ea typeface="微软雅黑 Light" panose="020B0502040204020203" pitchFamily="34" charset="-122"/>
              </a:rPr>
              <a:t>8</a:t>
            </a:r>
            <a:r>
              <a:rPr lang="zh-CN" altLang="en-US" sz="2800" b="1" dirty="0">
                <a:solidFill>
                  <a:srgbClr val="C00000"/>
                </a:solidFill>
                <a:latin typeface="微软雅黑 Light" panose="020B0502040204020203" pitchFamily="34" charset="-122"/>
                <a:ea typeface="微软雅黑 Light" panose="020B0502040204020203" pitchFamily="34" charset="-122"/>
              </a:rPr>
              <a:t>位编码</a:t>
            </a:r>
            <a:r>
              <a:rPr lang="zh-CN" altLang="en-US" sz="2800" b="1" dirty="0">
                <a:solidFill>
                  <a:srgbClr val="002060"/>
                </a:solidFill>
                <a:latin typeface="微软雅黑 Light" panose="020B0502040204020203" pitchFamily="34" charset="-122"/>
                <a:ea typeface="微软雅黑 Light" panose="020B0502040204020203" pitchFamily="34" charset="-122"/>
              </a:rPr>
              <a:t>（对应十进制数 </a:t>
            </a:r>
            <a:r>
              <a:rPr lang="en-US" altLang="zh-CN" sz="2800" b="1" dirty="0">
                <a:solidFill>
                  <a:srgbClr val="002060"/>
                </a:solidFill>
                <a:latin typeface="微软雅黑 Light" panose="020B0502040204020203" pitchFamily="34" charset="-122"/>
                <a:ea typeface="微软雅黑 Light" panose="020B0502040204020203" pitchFamily="34" charset="-122"/>
              </a:rPr>
              <a:t>128</a:t>
            </a:r>
            <a:r>
              <a:rPr lang="zh-CN" altLang="en-US" sz="2800" b="1" dirty="0">
                <a:solidFill>
                  <a:srgbClr val="002060"/>
                </a:solidFill>
                <a:latin typeface="微软雅黑 Light" panose="020B0502040204020203" pitchFamily="34" charset="-122"/>
                <a:ea typeface="微软雅黑 Light" panose="020B0502040204020203" pitchFamily="34" charset="-122"/>
              </a:rPr>
              <a:t>～</a:t>
            </a:r>
            <a:r>
              <a:rPr lang="en-US" altLang="zh-CN" sz="2800" b="1" dirty="0">
                <a:solidFill>
                  <a:srgbClr val="002060"/>
                </a:solidFill>
                <a:latin typeface="微软雅黑 Light" panose="020B0502040204020203" pitchFamily="34" charset="-122"/>
                <a:ea typeface="微软雅黑 Light" panose="020B0502040204020203" pitchFamily="34" charset="-122"/>
              </a:rPr>
              <a:t>255 </a:t>
            </a:r>
            <a:r>
              <a:rPr lang="zh-CN" altLang="en-US" sz="2800" b="1" dirty="0">
                <a:solidFill>
                  <a:srgbClr val="002060"/>
                </a:solidFill>
                <a:latin typeface="微软雅黑 Light" panose="020B0502040204020203" pitchFamily="34" charset="-122"/>
                <a:ea typeface="微软雅黑 Light" panose="020B0502040204020203" pitchFamily="34" charset="-122"/>
              </a:rPr>
              <a:t>），称为扩展</a:t>
            </a:r>
            <a:r>
              <a:rPr lang="en-US" altLang="zh-CN" sz="2800" b="1" dirty="0">
                <a:solidFill>
                  <a:srgbClr val="002060"/>
                </a:solidFill>
                <a:latin typeface="微软雅黑 Light" panose="020B0502040204020203" pitchFamily="34" charset="-122"/>
                <a:ea typeface="微软雅黑 Light" panose="020B0502040204020203" pitchFamily="34" charset="-122"/>
              </a:rPr>
              <a:t>ASCII </a:t>
            </a:r>
            <a:r>
              <a:rPr lang="zh-CN" altLang="en-US" sz="2800" b="1" dirty="0">
                <a:solidFill>
                  <a:srgbClr val="002060"/>
                </a:solidFill>
                <a:latin typeface="微软雅黑 Light" panose="020B0502040204020203" pitchFamily="34" charset="-122"/>
                <a:ea typeface="微软雅黑 Light" panose="020B0502040204020203" pitchFamily="34" charset="-122"/>
              </a:rPr>
              <a:t>码。</a:t>
            </a:r>
          </a:p>
          <a:p>
            <a:pPr lvl="1">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扩展</a:t>
            </a:r>
            <a:r>
              <a:rPr lang="en-US" altLang="zh-CN" sz="2800" b="1" dirty="0">
                <a:solidFill>
                  <a:srgbClr val="002060"/>
                </a:solidFill>
                <a:latin typeface="微软雅黑 Light" panose="020B0502040204020203" pitchFamily="34" charset="-122"/>
                <a:ea typeface="微软雅黑 Light" panose="020B0502040204020203" pitchFamily="34" charset="-122"/>
              </a:rPr>
              <a:t>ASCII</a:t>
            </a:r>
            <a:r>
              <a:rPr lang="zh-CN" altLang="en-US" sz="2800" b="1" dirty="0">
                <a:solidFill>
                  <a:srgbClr val="002060"/>
                </a:solidFill>
                <a:latin typeface="微软雅黑 Light" panose="020B0502040204020203" pitchFamily="34" charset="-122"/>
                <a:ea typeface="微软雅黑 Light" panose="020B0502040204020203" pitchFamily="34" charset="-122"/>
              </a:rPr>
              <a:t>码所增加的字符包括文字和一些图形符号，如</a:t>
            </a:r>
            <a:r>
              <a:rPr lang="en-US" altLang="zh-CN" sz="2800" b="1" dirty="0">
                <a:solidFill>
                  <a:srgbClr val="002060"/>
                </a:solidFill>
                <a:latin typeface="微软雅黑 Light" panose="020B0502040204020203" pitchFamily="34" charset="-122"/>
                <a:ea typeface="微软雅黑 Light" panose="020B0502040204020203" pitchFamily="34" charset="-122"/>
              </a:rPr>
              <a:t>ü</a:t>
            </a:r>
            <a:r>
              <a:rPr lang="zh-CN" altLang="en-US" sz="2800" b="1" dirty="0">
                <a:solidFill>
                  <a:srgbClr val="002060"/>
                </a:solidFill>
                <a:latin typeface="微软雅黑 Light" panose="020B0502040204020203" pitchFamily="34" charset="-122"/>
                <a:ea typeface="微软雅黑 Light" panose="020B0502040204020203" pitchFamily="34" charset="-122"/>
              </a:rPr>
              <a:t>、</a:t>
            </a:r>
            <a:r>
              <a:rPr lang="en-US" altLang="zh-CN" sz="2800" b="1" dirty="0">
                <a:solidFill>
                  <a:srgbClr val="002060"/>
                </a:solidFill>
                <a:latin typeface="微软雅黑 Light" panose="020B0502040204020203" pitchFamily="34" charset="-122"/>
                <a:ea typeface="微软雅黑 Light" panose="020B0502040204020203" pitchFamily="34" charset="-122"/>
              </a:rPr>
              <a:t>é</a:t>
            </a:r>
            <a:r>
              <a:rPr lang="zh-CN" altLang="en-US" sz="2800" b="1" dirty="0">
                <a:solidFill>
                  <a:srgbClr val="002060"/>
                </a:solidFill>
                <a:latin typeface="微软雅黑 Light" panose="020B0502040204020203" pitchFamily="34" charset="-122"/>
                <a:ea typeface="微软雅黑 Light" panose="020B0502040204020203" pitchFamily="34" charset="-122"/>
              </a:rPr>
              <a:t>、┴、</a:t>
            </a:r>
            <a:r>
              <a:rPr lang="en-US" altLang="zh-CN" sz="2800" b="1" dirty="0">
                <a:solidFill>
                  <a:srgbClr val="002060"/>
                </a:solidFill>
                <a:latin typeface="微软雅黑 Light" panose="020B0502040204020203" pitchFamily="34" charset="-122"/>
                <a:ea typeface="微软雅黑 Light" panose="020B0502040204020203" pitchFamily="34" charset="-122"/>
              </a:rPr>
              <a:t>Ω</a:t>
            </a:r>
            <a:r>
              <a:rPr lang="zh-CN" altLang="en-US" sz="2800" b="1" dirty="0">
                <a:solidFill>
                  <a:srgbClr val="002060"/>
                </a:solidFill>
                <a:latin typeface="微软雅黑 Light" panose="020B0502040204020203" pitchFamily="34" charset="-122"/>
                <a:ea typeface="微软雅黑 Light" panose="020B0502040204020203" pitchFamily="34" charset="-122"/>
              </a:rPr>
              <a:t>、√、▓、▄等。</a:t>
            </a:r>
          </a:p>
        </p:txBody>
      </p:sp>
      <p:sp>
        <p:nvSpPr>
          <p:cNvPr id="4" name="文本框 3">
            <a:extLst>
              <a:ext uri="{FF2B5EF4-FFF2-40B4-BE49-F238E27FC236}">
                <a16:creationId xmlns:a16="http://schemas.microsoft.com/office/drawing/2014/main" id="{FF818C3F-6D34-4375-9018-C663FA227B7D}"/>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1684235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441622"/>
            <a:ext cx="10515600" cy="828460"/>
          </a:xfrm>
        </p:spPr>
        <p:txBody>
          <a:bodyPr>
            <a:normAutofit/>
          </a:bodyPr>
          <a:lstStyle/>
          <a:p>
            <a:r>
              <a:rPr lang="zh-CN" altLang="en-US" sz="4000" dirty="0">
                <a:latin typeface="微软雅黑 Light" panose="020B0502040204020203" pitchFamily="34" charset="-122"/>
                <a:ea typeface="微软雅黑 Light" panose="020B0502040204020203" pitchFamily="34" charset="-122"/>
              </a:rPr>
              <a:t>汉字的编码表示</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4688985"/>
          </a:xfrm>
        </p:spPr>
        <p:txBody>
          <a:bodyPr>
            <a:normAutofit/>
          </a:bodyPr>
          <a:lstStyle/>
          <a:p>
            <a:pP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汉字编码需要解决的问题</a:t>
            </a:r>
            <a:endParaRPr lang="en-US" altLang="zh-CN" sz="3600" b="1" dirty="0">
              <a:solidFill>
                <a:srgbClr val="002060"/>
              </a:solidFill>
              <a:latin typeface="微软雅黑 Light" panose="020B0502040204020203" pitchFamily="34" charset="-122"/>
              <a:ea typeface="微软雅黑 Light" panose="020B0502040204020203" pitchFamily="34" charset="-122"/>
            </a:endParaRPr>
          </a:p>
          <a:p>
            <a:pPr lvl="1">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计算机键盘上没有按键直接和汉字对应，不能直接利用单个按键输入汉字，需要</a:t>
            </a:r>
            <a:r>
              <a:rPr lang="zh-CN" altLang="en-US" sz="2800" b="1" dirty="0">
                <a:solidFill>
                  <a:srgbClr val="C00000"/>
                </a:solidFill>
                <a:latin typeface="微软雅黑 Light" panose="020B0502040204020203" pitchFamily="34" charset="-122"/>
                <a:ea typeface="微软雅黑 Light" panose="020B0502040204020203" pitchFamily="34" charset="-122"/>
              </a:rPr>
              <a:t>输入码</a:t>
            </a:r>
            <a:r>
              <a:rPr lang="zh-CN" altLang="en-US" sz="2800" b="1" dirty="0">
                <a:solidFill>
                  <a:srgbClr val="002060"/>
                </a:solidFill>
                <a:latin typeface="微软雅黑 Light" panose="020B0502040204020203" pitchFamily="34" charset="-122"/>
                <a:ea typeface="微软雅黑 Light" panose="020B0502040204020203" pitchFamily="34" charset="-122"/>
              </a:rPr>
              <a:t>（</a:t>
            </a:r>
            <a:r>
              <a:rPr lang="zh-CN" altLang="en-US" sz="2800" b="1" dirty="0">
                <a:solidFill>
                  <a:srgbClr val="C00000"/>
                </a:solidFill>
                <a:latin typeface="微软雅黑 Light" panose="020B0502040204020203" pitchFamily="34" charset="-122"/>
                <a:ea typeface="微软雅黑 Light" panose="020B0502040204020203" pitchFamily="34" charset="-122"/>
              </a:rPr>
              <a:t>多个按键的组合</a:t>
            </a:r>
            <a:r>
              <a:rPr lang="zh-CN" altLang="en-US" sz="2800" b="1" dirty="0">
                <a:solidFill>
                  <a:srgbClr val="002060"/>
                </a:solidFill>
                <a:latin typeface="微软雅黑 Light" panose="020B0502040204020203" pitchFamily="34" charset="-122"/>
                <a:ea typeface="微软雅黑 Light" panose="020B0502040204020203" pitchFamily="34" charset="-122"/>
              </a:rPr>
              <a:t>）来对应汉字。</a:t>
            </a:r>
          </a:p>
          <a:p>
            <a:pPr lvl="1">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汉字在计算机内的存储需要</a:t>
            </a:r>
            <a:r>
              <a:rPr lang="zh-CN" altLang="en-US" sz="2800" b="1" dirty="0">
                <a:solidFill>
                  <a:srgbClr val="C00000"/>
                </a:solidFill>
                <a:latin typeface="微软雅黑 Light" panose="020B0502040204020203" pitchFamily="34" charset="-122"/>
                <a:ea typeface="微软雅黑 Light" panose="020B0502040204020203" pitchFamily="34" charset="-122"/>
              </a:rPr>
              <a:t>机内码</a:t>
            </a:r>
            <a:r>
              <a:rPr lang="zh-CN" altLang="en-US" sz="2800" b="1" dirty="0">
                <a:solidFill>
                  <a:srgbClr val="002060"/>
                </a:solidFill>
                <a:latin typeface="微软雅黑 Light" panose="020B0502040204020203" pitchFamily="34" charset="-122"/>
                <a:ea typeface="微软雅黑 Light" panose="020B0502040204020203" pitchFamily="34" charset="-122"/>
              </a:rPr>
              <a:t>来表示，以便存储、处理和传输。</a:t>
            </a:r>
          </a:p>
          <a:p>
            <a:pPr lvl="1">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汉字个数多、字形变化复杂，需要对应的</a:t>
            </a:r>
            <a:r>
              <a:rPr lang="zh-CN" altLang="en-US" sz="2800" b="1" dirty="0">
                <a:solidFill>
                  <a:srgbClr val="C00000"/>
                </a:solidFill>
                <a:latin typeface="微软雅黑 Light" panose="020B0502040204020203" pitchFamily="34" charset="-122"/>
                <a:ea typeface="微软雅黑 Light" panose="020B0502040204020203" pitchFamily="34" charset="-122"/>
              </a:rPr>
              <a:t>字库</a:t>
            </a:r>
            <a:r>
              <a:rPr lang="zh-CN" altLang="en-US" sz="2800" b="1" dirty="0">
                <a:solidFill>
                  <a:srgbClr val="002060"/>
                </a:solidFill>
                <a:latin typeface="微软雅黑 Light" panose="020B0502040204020203" pitchFamily="34" charset="-122"/>
                <a:ea typeface="微软雅黑 Light" panose="020B0502040204020203" pitchFamily="34" charset="-122"/>
              </a:rPr>
              <a:t>来存储汉字的各种</a:t>
            </a:r>
            <a:r>
              <a:rPr lang="zh-CN" altLang="en-US" sz="2800" b="1" dirty="0">
                <a:solidFill>
                  <a:srgbClr val="C00000"/>
                </a:solidFill>
                <a:latin typeface="微软雅黑 Light" panose="020B0502040204020203" pitchFamily="34" charset="-122"/>
                <a:ea typeface="微软雅黑 Light" panose="020B0502040204020203" pitchFamily="34" charset="-122"/>
              </a:rPr>
              <a:t>字形</a:t>
            </a:r>
            <a:r>
              <a:rPr lang="zh-CN" altLang="en-US" sz="2800" b="1" dirty="0">
                <a:solidFill>
                  <a:srgbClr val="002060"/>
                </a:solidFill>
                <a:latin typeface="微软雅黑 Light" panose="020B0502040204020203" pitchFamily="34" charset="-122"/>
                <a:ea typeface="微软雅黑 Light" panose="020B0502040204020203" pitchFamily="34" charset="-122"/>
              </a:rPr>
              <a:t>，用于打印或显示汉字。</a:t>
            </a:r>
          </a:p>
        </p:txBody>
      </p:sp>
      <p:pic>
        <p:nvPicPr>
          <p:cNvPr id="2" name="图片 1">
            <a:extLst>
              <a:ext uri="{FF2B5EF4-FFF2-40B4-BE49-F238E27FC236}">
                <a16:creationId xmlns:a16="http://schemas.microsoft.com/office/drawing/2014/main" id="{A2E63777-B749-4622-9F24-21F25E094D0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313050" y="4782537"/>
            <a:ext cx="7797460" cy="1560711"/>
          </a:xfrm>
          <a:prstGeom prst="rect">
            <a:avLst/>
          </a:prstGeom>
        </p:spPr>
      </p:pic>
      <p:sp>
        <p:nvSpPr>
          <p:cNvPr id="7" name="文本框 6">
            <a:extLst>
              <a:ext uri="{FF2B5EF4-FFF2-40B4-BE49-F238E27FC236}">
                <a16:creationId xmlns:a16="http://schemas.microsoft.com/office/drawing/2014/main" id="{5F3E33D3-0211-4590-9BDB-4FB75B480AC5}"/>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4072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441623"/>
            <a:ext cx="10515600" cy="828460"/>
          </a:xfrm>
        </p:spPr>
        <p:txBody>
          <a:bodyPr/>
          <a:lstStyle/>
          <a:p>
            <a:r>
              <a:rPr lang="zh-CN" altLang="en-US" dirty="0">
                <a:latin typeface="微软雅黑 Light" panose="020B0502040204020203" pitchFamily="34" charset="-122"/>
                <a:ea typeface="微软雅黑 Light" panose="020B0502040204020203" pitchFamily="34" charset="-122"/>
              </a:rPr>
              <a:t>汉字的编码表示</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4688985"/>
          </a:xfrm>
        </p:spPr>
        <p:txBody>
          <a:bodyPr>
            <a:normAutofit/>
          </a:bodyPr>
          <a:lstStyle/>
          <a:p>
            <a:pP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汉字输入码</a:t>
            </a:r>
            <a:endParaRPr lang="en-US" altLang="zh-CN" sz="3600" b="1" dirty="0">
              <a:solidFill>
                <a:srgbClr val="002060"/>
              </a:solidFill>
              <a:latin typeface="微软雅黑 Light" panose="020B0502040204020203" pitchFamily="34" charset="-122"/>
              <a:ea typeface="微软雅黑 Light" panose="020B0502040204020203" pitchFamily="34" charset="-122"/>
            </a:endParaRPr>
          </a:p>
          <a:p>
            <a:pPr lvl="1">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利用键盘输入汉字时对汉字的编码，是操作者向计算机输入汉字的手段。</a:t>
            </a:r>
          </a:p>
          <a:p>
            <a:pPr lvl="2">
              <a:buFont typeface="Wingdings" panose="05000000000000000000" pitchFamily="2" charset="2"/>
              <a:buChar char="Ø"/>
            </a:pPr>
            <a:r>
              <a:rPr lang="zh-CN" altLang="en-US" sz="2800" b="1" dirty="0">
                <a:solidFill>
                  <a:srgbClr val="0099FF"/>
                </a:solidFill>
                <a:latin typeface="微软雅黑 Light" panose="020B0502040204020203" pitchFamily="34" charset="-122"/>
                <a:ea typeface="微软雅黑 Light" panose="020B0502040204020203" pitchFamily="34" charset="-122"/>
              </a:rPr>
              <a:t>数字码</a:t>
            </a:r>
            <a:r>
              <a:rPr lang="zh-CN" altLang="en-US" sz="2800" b="1" dirty="0">
                <a:solidFill>
                  <a:srgbClr val="002060"/>
                </a:solidFill>
                <a:latin typeface="微软雅黑 Light" panose="020B0502040204020203" pitchFamily="34" charset="-122"/>
                <a:ea typeface="微软雅黑 Light" panose="020B0502040204020203" pitchFamily="34" charset="-122"/>
              </a:rPr>
              <a:t>：用数字串代表一个汉字的输入码</a:t>
            </a:r>
          </a:p>
          <a:p>
            <a:pPr marL="864000" lvl="2" indent="0">
              <a:buNone/>
            </a:pPr>
            <a:r>
              <a:rPr lang="zh-CN" altLang="en-US" sz="2800" b="1" dirty="0">
                <a:solidFill>
                  <a:srgbClr val="002060"/>
                </a:solidFill>
                <a:latin typeface="微软雅黑 Light" panose="020B0502040204020203" pitchFamily="34" charset="-122"/>
                <a:ea typeface="微软雅黑 Light" panose="020B0502040204020203" pitchFamily="34" charset="-122"/>
              </a:rPr>
              <a:t> 国标区位码</a:t>
            </a:r>
          </a:p>
          <a:p>
            <a:pPr lvl="2">
              <a:buFont typeface="Wingdings" panose="05000000000000000000" pitchFamily="2" charset="2"/>
              <a:buChar char="Ø"/>
            </a:pPr>
            <a:r>
              <a:rPr lang="zh-CN" altLang="en-US" sz="2800" b="1" dirty="0">
                <a:solidFill>
                  <a:srgbClr val="0099FF"/>
                </a:solidFill>
                <a:latin typeface="微软雅黑 Light" panose="020B0502040204020203" pitchFamily="34" charset="-122"/>
                <a:ea typeface="微软雅黑 Light" panose="020B0502040204020203" pitchFamily="34" charset="-122"/>
              </a:rPr>
              <a:t>拼音码</a:t>
            </a:r>
            <a:r>
              <a:rPr lang="zh-CN" altLang="en-US" sz="2800" b="1" dirty="0">
                <a:solidFill>
                  <a:srgbClr val="002060"/>
                </a:solidFill>
                <a:latin typeface="微软雅黑 Light" panose="020B0502040204020203" pitchFamily="34" charset="-122"/>
                <a:ea typeface="微软雅黑 Light" panose="020B0502040204020203" pitchFamily="34" charset="-122"/>
              </a:rPr>
              <a:t>：以汉语拼音为基础的输入码</a:t>
            </a:r>
          </a:p>
          <a:p>
            <a:pPr marL="864000" lvl="2" indent="0">
              <a:buNone/>
            </a:pPr>
            <a:r>
              <a:rPr lang="zh-CN" altLang="en-US" sz="2800" b="1" dirty="0">
                <a:solidFill>
                  <a:srgbClr val="002060"/>
                </a:solidFill>
                <a:latin typeface="微软雅黑 Light" panose="020B0502040204020203" pitchFamily="34" charset="-122"/>
                <a:ea typeface="微软雅黑 Light" panose="020B0502040204020203" pitchFamily="34" charset="-122"/>
              </a:rPr>
              <a:t> 搜狗拼音输入法、</a:t>
            </a:r>
            <a:r>
              <a:rPr lang="en-US" altLang="zh-CN" sz="2800" b="1" dirty="0">
                <a:solidFill>
                  <a:srgbClr val="002060"/>
                </a:solidFill>
                <a:latin typeface="微软雅黑 Light" panose="020B0502040204020203" pitchFamily="34" charset="-122"/>
                <a:ea typeface="微软雅黑 Light" panose="020B0502040204020203" pitchFamily="34" charset="-122"/>
              </a:rPr>
              <a:t>QQ</a:t>
            </a:r>
            <a:r>
              <a:rPr lang="zh-CN" altLang="en-US" sz="2800" b="1" dirty="0">
                <a:solidFill>
                  <a:srgbClr val="002060"/>
                </a:solidFill>
                <a:latin typeface="微软雅黑 Light" panose="020B0502040204020203" pitchFamily="34" charset="-122"/>
                <a:ea typeface="微软雅黑 Light" panose="020B0502040204020203" pitchFamily="34" charset="-122"/>
              </a:rPr>
              <a:t>拼音输入法</a:t>
            </a:r>
          </a:p>
          <a:p>
            <a:pPr lvl="2">
              <a:buFont typeface="Wingdings" panose="05000000000000000000" pitchFamily="2" charset="2"/>
              <a:buChar char="Ø"/>
            </a:pPr>
            <a:r>
              <a:rPr lang="zh-CN" altLang="en-US" sz="2800" b="1" dirty="0">
                <a:solidFill>
                  <a:srgbClr val="0099FF"/>
                </a:solidFill>
                <a:latin typeface="微软雅黑 Light" panose="020B0502040204020203" pitchFamily="34" charset="-122"/>
                <a:ea typeface="微软雅黑 Light" panose="020B0502040204020203" pitchFamily="34" charset="-122"/>
              </a:rPr>
              <a:t>字形码</a:t>
            </a:r>
            <a:r>
              <a:rPr lang="zh-CN" altLang="en-US" sz="2800" b="1" dirty="0">
                <a:solidFill>
                  <a:srgbClr val="002060"/>
                </a:solidFill>
                <a:latin typeface="微软雅黑 Light" panose="020B0502040204020203" pitchFamily="34" charset="-122"/>
                <a:ea typeface="微软雅黑 Light" panose="020B0502040204020203" pitchFamily="34" charset="-122"/>
              </a:rPr>
              <a:t>：根据汉字的形状形成的输入码</a:t>
            </a:r>
          </a:p>
          <a:p>
            <a:pPr marL="864000" lvl="2" indent="0">
              <a:buNone/>
            </a:pPr>
            <a:r>
              <a:rPr lang="zh-CN" altLang="en-US" sz="2800" b="1" dirty="0">
                <a:solidFill>
                  <a:srgbClr val="002060"/>
                </a:solidFill>
                <a:latin typeface="微软雅黑 Light" panose="020B0502040204020203" pitchFamily="34" charset="-122"/>
                <a:ea typeface="微软雅黑 Light" panose="020B0502040204020203" pitchFamily="34" charset="-122"/>
              </a:rPr>
              <a:t> 五笔字型码</a:t>
            </a:r>
            <a:endParaRPr lang="en-US" altLang="zh-CN" sz="2800" b="1" dirty="0">
              <a:solidFill>
                <a:srgbClr val="002060"/>
              </a:solidFill>
              <a:latin typeface="微软雅黑 Light" panose="020B0502040204020203" pitchFamily="34" charset="-122"/>
              <a:ea typeface="微软雅黑 Light" panose="020B0502040204020203" pitchFamily="34" charset="-122"/>
            </a:endParaRPr>
          </a:p>
        </p:txBody>
      </p:sp>
      <p:sp>
        <p:nvSpPr>
          <p:cNvPr id="4" name="文本框 3">
            <a:extLst>
              <a:ext uri="{FF2B5EF4-FFF2-40B4-BE49-F238E27FC236}">
                <a16:creationId xmlns:a16="http://schemas.microsoft.com/office/drawing/2014/main" id="{FE1F93E1-1AFE-4912-A541-44D8E9D6C240}"/>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33579031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452353"/>
            <a:ext cx="10515600" cy="828460"/>
          </a:xfrm>
        </p:spPr>
        <p:txBody>
          <a:bodyPr/>
          <a:lstStyle/>
          <a:p>
            <a:r>
              <a:rPr lang="zh-CN" altLang="en-US" dirty="0">
                <a:latin typeface="微软雅黑 Light" panose="020B0502040204020203" pitchFamily="34" charset="-122"/>
                <a:ea typeface="微软雅黑 Light" panose="020B0502040204020203" pitchFamily="34" charset="-122"/>
              </a:rPr>
              <a:t>汉字的编码表示</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4688985"/>
          </a:xfrm>
        </p:spPr>
        <p:txBody>
          <a:bodyPr>
            <a:normAutofit fontScale="85000" lnSpcReduction="20000"/>
          </a:bodyPr>
          <a:lstStyle/>
          <a:p>
            <a:pPr>
              <a:lnSpc>
                <a:spcPct val="110000"/>
              </a:lnSpc>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汉字机内码</a:t>
            </a:r>
            <a:endParaRPr lang="en-US" altLang="zh-CN" sz="3600" b="1" dirty="0">
              <a:solidFill>
                <a:srgbClr val="002060"/>
              </a:solidFill>
              <a:latin typeface="微软雅黑 Light" panose="020B0502040204020203" pitchFamily="34" charset="-122"/>
              <a:ea typeface="微软雅黑 Light" panose="020B0502040204020203" pitchFamily="34" charset="-122"/>
            </a:endParaRPr>
          </a:p>
          <a:p>
            <a:pPr lvl="1">
              <a:lnSpc>
                <a:spcPct val="110000"/>
              </a:lnSpc>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国标码</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lvl="2">
              <a:lnSpc>
                <a:spcPct val="110000"/>
              </a:lnSpc>
              <a:buFont typeface="Wingdings" panose="05000000000000000000" pitchFamily="2" charset="2"/>
              <a:buChar char="Ø"/>
            </a:pPr>
            <a:r>
              <a:rPr lang="en-US" altLang="zh-CN" sz="2800" b="1" dirty="0">
                <a:solidFill>
                  <a:srgbClr val="C00000"/>
                </a:solidFill>
                <a:latin typeface="微软雅黑 Light" panose="020B0502040204020203" pitchFamily="34" charset="-122"/>
                <a:ea typeface="微软雅黑 Light" panose="020B0502040204020203" pitchFamily="34" charset="-122"/>
              </a:rPr>
              <a:t>GB2312-1980</a:t>
            </a:r>
            <a:r>
              <a:rPr lang="zh-CN" altLang="zh-CN" sz="2800" b="1" dirty="0">
                <a:solidFill>
                  <a:srgbClr val="002060"/>
                </a:solidFill>
                <a:latin typeface="微软雅黑 Light" panose="020B0502040204020203" pitchFamily="34" charset="-122"/>
                <a:ea typeface="微软雅黑 Light" panose="020B0502040204020203" pitchFamily="34" charset="-122"/>
              </a:rPr>
              <a:t>规定每个汉字编码由两个字节构成，实际共定义了</a:t>
            </a:r>
            <a:r>
              <a:rPr lang="en-US" altLang="zh-CN" sz="2800" b="1" dirty="0">
                <a:solidFill>
                  <a:srgbClr val="002060"/>
                </a:solidFill>
                <a:latin typeface="微软雅黑 Light" panose="020B0502040204020203" pitchFamily="34" charset="-122"/>
                <a:ea typeface="微软雅黑 Light" panose="020B0502040204020203" pitchFamily="34" charset="-122"/>
              </a:rPr>
              <a:t>6763</a:t>
            </a:r>
            <a:r>
              <a:rPr lang="zh-CN" altLang="zh-CN" sz="2800" b="1" dirty="0">
                <a:solidFill>
                  <a:srgbClr val="002060"/>
                </a:solidFill>
                <a:latin typeface="微软雅黑 Light" panose="020B0502040204020203" pitchFamily="34" charset="-122"/>
                <a:ea typeface="微软雅黑 Light" panose="020B0502040204020203" pitchFamily="34" charset="-122"/>
              </a:rPr>
              <a:t>个常用汉字和</a:t>
            </a:r>
            <a:r>
              <a:rPr lang="en-US" altLang="zh-CN" sz="2800" b="1" dirty="0">
                <a:solidFill>
                  <a:srgbClr val="002060"/>
                </a:solidFill>
                <a:latin typeface="微软雅黑 Light" panose="020B0502040204020203" pitchFamily="34" charset="-122"/>
                <a:ea typeface="微软雅黑 Light" panose="020B0502040204020203" pitchFamily="34" charset="-122"/>
              </a:rPr>
              <a:t>682</a:t>
            </a:r>
            <a:r>
              <a:rPr lang="zh-CN" altLang="zh-CN" sz="2800" b="1" dirty="0">
                <a:solidFill>
                  <a:srgbClr val="002060"/>
                </a:solidFill>
                <a:latin typeface="微软雅黑 Light" panose="020B0502040204020203" pitchFamily="34" charset="-122"/>
                <a:ea typeface="微软雅黑 Light" panose="020B0502040204020203" pitchFamily="34" charset="-122"/>
              </a:rPr>
              <a:t>个</a:t>
            </a:r>
            <a:r>
              <a:rPr lang="zh-CN" altLang="en-US" sz="2800" b="1" dirty="0">
                <a:solidFill>
                  <a:srgbClr val="002060"/>
                </a:solidFill>
                <a:latin typeface="微软雅黑 Light" panose="020B0502040204020203" pitchFamily="34" charset="-122"/>
                <a:ea typeface="微软雅黑 Light" panose="020B0502040204020203" pitchFamily="34" charset="-122"/>
              </a:rPr>
              <a:t>图形</a:t>
            </a:r>
            <a:r>
              <a:rPr lang="zh-CN" altLang="zh-CN" sz="2800" b="1" dirty="0">
                <a:solidFill>
                  <a:srgbClr val="002060"/>
                </a:solidFill>
                <a:latin typeface="微软雅黑 Light" panose="020B0502040204020203" pitchFamily="34" charset="-122"/>
                <a:ea typeface="微软雅黑 Light" panose="020B0502040204020203" pitchFamily="34" charset="-122"/>
              </a:rPr>
              <a:t>符号。</a:t>
            </a:r>
            <a:endParaRPr lang="en-US" altLang="zh-CN" sz="2800" b="1" dirty="0">
              <a:solidFill>
                <a:srgbClr val="002060"/>
              </a:solidFill>
              <a:latin typeface="微软雅黑 Light" panose="020B0502040204020203" pitchFamily="34" charset="-122"/>
              <a:ea typeface="微软雅黑 Light" panose="020B0502040204020203" pitchFamily="34" charset="-122"/>
            </a:endParaRPr>
          </a:p>
          <a:p>
            <a:pPr lvl="2">
              <a:lnSpc>
                <a:spcPct val="110000"/>
              </a:lnSpc>
              <a:buFont typeface="Wingdings" panose="05000000000000000000" pitchFamily="2" charset="2"/>
              <a:buChar char="Ø"/>
            </a:pPr>
            <a:r>
              <a:rPr lang="en-US" altLang="zh-CN" sz="2800" b="1" dirty="0">
                <a:solidFill>
                  <a:srgbClr val="C00000"/>
                </a:solidFill>
                <a:latin typeface="微软雅黑 Light" panose="020B0502040204020203" pitchFamily="34" charset="-122"/>
                <a:ea typeface="微软雅黑 Light" panose="020B0502040204020203" pitchFamily="34" charset="-122"/>
              </a:rPr>
              <a:t>GB18030-2000</a:t>
            </a:r>
            <a:r>
              <a:rPr lang="zh-CN" altLang="zh-CN" sz="2800" b="1" dirty="0">
                <a:solidFill>
                  <a:srgbClr val="002060"/>
                </a:solidFill>
                <a:latin typeface="微软雅黑 Light" panose="020B0502040204020203" pitchFamily="34" charset="-122"/>
                <a:ea typeface="微软雅黑 Light" panose="020B0502040204020203" pitchFamily="34" charset="-122"/>
              </a:rPr>
              <a:t>共收录了</a:t>
            </a:r>
            <a:r>
              <a:rPr lang="en-US" altLang="zh-CN" sz="2800" b="1" dirty="0">
                <a:solidFill>
                  <a:srgbClr val="002060"/>
                </a:solidFill>
                <a:latin typeface="微软雅黑 Light" panose="020B0502040204020203" pitchFamily="34" charset="-122"/>
                <a:ea typeface="微软雅黑 Light" panose="020B0502040204020203" pitchFamily="34" charset="-122"/>
              </a:rPr>
              <a:t>27000</a:t>
            </a:r>
            <a:r>
              <a:rPr lang="zh-CN" altLang="zh-CN" sz="2800" b="1" dirty="0">
                <a:solidFill>
                  <a:srgbClr val="002060"/>
                </a:solidFill>
                <a:latin typeface="微软雅黑 Light" panose="020B0502040204020203" pitchFamily="34" charset="-122"/>
                <a:ea typeface="微软雅黑 Light" panose="020B0502040204020203" pitchFamily="34" charset="-122"/>
              </a:rPr>
              <a:t>多个汉字。</a:t>
            </a:r>
            <a:r>
              <a:rPr lang="en-US" altLang="zh-CN" sz="2800" b="1" dirty="0">
                <a:solidFill>
                  <a:srgbClr val="002060"/>
                </a:solidFill>
                <a:latin typeface="微软雅黑 Light" panose="020B0502040204020203" pitchFamily="34" charset="-122"/>
                <a:ea typeface="微软雅黑 Light" panose="020B0502040204020203" pitchFamily="34" charset="-122"/>
              </a:rPr>
              <a:t>   </a:t>
            </a:r>
          </a:p>
          <a:p>
            <a:pPr lvl="2">
              <a:lnSpc>
                <a:spcPct val="110000"/>
              </a:lnSpc>
              <a:buFont typeface="Wingdings" panose="05000000000000000000" pitchFamily="2" charset="2"/>
              <a:buChar char="Ø"/>
            </a:pPr>
            <a:r>
              <a:rPr lang="en-US" altLang="zh-CN" sz="2800" b="1" dirty="0">
                <a:solidFill>
                  <a:srgbClr val="C00000"/>
                </a:solidFill>
                <a:latin typeface="微软雅黑 Light" panose="020B0502040204020203" pitchFamily="34" charset="-122"/>
                <a:ea typeface="微软雅黑 Light" panose="020B0502040204020203" pitchFamily="34" charset="-122"/>
              </a:rPr>
              <a:t>GB18030-2005</a:t>
            </a:r>
            <a:r>
              <a:rPr lang="zh-CN" altLang="zh-CN" sz="2800" b="1" dirty="0">
                <a:solidFill>
                  <a:srgbClr val="002060"/>
                </a:solidFill>
                <a:latin typeface="微软雅黑 Light" panose="020B0502040204020203" pitchFamily="34" charset="-122"/>
                <a:ea typeface="微软雅黑 Light" panose="020B0502040204020203" pitchFamily="34" charset="-122"/>
              </a:rPr>
              <a:t>以汉字为主并包含多种我国少数民族文字，收入汉字</a:t>
            </a:r>
            <a:r>
              <a:rPr lang="en-US" altLang="zh-CN" sz="2800" b="1" dirty="0">
                <a:solidFill>
                  <a:srgbClr val="002060"/>
                </a:solidFill>
                <a:latin typeface="微软雅黑 Light" panose="020B0502040204020203" pitchFamily="34" charset="-122"/>
                <a:ea typeface="微软雅黑 Light" panose="020B0502040204020203" pitchFamily="34" charset="-122"/>
              </a:rPr>
              <a:t>70000</a:t>
            </a:r>
            <a:r>
              <a:rPr lang="zh-CN" altLang="zh-CN" sz="2800" b="1" dirty="0">
                <a:solidFill>
                  <a:srgbClr val="002060"/>
                </a:solidFill>
                <a:latin typeface="微软雅黑 Light" panose="020B0502040204020203" pitchFamily="34" charset="-122"/>
                <a:ea typeface="微软雅黑 Light" panose="020B0502040204020203" pitchFamily="34" charset="-122"/>
              </a:rPr>
              <a:t>多个。</a:t>
            </a:r>
            <a:endParaRPr lang="en-US" altLang="zh-CN" sz="2800" b="1" dirty="0">
              <a:solidFill>
                <a:srgbClr val="002060"/>
              </a:solidFill>
              <a:latin typeface="微软雅黑 Light" panose="020B0502040204020203" pitchFamily="34" charset="-122"/>
              <a:ea typeface="微软雅黑 Light" panose="020B0502040204020203" pitchFamily="34" charset="-122"/>
            </a:endParaRPr>
          </a:p>
          <a:p>
            <a:pPr lvl="1">
              <a:lnSpc>
                <a:spcPct val="110000"/>
              </a:lnSpc>
              <a:buFont typeface="Wingdings" panose="05000000000000000000" pitchFamily="2" charset="2"/>
              <a:buChar char="Ø"/>
            </a:pPr>
            <a:r>
              <a:rPr lang="zh-CN" altLang="zh-CN" sz="3300" b="1" dirty="0">
                <a:solidFill>
                  <a:srgbClr val="002060"/>
                </a:solidFill>
                <a:latin typeface="微软雅黑 Light" panose="020B0502040204020203" pitchFamily="34" charset="-122"/>
                <a:ea typeface="微软雅黑 Light" panose="020B0502040204020203" pitchFamily="34" charset="-122"/>
              </a:rPr>
              <a:t>机内码在国标码的基础上每个字节的</a:t>
            </a:r>
            <a:r>
              <a:rPr lang="zh-CN" altLang="zh-CN" sz="3300" b="1" dirty="0">
                <a:solidFill>
                  <a:srgbClr val="C00000"/>
                </a:solidFill>
                <a:latin typeface="微软雅黑 Light" panose="020B0502040204020203" pitchFamily="34" charset="-122"/>
                <a:ea typeface="微软雅黑 Light" panose="020B0502040204020203" pitchFamily="34" charset="-122"/>
              </a:rPr>
              <a:t>最高位由“</a:t>
            </a:r>
            <a:r>
              <a:rPr lang="en-US" altLang="zh-CN" sz="3300" b="1" dirty="0">
                <a:solidFill>
                  <a:srgbClr val="C00000"/>
                </a:solidFill>
                <a:latin typeface="微软雅黑 Light" panose="020B0502040204020203" pitchFamily="34" charset="-122"/>
                <a:ea typeface="微软雅黑 Light" panose="020B0502040204020203" pitchFamily="34" charset="-122"/>
              </a:rPr>
              <a:t>0</a:t>
            </a:r>
            <a:r>
              <a:rPr lang="zh-CN" altLang="zh-CN" sz="3300" b="1" dirty="0">
                <a:solidFill>
                  <a:srgbClr val="C00000"/>
                </a:solidFill>
                <a:latin typeface="微软雅黑 Light" panose="020B0502040204020203" pitchFamily="34" charset="-122"/>
                <a:ea typeface="微软雅黑 Light" panose="020B0502040204020203" pitchFamily="34" charset="-122"/>
              </a:rPr>
              <a:t>”变为“</a:t>
            </a:r>
            <a:r>
              <a:rPr lang="en-US" altLang="zh-CN" sz="3300" b="1" dirty="0">
                <a:solidFill>
                  <a:srgbClr val="C00000"/>
                </a:solidFill>
                <a:latin typeface="微软雅黑 Light" panose="020B0502040204020203" pitchFamily="34" charset="-122"/>
                <a:ea typeface="微软雅黑 Light" panose="020B0502040204020203" pitchFamily="34" charset="-122"/>
              </a:rPr>
              <a:t>1</a:t>
            </a:r>
            <a:r>
              <a:rPr lang="zh-CN" altLang="zh-CN" sz="3300" b="1" dirty="0">
                <a:solidFill>
                  <a:srgbClr val="C00000"/>
                </a:solidFill>
                <a:latin typeface="微软雅黑 Light" panose="020B0502040204020203" pitchFamily="34" charset="-122"/>
                <a:ea typeface="微软雅黑 Light" panose="020B0502040204020203" pitchFamily="34" charset="-122"/>
              </a:rPr>
              <a:t>”</a:t>
            </a:r>
            <a:r>
              <a:rPr lang="zh-CN" altLang="en-US" sz="3300" b="1" dirty="0">
                <a:solidFill>
                  <a:srgbClr val="002060"/>
                </a:solidFill>
                <a:latin typeface="微软雅黑 Light" panose="020B0502040204020203" pitchFamily="34" charset="-122"/>
                <a:ea typeface="微软雅黑 Light" panose="020B0502040204020203" pitchFamily="34" charset="-122"/>
              </a:rPr>
              <a:t>。由于英文符号的</a:t>
            </a:r>
            <a:r>
              <a:rPr lang="en-US" altLang="zh-CN" sz="3300" b="1" dirty="0">
                <a:solidFill>
                  <a:srgbClr val="002060"/>
                </a:solidFill>
                <a:latin typeface="微软雅黑 Light" panose="020B0502040204020203" pitchFamily="34" charset="-122"/>
                <a:ea typeface="微软雅黑 Light" panose="020B0502040204020203" pitchFamily="34" charset="-122"/>
              </a:rPr>
              <a:t>ASCII</a:t>
            </a:r>
            <a:r>
              <a:rPr lang="zh-CN" altLang="en-US" sz="3300" b="1" dirty="0">
                <a:solidFill>
                  <a:srgbClr val="002060"/>
                </a:solidFill>
                <a:latin typeface="微软雅黑 Light" panose="020B0502040204020203" pitchFamily="34" charset="-122"/>
                <a:ea typeface="微软雅黑 Light" panose="020B0502040204020203" pitchFamily="34" charset="-122"/>
              </a:rPr>
              <a:t>码的最高位为</a:t>
            </a:r>
            <a:r>
              <a:rPr lang="en-US" altLang="zh-CN" sz="3300" b="1" dirty="0">
                <a:solidFill>
                  <a:srgbClr val="002060"/>
                </a:solidFill>
                <a:latin typeface="微软雅黑 Light" panose="020B0502040204020203" pitchFamily="34" charset="-122"/>
                <a:ea typeface="微软雅黑 Light" panose="020B0502040204020203" pitchFamily="34" charset="-122"/>
              </a:rPr>
              <a:t>0</a:t>
            </a:r>
            <a:r>
              <a:rPr lang="zh-CN" altLang="en-US" sz="3300" b="1" dirty="0">
                <a:solidFill>
                  <a:srgbClr val="002060"/>
                </a:solidFill>
                <a:latin typeface="微软雅黑 Light" panose="020B0502040204020203" pitchFamily="34" charset="-122"/>
                <a:ea typeface="微软雅黑 Light" panose="020B0502040204020203" pitchFamily="34" charset="-122"/>
              </a:rPr>
              <a:t>，而汉字符号的机内码的每个字节的最高位都为</a:t>
            </a:r>
            <a:r>
              <a:rPr lang="en-US" altLang="zh-CN" sz="3300" b="1" dirty="0">
                <a:solidFill>
                  <a:srgbClr val="002060"/>
                </a:solidFill>
                <a:latin typeface="微软雅黑 Light" panose="020B0502040204020203" pitchFamily="34" charset="-122"/>
                <a:ea typeface="微软雅黑 Light" panose="020B0502040204020203" pitchFamily="34" charset="-122"/>
              </a:rPr>
              <a:t>1</a:t>
            </a:r>
            <a:r>
              <a:rPr lang="zh-CN" altLang="en-US" sz="3300" b="1" dirty="0">
                <a:solidFill>
                  <a:srgbClr val="002060"/>
                </a:solidFill>
                <a:latin typeface="微软雅黑 Light" panose="020B0502040204020203" pitchFamily="34" charset="-122"/>
                <a:ea typeface="微软雅黑 Light" panose="020B0502040204020203" pitchFamily="34" charset="-122"/>
              </a:rPr>
              <a:t>，易于区分出某个字节数据表示的是一个英文字符，还是汉字字符的组成部分。</a:t>
            </a:r>
            <a:endParaRPr lang="en-US" altLang="zh-CN" sz="3300" b="1" dirty="0">
              <a:solidFill>
                <a:srgbClr val="002060"/>
              </a:solidFill>
              <a:latin typeface="微软雅黑 Light" panose="020B0502040204020203" pitchFamily="34" charset="-122"/>
              <a:ea typeface="微软雅黑 Light" panose="020B0502040204020203" pitchFamily="34" charset="-122"/>
            </a:endParaRPr>
          </a:p>
        </p:txBody>
      </p:sp>
      <p:sp>
        <p:nvSpPr>
          <p:cNvPr id="4" name="圆角矩形 1">
            <a:extLst>
              <a:ext uri="{FF2B5EF4-FFF2-40B4-BE49-F238E27FC236}">
                <a16:creationId xmlns:a16="http://schemas.microsoft.com/office/drawing/2014/main" id="{09933FD6-9FC1-4BB3-86E7-4AE7387EF9D6}"/>
              </a:ext>
            </a:extLst>
          </p:cNvPr>
          <p:cNvSpPr/>
          <p:nvPr/>
        </p:nvSpPr>
        <p:spPr>
          <a:xfrm>
            <a:off x="7563960" y="1231597"/>
            <a:ext cx="3123292" cy="1018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汉字字符集至少要用两个字节进行编码</a:t>
            </a:r>
            <a:endParaRPr lang="zh-CN" altLang="en-US" sz="2400" b="1" dirty="0"/>
          </a:p>
        </p:txBody>
      </p:sp>
      <p:sp>
        <p:nvSpPr>
          <p:cNvPr id="7" name="文本框 6">
            <a:extLst>
              <a:ext uri="{FF2B5EF4-FFF2-40B4-BE49-F238E27FC236}">
                <a16:creationId xmlns:a16="http://schemas.microsoft.com/office/drawing/2014/main" id="{CF329F1F-2455-48EF-818D-40786ECB8982}"/>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202771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460095"/>
            <a:ext cx="10515600" cy="828460"/>
          </a:xfrm>
        </p:spPr>
        <p:txBody>
          <a:bodyPr/>
          <a:lstStyle/>
          <a:p>
            <a:r>
              <a:rPr lang="zh-CN" altLang="en-US" dirty="0">
                <a:latin typeface="微软雅黑 Light" panose="020B0502040204020203" pitchFamily="34" charset="-122"/>
                <a:ea typeface="微软雅黑 Light" panose="020B0502040204020203" pitchFamily="34" charset="-122"/>
              </a:rPr>
              <a:t>汉字的编码表示</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4688985"/>
          </a:xfrm>
        </p:spPr>
        <p:txBody>
          <a:bodyPr>
            <a:normAutofit/>
          </a:bodyPr>
          <a:lstStyle/>
          <a:p>
            <a:pP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汉字机内码</a:t>
            </a:r>
            <a:endParaRPr lang="en-US" altLang="zh-CN" sz="3600" b="1" dirty="0">
              <a:solidFill>
                <a:srgbClr val="002060"/>
              </a:solidFill>
              <a:latin typeface="微软雅黑 Light" panose="020B0502040204020203" pitchFamily="34" charset="-122"/>
              <a:ea typeface="微软雅黑 Light" panose="020B0502040204020203" pitchFamily="34" charset="-122"/>
            </a:endParaRPr>
          </a:p>
        </p:txBody>
      </p:sp>
      <p:graphicFrame>
        <p:nvGraphicFramePr>
          <p:cNvPr id="2" name="表格 1">
            <a:extLst>
              <a:ext uri="{FF2B5EF4-FFF2-40B4-BE49-F238E27FC236}">
                <a16:creationId xmlns:a16="http://schemas.microsoft.com/office/drawing/2014/main" id="{7FCC392F-FCC1-499E-9D38-22111ECB4BAD}"/>
              </a:ext>
            </a:extLst>
          </p:cNvPr>
          <p:cNvGraphicFramePr>
            <a:graphicFrameLocks noGrp="1"/>
          </p:cNvGraphicFramePr>
          <p:nvPr/>
        </p:nvGraphicFramePr>
        <p:xfrm>
          <a:off x="729155" y="2611137"/>
          <a:ext cx="10646591" cy="2676970"/>
        </p:xfrm>
        <a:graphic>
          <a:graphicData uri="http://schemas.openxmlformats.org/drawingml/2006/table">
            <a:tbl>
              <a:tblPr firstRow="1" firstCol="1" bandRow="1">
                <a:tableStyleId>{5C22544A-7EE6-4342-B048-85BDC9FD1C3A}</a:tableStyleId>
              </a:tblPr>
              <a:tblGrid>
                <a:gridCol w="1127206">
                  <a:extLst>
                    <a:ext uri="{9D8B030D-6E8A-4147-A177-3AD203B41FA5}">
                      <a16:colId xmlns:a16="http://schemas.microsoft.com/office/drawing/2014/main" val="463707293"/>
                    </a:ext>
                  </a:extLst>
                </a:gridCol>
                <a:gridCol w="4658627">
                  <a:extLst>
                    <a:ext uri="{9D8B030D-6E8A-4147-A177-3AD203B41FA5}">
                      <a16:colId xmlns:a16="http://schemas.microsoft.com/office/drawing/2014/main" val="3808316304"/>
                    </a:ext>
                  </a:extLst>
                </a:gridCol>
                <a:gridCol w="4860758">
                  <a:extLst>
                    <a:ext uri="{9D8B030D-6E8A-4147-A177-3AD203B41FA5}">
                      <a16:colId xmlns:a16="http://schemas.microsoft.com/office/drawing/2014/main" val="3218934843"/>
                    </a:ext>
                  </a:extLst>
                </a:gridCol>
              </a:tblGrid>
              <a:tr h="247444">
                <a:tc>
                  <a:txBody>
                    <a:bodyPr/>
                    <a:lstStyle/>
                    <a:p>
                      <a:pPr indent="309245">
                        <a:lnSpc>
                          <a:spcPct val="150000"/>
                        </a:lnSpc>
                        <a:spcAft>
                          <a:spcPts val="0"/>
                        </a:spcAft>
                      </a:pPr>
                      <a:r>
                        <a:rPr lang="en-US" sz="1050">
                          <a:effectLst/>
                        </a:rPr>
                        <a:t> </a:t>
                      </a:r>
                      <a:endParaRPr lang="zh-CN" sz="12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indent="309245" algn="ctr">
                        <a:lnSpc>
                          <a:spcPct val="150000"/>
                        </a:lnSpc>
                        <a:spcAft>
                          <a:spcPts val="0"/>
                        </a:spcAft>
                      </a:pPr>
                      <a:r>
                        <a:rPr lang="zh-CN" sz="3600" dirty="0">
                          <a:effectLst/>
                        </a:rPr>
                        <a:t>国标码</a:t>
                      </a:r>
                      <a:endParaRPr lang="zh-CN" sz="44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indent="309245" algn="ctr">
                        <a:lnSpc>
                          <a:spcPct val="150000"/>
                        </a:lnSpc>
                        <a:spcAft>
                          <a:spcPts val="0"/>
                        </a:spcAft>
                      </a:pPr>
                      <a:r>
                        <a:rPr lang="zh-CN" sz="3600" dirty="0">
                          <a:effectLst/>
                        </a:rPr>
                        <a:t>机内码</a:t>
                      </a:r>
                      <a:endParaRPr lang="zh-CN" sz="44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25689322"/>
                  </a:ext>
                </a:extLst>
              </a:tr>
              <a:tr h="526400">
                <a:tc>
                  <a:txBody>
                    <a:bodyPr/>
                    <a:lstStyle/>
                    <a:p>
                      <a:pPr indent="309245" algn="ctr">
                        <a:lnSpc>
                          <a:spcPct val="150000"/>
                        </a:lnSpc>
                        <a:spcAft>
                          <a:spcPts val="0"/>
                        </a:spcAft>
                      </a:pPr>
                      <a:r>
                        <a:rPr lang="zh-CN" sz="3200" dirty="0">
                          <a:effectLst/>
                        </a:rPr>
                        <a:t>大</a:t>
                      </a:r>
                      <a:endParaRPr lang="zh-CN" sz="40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indent="309245">
                        <a:lnSpc>
                          <a:spcPct val="150000"/>
                        </a:lnSpc>
                        <a:spcAft>
                          <a:spcPts val="0"/>
                        </a:spcAft>
                      </a:pPr>
                      <a:r>
                        <a:rPr lang="en-US" sz="2400" dirty="0">
                          <a:effectLst/>
                        </a:rPr>
                        <a:t>0x3473(00110100 01110011)</a:t>
                      </a:r>
                      <a:endParaRPr lang="zh-CN" sz="32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indent="309245">
                        <a:lnSpc>
                          <a:spcPct val="150000"/>
                        </a:lnSpc>
                        <a:spcAft>
                          <a:spcPts val="0"/>
                        </a:spcAft>
                      </a:pPr>
                      <a:r>
                        <a:rPr lang="en-US" sz="2400" dirty="0">
                          <a:effectLst/>
                        </a:rPr>
                        <a:t>0xB4F3(10110100 11110011)</a:t>
                      </a:r>
                      <a:endParaRPr lang="zh-CN" sz="32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17312608"/>
                  </a:ext>
                </a:extLst>
              </a:tr>
              <a:tr h="526400">
                <a:tc>
                  <a:txBody>
                    <a:bodyPr/>
                    <a:lstStyle/>
                    <a:p>
                      <a:pPr indent="309245" algn="ctr">
                        <a:lnSpc>
                          <a:spcPct val="150000"/>
                        </a:lnSpc>
                        <a:spcAft>
                          <a:spcPts val="0"/>
                        </a:spcAft>
                      </a:pPr>
                      <a:r>
                        <a:rPr lang="zh-CN" sz="3200" dirty="0">
                          <a:effectLst/>
                        </a:rPr>
                        <a:t>灯</a:t>
                      </a:r>
                      <a:endParaRPr lang="zh-CN" sz="40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indent="309245">
                        <a:lnSpc>
                          <a:spcPct val="150000"/>
                        </a:lnSpc>
                        <a:spcAft>
                          <a:spcPts val="0"/>
                        </a:spcAft>
                      </a:pPr>
                      <a:r>
                        <a:rPr lang="en-US" sz="2400" dirty="0">
                          <a:effectLst/>
                        </a:rPr>
                        <a:t>0x3546(00110101 01000110)</a:t>
                      </a:r>
                      <a:endParaRPr lang="zh-CN" sz="32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indent="309245">
                        <a:lnSpc>
                          <a:spcPct val="150000"/>
                        </a:lnSpc>
                        <a:spcAft>
                          <a:spcPts val="0"/>
                        </a:spcAft>
                      </a:pPr>
                      <a:r>
                        <a:rPr lang="en-US" sz="2400" dirty="0">
                          <a:effectLst/>
                        </a:rPr>
                        <a:t>0xB5C6(10110101 11000110)</a:t>
                      </a:r>
                      <a:endParaRPr lang="zh-CN" sz="32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33208665"/>
                  </a:ext>
                </a:extLst>
              </a:tr>
              <a:tr h="526400">
                <a:tc>
                  <a:txBody>
                    <a:bodyPr/>
                    <a:lstStyle/>
                    <a:p>
                      <a:pPr indent="309245" algn="ctr">
                        <a:lnSpc>
                          <a:spcPct val="150000"/>
                        </a:lnSpc>
                        <a:spcAft>
                          <a:spcPts val="0"/>
                        </a:spcAft>
                      </a:pPr>
                      <a:r>
                        <a:rPr lang="zh-CN" sz="3200" dirty="0">
                          <a:effectLst/>
                        </a:rPr>
                        <a:t>忙</a:t>
                      </a:r>
                      <a:endParaRPr lang="zh-CN" sz="40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indent="309245">
                        <a:lnSpc>
                          <a:spcPct val="150000"/>
                        </a:lnSpc>
                        <a:spcAft>
                          <a:spcPts val="0"/>
                        </a:spcAft>
                      </a:pPr>
                      <a:r>
                        <a:rPr lang="en-US" sz="2400">
                          <a:effectLst/>
                        </a:rPr>
                        <a:t>0x4326(01000011 00100110)</a:t>
                      </a:r>
                      <a:endParaRPr lang="zh-CN" sz="32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indent="309245">
                        <a:lnSpc>
                          <a:spcPct val="150000"/>
                        </a:lnSpc>
                        <a:spcAft>
                          <a:spcPts val="0"/>
                        </a:spcAft>
                      </a:pPr>
                      <a:r>
                        <a:rPr lang="en-US" sz="2400" dirty="0">
                          <a:effectLst/>
                        </a:rPr>
                        <a:t>0xC3A6(11000011 10100110)</a:t>
                      </a:r>
                      <a:endParaRPr lang="zh-CN" sz="32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548299903"/>
                  </a:ext>
                </a:extLst>
              </a:tr>
            </a:tbl>
          </a:graphicData>
        </a:graphic>
      </p:graphicFrame>
      <p:sp>
        <p:nvSpPr>
          <p:cNvPr id="7" name="文本框 6">
            <a:extLst>
              <a:ext uri="{FF2B5EF4-FFF2-40B4-BE49-F238E27FC236}">
                <a16:creationId xmlns:a16="http://schemas.microsoft.com/office/drawing/2014/main" id="{EAADA6A1-135A-4634-BE71-52F271198B75}"/>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400439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537882" y="556143"/>
            <a:ext cx="8364071" cy="762000"/>
          </a:xfrm>
        </p:spPr>
        <p:txBody>
          <a:bodyPr>
            <a:normAutofit/>
          </a:bodyPr>
          <a:lstStyle/>
          <a:p>
            <a:pPr>
              <a:lnSpc>
                <a:spcPct val="100000"/>
              </a:lnSpc>
              <a:spcBef>
                <a:spcPts val="0"/>
              </a:spcBef>
            </a:pPr>
            <a:r>
              <a:rPr lang="zh-CN" altLang="en-US" sz="4000" b="1" dirty="0">
                <a:solidFill>
                  <a:srgbClr val="535962"/>
                </a:solidFill>
                <a:latin typeface="微软雅黑 Light" panose="020B0502040204020203" pitchFamily="34" charset="-122"/>
                <a:ea typeface="微软雅黑 Light" panose="020B0502040204020203" pitchFamily="34" charset="-122"/>
              </a:rPr>
              <a:t>进位记数制</a:t>
            </a:r>
          </a:p>
        </p:txBody>
      </p:sp>
      <p:sp>
        <p:nvSpPr>
          <p:cNvPr id="7" name="文本占位符 6">
            <a:extLst>
              <a:ext uri="{FF2B5EF4-FFF2-40B4-BE49-F238E27FC236}">
                <a16:creationId xmlns:a16="http://schemas.microsoft.com/office/drawing/2014/main" id="{4EB15204-CA1D-418F-8D29-AE4035B1BD17}"/>
              </a:ext>
            </a:extLst>
          </p:cNvPr>
          <p:cNvSpPr>
            <a:spLocks noGrp="1"/>
          </p:cNvSpPr>
          <p:nvPr>
            <p:ph type="body" sz="half" idx="1"/>
          </p:nvPr>
        </p:nvSpPr>
        <p:spPr>
          <a:xfrm>
            <a:off x="586047" y="1484374"/>
            <a:ext cx="10503522" cy="4800600"/>
          </a:xfrm>
        </p:spPr>
        <p:txBody>
          <a:bodyPr/>
          <a:lstStyle/>
          <a:p>
            <a:pPr>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逢基数进位：数码、基数</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endParaRPr lang="zh-CN" altLang="en-US" dirty="0"/>
          </a:p>
        </p:txBody>
      </p:sp>
      <p:pic>
        <p:nvPicPr>
          <p:cNvPr id="3" name="图片 2">
            <a:extLst>
              <a:ext uri="{FF2B5EF4-FFF2-40B4-BE49-F238E27FC236}">
                <a16:creationId xmlns:a16="http://schemas.microsoft.com/office/drawing/2014/main" id="{10683B23-AB6F-4EA0-B10D-F72DFC059FC2}"/>
              </a:ext>
            </a:extLst>
          </p:cNvPr>
          <p:cNvPicPr>
            <a:picLocks noChangeAspect="1"/>
          </p:cNvPicPr>
          <p:nvPr/>
        </p:nvPicPr>
        <p:blipFill>
          <a:blip r:embed="rId2"/>
          <a:stretch>
            <a:fillRect/>
          </a:stretch>
        </p:blipFill>
        <p:spPr>
          <a:xfrm>
            <a:off x="2913257" y="2041932"/>
            <a:ext cx="5261304" cy="1255885"/>
          </a:xfrm>
          <a:prstGeom prst="rect">
            <a:avLst/>
          </a:prstGeom>
        </p:spPr>
      </p:pic>
      <p:pic>
        <p:nvPicPr>
          <p:cNvPr id="4" name="图片 3">
            <a:extLst>
              <a:ext uri="{FF2B5EF4-FFF2-40B4-BE49-F238E27FC236}">
                <a16:creationId xmlns:a16="http://schemas.microsoft.com/office/drawing/2014/main" id="{7398BD1F-CC32-4D41-9900-31428561045F}"/>
              </a:ext>
            </a:extLst>
          </p:cNvPr>
          <p:cNvPicPr>
            <a:picLocks noChangeAspect="1"/>
          </p:cNvPicPr>
          <p:nvPr/>
        </p:nvPicPr>
        <p:blipFill>
          <a:blip r:embed="rId3"/>
          <a:stretch>
            <a:fillRect/>
          </a:stretch>
        </p:blipFill>
        <p:spPr>
          <a:xfrm>
            <a:off x="4092935" y="4471532"/>
            <a:ext cx="2901948" cy="1261981"/>
          </a:xfrm>
          <a:prstGeom prst="rect">
            <a:avLst/>
          </a:prstGeom>
        </p:spPr>
      </p:pic>
      <p:sp>
        <p:nvSpPr>
          <p:cNvPr id="8" name="内容占位符 5">
            <a:extLst>
              <a:ext uri="{FF2B5EF4-FFF2-40B4-BE49-F238E27FC236}">
                <a16:creationId xmlns:a16="http://schemas.microsoft.com/office/drawing/2014/main" id="{04DCA666-77D7-4673-9A58-2E2C181D9712}"/>
              </a:ext>
            </a:extLst>
          </p:cNvPr>
          <p:cNvSpPr txBox="1">
            <a:spLocks/>
          </p:cNvSpPr>
          <p:nvPr/>
        </p:nvSpPr>
        <p:spPr>
          <a:xfrm>
            <a:off x="618700" y="3131161"/>
            <a:ext cx="10954600" cy="1507027"/>
          </a:xfrm>
          <a:prstGeom prst="rect">
            <a:avLst/>
          </a:prstGeom>
        </p:spPr>
        <p:txBody>
          <a:bodyPr vert="horz" lIns="91440" tIns="45720" rIns="91440" bIns="45720" rtlCol="0">
            <a:normAutofit/>
          </a:bodyPr>
          <a:lstStyle>
            <a:lvl1pPr marL="432000" indent="-432000" algn="just" defTabSz="914400" rtl="0" eaLnBrk="1" latinLnBrk="0" hangingPunct="1">
              <a:lnSpc>
                <a:spcPct val="120000"/>
              </a:lnSpc>
              <a:spcBef>
                <a:spcPts val="600"/>
              </a:spcBef>
              <a:buClr>
                <a:srgbClr val="0070C0"/>
              </a:buClr>
              <a:buFont typeface="Wingdings" panose="05000000000000000000" pitchFamily="2" charset="2"/>
              <a:buChar char="Ø"/>
              <a:defRPr sz="3200" b="1" i="0" kern="1200" spc="100" baseline="0">
                <a:solidFill>
                  <a:srgbClr val="002060"/>
                </a:solidFill>
                <a:latin typeface="微软雅黑" panose="020B0503020204020204" pitchFamily="34" charset="-122"/>
                <a:ea typeface="微软雅黑" panose="020B0503020204020204" pitchFamily="34" charset="-122"/>
                <a:cs typeface="+mn-cs"/>
              </a:defRPr>
            </a:lvl1pPr>
            <a:lvl2pPr marL="864000" indent="-432000" algn="just" defTabSz="914400" rtl="0" eaLnBrk="1" latinLnBrk="0" hangingPunct="1">
              <a:lnSpc>
                <a:spcPct val="110000"/>
              </a:lnSpc>
              <a:spcBef>
                <a:spcPts val="500"/>
              </a:spcBef>
              <a:buClr>
                <a:srgbClr val="C00000"/>
              </a:buClr>
              <a:buFont typeface="Wingdings" panose="05000000000000000000" pitchFamily="2" charset="2"/>
              <a:buChar char="Ø"/>
              <a:defRPr sz="3000" b="1" kern="1200" spc="100" baseline="0">
                <a:solidFill>
                  <a:srgbClr val="002060"/>
                </a:solidFill>
                <a:latin typeface="微软雅黑" panose="020B0503020204020204" pitchFamily="34" charset="-122"/>
                <a:ea typeface="微软雅黑" panose="020B0503020204020204" pitchFamily="34" charset="-122"/>
                <a:cs typeface="+mn-cs"/>
              </a:defRPr>
            </a:lvl2pPr>
            <a:lvl3pPr marL="1152000" indent="-288000" algn="just" defTabSz="914400" rtl="0" eaLnBrk="1" latinLnBrk="0" hangingPunct="1">
              <a:lnSpc>
                <a:spcPct val="110000"/>
              </a:lnSpc>
              <a:spcBef>
                <a:spcPts val="300"/>
              </a:spcBef>
              <a:buClr>
                <a:srgbClr val="002060"/>
              </a:buClr>
              <a:buFont typeface="Wingdings" panose="05000000000000000000" pitchFamily="2" charset="2"/>
              <a:buChar char="Ø"/>
              <a:defRPr sz="2500" b="1" kern="1200" spc="100" baseline="0">
                <a:solidFill>
                  <a:srgbClr val="002060"/>
                </a:solidFill>
                <a:latin typeface="微软雅黑" panose="020B0503020204020204" pitchFamily="34" charset="-122"/>
                <a:ea typeface="微软雅黑" panose="020B0503020204020204" pitchFamily="34" charset="-122"/>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2060"/>
              </a:buClr>
            </a:pPr>
            <a:r>
              <a:rPr lang="zh-CN" altLang="en-US" dirty="0">
                <a:latin typeface="微软雅黑 Light" panose="020B0502040204020203" pitchFamily="34" charset="-122"/>
                <a:ea typeface="微软雅黑 Light" panose="020B0502040204020203" pitchFamily="34" charset="-122"/>
              </a:rPr>
              <a:t>位权</a:t>
            </a:r>
            <a:endParaRPr lang="en-US" altLang="zh-CN" dirty="0">
              <a:latin typeface="微软雅黑 Light" panose="020B0502040204020203" pitchFamily="34" charset="-122"/>
              <a:ea typeface="微软雅黑 Light" panose="020B0502040204020203" pitchFamily="34" charset="-122"/>
            </a:endParaRPr>
          </a:p>
          <a:p>
            <a:pPr lvl="1">
              <a:buClr>
                <a:srgbClr val="002060"/>
              </a:buClr>
            </a:pPr>
            <a:r>
              <a:rPr lang="zh-CN" altLang="en-US" sz="3200" dirty="0">
                <a:latin typeface="微软雅黑 Light" panose="020B0502040204020203" pitchFamily="34" charset="-122"/>
                <a:ea typeface="微软雅黑 Light" panose="020B0502040204020203" pitchFamily="34" charset="-122"/>
              </a:rPr>
              <a:t>每位上的单位 </a:t>
            </a:r>
            <a:r>
              <a:rPr lang="en-US" altLang="zh-CN" sz="3200" dirty="0">
                <a:latin typeface="微软雅黑 Light" panose="020B0502040204020203" pitchFamily="34" charset="-122"/>
                <a:ea typeface="微软雅黑 Light" panose="020B0502040204020203" pitchFamily="34" charset="-122"/>
              </a:rPr>
              <a:t>1 </a:t>
            </a:r>
            <a:r>
              <a:rPr lang="zh-CN" altLang="en-US" sz="3200" dirty="0">
                <a:latin typeface="微软雅黑 Light" panose="020B0502040204020203" pitchFamily="34" charset="-122"/>
                <a:ea typeface="微软雅黑 Light" panose="020B0502040204020203" pitchFamily="34" charset="-122"/>
              </a:rPr>
              <a:t>所代表的数值称为该位的位权</a:t>
            </a:r>
            <a:endParaRPr lang="en-US" altLang="zh-CN" sz="3200" dirty="0">
              <a:latin typeface="微软雅黑 Light" panose="020B0502040204020203" pitchFamily="34" charset="-122"/>
              <a:ea typeface="微软雅黑 Light" panose="020B0502040204020203" pitchFamily="34" charset="-122"/>
            </a:endParaRPr>
          </a:p>
          <a:p>
            <a:pPr lvl="1">
              <a:buClr>
                <a:srgbClr val="002060"/>
              </a:buClr>
            </a:pPr>
            <a:endParaRPr lang="en-US" altLang="zh-CN" dirty="0"/>
          </a:p>
          <a:p>
            <a:pPr lvl="1">
              <a:buClr>
                <a:srgbClr val="002060"/>
              </a:buClr>
            </a:pPr>
            <a:endParaRPr lang="en-US" altLang="zh-CN" dirty="0"/>
          </a:p>
          <a:p>
            <a:endParaRPr lang="zh-CN" altLang="en-US" dirty="0"/>
          </a:p>
          <a:p>
            <a:endParaRPr lang="en-US" altLang="zh-CN" dirty="0"/>
          </a:p>
          <a:p>
            <a:endParaRPr lang="zh-CN" altLang="en-US" dirty="0"/>
          </a:p>
        </p:txBody>
      </p:sp>
      <p:sp>
        <p:nvSpPr>
          <p:cNvPr id="9" name="内容占位符 5">
            <a:extLst>
              <a:ext uri="{FF2B5EF4-FFF2-40B4-BE49-F238E27FC236}">
                <a16:creationId xmlns:a16="http://schemas.microsoft.com/office/drawing/2014/main" id="{2C70AD82-CF7F-4D5F-8B7F-9BC3A06DD2DE}"/>
              </a:ext>
            </a:extLst>
          </p:cNvPr>
          <p:cNvSpPr txBox="1">
            <a:spLocks/>
          </p:cNvSpPr>
          <p:nvPr/>
        </p:nvSpPr>
        <p:spPr>
          <a:xfrm>
            <a:off x="651353" y="5644123"/>
            <a:ext cx="10954600" cy="828460"/>
          </a:xfrm>
          <a:prstGeom prst="rect">
            <a:avLst/>
          </a:prstGeom>
        </p:spPr>
        <p:txBody>
          <a:bodyPr vert="horz" lIns="91440" tIns="45720" rIns="91440" bIns="45720" rtlCol="0">
            <a:normAutofit/>
          </a:bodyPr>
          <a:lstStyle>
            <a:lvl1pPr marL="432000" indent="-432000" algn="just" defTabSz="914400" rtl="0" eaLnBrk="1" latinLnBrk="0" hangingPunct="1">
              <a:lnSpc>
                <a:spcPct val="120000"/>
              </a:lnSpc>
              <a:spcBef>
                <a:spcPts val="600"/>
              </a:spcBef>
              <a:buClr>
                <a:srgbClr val="0070C0"/>
              </a:buClr>
              <a:buFont typeface="Wingdings" panose="05000000000000000000" pitchFamily="2" charset="2"/>
              <a:buChar char="Ø"/>
              <a:defRPr sz="3200" b="1" i="0" kern="1200" spc="100" baseline="0">
                <a:solidFill>
                  <a:srgbClr val="002060"/>
                </a:solidFill>
                <a:latin typeface="微软雅黑" panose="020B0503020204020204" pitchFamily="34" charset="-122"/>
                <a:ea typeface="微软雅黑" panose="020B0503020204020204" pitchFamily="34" charset="-122"/>
                <a:cs typeface="+mn-cs"/>
              </a:defRPr>
            </a:lvl1pPr>
            <a:lvl2pPr marL="864000" indent="-432000" algn="just" defTabSz="914400" rtl="0" eaLnBrk="1" latinLnBrk="0" hangingPunct="1">
              <a:lnSpc>
                <a:spcPct val="110000"/>
              </a:lnSpc>
              <a:spcBef>
                <a:spcPts val="500"/>
              </a:spcBef>
              <a:buClr>
                <a:srgbClr val="C00000"/>
              </a:buClr>
              <a:buFont typeface="Wingdings" panose="05000000000000000000" pitchFamily="2" charset="2"/>
              <a:buChar char="Ø"/>
              <a:defRPr sz="3000" b="1" kern="1200" spc="100" baseline="0">
                <a:solidFill>
                  <a:srgbClr val="002060"/>
                </a:solidFill>
                <a:latin typeface="微软雅黑" panose="020B0503020204020204" pitchFamily="34" charset="-122"/>
                <a:ea typeface="微软雅黑" panose="020B0503020204020204" pitchFamily="34" charset="-122"/>
                <a:cs typeface="+mn-cs"/>
              </a:defRPr>
            </a:lvl2pPr>
            <a:lvl3pPr marL="1152000" indent="-288000" algn="just" defTabSz="914400" rtl="0" eaLnBrk="1" latinLnBrk="0" hangingPunct="1">
              <a:lnSpc>
                <a:spcPct val="110000"/>
              </a:lnSpc>
              <a:spcBef>
                <a:spcPts val="300"/>
              </a:spcBef>
              <a:buClr>
                <a:srgbClr val="002060"/>
              </a:buClr>
              <a:buFont typeface="Wingdings" panose="05000000000000000000" pitchFamily="2" charset="2"/>
              <a:buChar char="Ø"/>
              <a:defRPr sz="2500" b="1" kern="1200" spc="100" baseline="0">
                <a:solidFill>
                  <a:srgbClr val="002060"/>
                </a:solidFill>
                <a:latin typeface="微软雅黑" panose="020B0503020204020204" pitchFamily="34" charset="-122"/>
                <a:ea typeface="微软雅黑" panose="020B0503020204020204" pitchFamily="34" charset="-122"/>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2060"/>
              </a:buClr>
            </a:pPr>
            <a:r>
              <a:rPr lang="zh-CN" altLang="en-US" dirty="0">
                <a:latin typeface="微软雅黑 Light" panose="020B0502040204020203" pitchFamily="34" charset="-122"/>
                <a:ea typeface="微软雅黑 Light" panose="020B0502040204020203" pitchFamily="34" charset="-122"/>
              </a:rPr>
              <a:t>用逢基数进位原则进行记数的方法叫进位记数制</a:t>
            </a:r>
          </a:p>
          <a:p>
            <a:endParaRPr lang="zh-CN" altLang="en-US" dirty="0">
              <a:latin typeface="微软雅黑 Light" panose="020B0502040204020203" pitchFamily="34" charset="-122"/>
              <a:ea typeface="微软雅黑 Light" panose="020B0502040204020203" pitchFamily="34" charset="-122"/>
            </a:endParaRPr>
          </a:p>
          <a:p>
            <a:endParaRPr lang="en-US" altLang="zh-CN" dirty="0"/>
          </a:p>
          <a:p>
            <a:endParaRPr lang="zh-CN" altLang="en-US" dirty="0"/>
          </a:p>
        </p:txBody>
      </p:sp>
    </p:spTree>
    <p:extLst>
      <p:ext uri="{BB962C8B-B14F-4D97-AF65-F5344CB8AC3E}">
        <p14:creationId xmlns:p14="http://schemas.microsoft.com/office/powerpoint/2010/main" val="153506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460095"/>
            <a:ext cx="10515600" cy="828460"/>
          </a:xfrm>
        </p:spPr>
        <p:txBody>
          <a:bodyPr>
            <a:normAutofit/>
          </a:bodyPr>
          <a:lstStyle/>
          <a:p>
            <a:r>
              <a:rPr lang="zh-CN" altLang="en-US" sz="4000" dirty="0">
                <a:latin typeface="微软雅黑 Light" panose="020B0502040204020203" pitchFamily="34" charset="-122"/>
                <a:ea typeface="微软雅黑 Light" panose="020B0502040204020203" pitchFamily="34" charset="-122"/>
              </a:rPr>
              <a:t>汉字的编码表示</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4688985"/>
          </a:xfrm>
        </p:spPr>
        <p:txBody>
          <a:bodyPr>
            <a:normAutofit/>
          </a:bodyPr>
          <a:lstStyle/>
          <a:p>
            <a:pPr>
              <a:buFont typeface="Wingdings" panose="05000000000000000000" pitchFamily="2" charset="2"/>
              <a:buChar char="Ø"/>
            </a:pPr>
            <a:r>
              <a:rPr lang="en-US" altLang="zh-CN" sz="3900" b="1" dirty="0">
                <a:solidFill>
                  <a:srgbClr val="002060"/>
                </a:solidFill>
                <a:latin typeface="微软雅黑 Light" panose="020B0502040204020203" pitchFamily="34" charset="-122"/>
                <a:ea typeface="微软雅黑 Light" panose="020B0502040204020203" pitchFamily="34" charset="-122"/>
              </a:rPr>
              <a:t> Unicode</a:t>
            </a:r>
            <a:r>
              <a:rPr lang="zh-CN" altLang="en-US" sz="3900" b="1" dirty="0">
                <a:solidFill>
                  <a:srgbClr val="002060"/>
                </a:solidFill>
                <a:latin typeface="微软雅黑 Light" panose="020B0502040204020203" pitchFamily="34" charset="-122"/>
                <a:ea typeface="微软雅黑 Light" panose="020B0502040204020203" pitchFamily="34" charset="-122"/>
              </a:rPr>
              <a:t>编码</a:t>
            </a:r>
            <a:endParaRPr lang="en-US" altLang="zh-CN" sz="3900" b="1" dirty="0">
              <a:solidFill>
                <a:srgbClr val="002060"/>
              </a:solidFill>
              <a:latin typeface="微软雅黑 Light" panose="020B0502040204020203" pitchFamily="34" charset="-122"/>
              <a:ea typeface="微软雅黑 Light" panose="020B0502040204020203" pitchFamily="34" charset="-122"/>
            </a:endParaRPr>
          </a:p>
          <a:p>
            <a:pPr lvl="1">
              <a:buFont typeface="Wingdings" panose="05000000000000000000" pitchFamily="2" charset="2"/>
              <a:buChar char="Ø"/>
            </a:pPr>
            <a:r>
              <a:rPr lang="en-US" altLang="zh-CN" sz="3500" b="1" dirty="0">
                <a:solidFill>
                  <a:srgbClr val="002060"/>
                </a:solidFill>
                <a:latin typeface="微软雅黑 Light" panose="020B0502040204020203" pitchFamily="34" charset="-122"/>
                <a:ea typeface="微软雅黑 Light" panose="020B0502040204020203" pitchFamily="34" charset="-122"/>
              </a:rPr>
              <a:t>Unicode</a:t>
            </a:r>
            <a:r>
              <a:rPr lang="zh-CN" altLang="en-US" sz="3500" b="1" dirty="0">
                <a:solidFill>
                  <a:srgbClr val="002060"/>
                </a:solidFill>
                <a:latin typeface="微软雅黑 Light" panose="020B0502040204020203" pitchFamily="34" charset="-122"/>
                <a:ea typeface="微软雅黑 Light" panose="020B0502040204020203" pitchFamily="34" charset="-122"/>
              </a:rPr>
              <a:t>（统一码、万国码、单一码）</a:t>
            </a:r>
          </a:p>
          <a:p>
            <a:pPr lvl="2">
              <a:buFont typeface="Wingdings" panose="05000000000000000000" pitchFamily="2" charset="2"/>
              <a:buChar char="Ø"/>
            </a:pPr>
            <a:r>
              <a:rPr lang="zh-CN" altLang="en-US" sz="3000" b="1" dirty="0">
                <a:solidFill>
                  <a:srgbClr val="002060"/>
                </a:solidFill>
                <a:latin typeface="微软雅黑 Light" panose="020B0502040204020203" pitchFamily="34" charset="-122"/>
                <a:ea typeface="微软雅黑 Light" panose="020B0502040204020203" pitchFamily="34" charset="-122"/>
              </a:rPr>
              <a:t>用</a:t>
            </a:r>
            <a:r>
              <a:rPr lang="en-US" altLang="zh-CN" sz="3000" b="1" dirty="0">
                <a:solidFill>
                  <a:srgbClr val="C00000"/>
                </a:solidFill>
                <a:latin typeface="微软雅黑 Light" panose="020B0502040204020203" pitchFamily="34" charset="-122"/>
                <a:ea typeface="微软雅黑 Light" panose="020B0502040204020203" pitchFamily="34" charset="-122"/>
              </a:rPr>
              <a:t>4</a:t>
            </a:r>
            <a:r>
              <a:rPr lang="zh-CN" altLang="en-US" sz="3000" b="1" dirty="0">
                <a:solidFill>
                  <a:srgbClr val="C00000"/>
                </a:solidFill>
                <a:latin typeface="微软雅黑 Light" panose="020B0502040204020203" pitchFamily="34" charset="-122"/>
                <a:ea typeface="微软雅黑 Light" panose="020B0502040204020203" pitchFamily="34" charset="-122"/>
              </a:rPr>
              <a:t>个字节编码</a:t>
            </a:r>
          </a:p>
          <a:p>
            <a:pPr lvl="2">
              <a:buFont typeface="Wingdings" panose="05000000000000000000" pitchFamily="2" charset="2"/>
              <a:buChar char="Ø"/>
            </a:pPr>
            <a:r>
              <a:rPr lang="zh-CN" altLang="en-US" sz="3000" b="1" dirty="0">
                <a:solidFill>
                  <a:srgbClr val="002060"/>
                </a:solidFill>
                <a:latin typeface="微软雅黑 Light" panose="020B0502040204020203" pitchFamily="34" charset="-122"/>
                <a:ea typeface="微软雅黑 Light" panose="020B0502040204020203" pitchFamily="34" charset="-122"/>
              </a:rPr>
              <a:t>为每种语言中的每个字符设定了统一并且唯一的二进制编码，以满足跨语言、跨平台进行文本转换和处理的要求。</a:t>
            </a:r>
          </a:p>
          <a:p>
            <a:pPr lvl="2">
              <a:buFont typeface="Wingdings" panose="05000000000000000000" pitchFamily="2" charset="2"/>
              <a:buChar char="Ø"/>
            </a:pPr>
            <a:r>
              <a:rPr lang="zh-CN" altLang="en-US" sz="3000" b="1" dirty="0">
                <a:solidFill>
                  <a:srgbClr val="002060"/>
                </a:solidFill>
                <a:latin typeface="微软雅黑 Light" panose="020B0502040204020203" pitchFamily="34" charset="-122"/>
                <a:ea typeface="微软雅黑 Light" panose="020B0502040204020203" pitchFamily="34" charset="-122"/>
              </a:rPr>
              <a:t>可能带来存储空间的浪费</a:t>
            </a:r>
          </a:p>
          <a:p>
            <a:pPr lvl="1">
              <a:buFont typeface="Wingdings" panose="05000000000000000000" pitchFamily="2" charset="2"/>
              <a:buChar char="Ø"/>
            </a:pPr>
            <a:r>
              <a:rPr lang="en-US" altLang="zh-CN" sz="3500" b="1" dirty="0">
                <a:solidFill>
                  <a:srgbClr val="002060"/>
                </a:solidFill>
                <a:latin typeface="微软雅黑 Light" panose="020B0502040204020203" pitchFamily="34" charset="-122"/>
                <a:ea typeface="微软雅黑 Light" panose="020B0502040204020203" pitchFamily="34" charset="-122"/>
              </a:rPr>
              <a:t>UTF-8</a:t>
            </a:r>
          </a:p>
          <a:p>
            <a:pPr lvl="2">
              <a:buFont typeface="Wingdings" panose="05000000000000000000" pitchFamily="2" charset="2"/>
              <a:buChar char="Ø"/>
            </a:pPr>
            <a:r>
              <a:rPr lang="zh-CN" altLang="en-US" sz="3000" b="1" dirty="0">
                <a:solidFill>
                  <a:srgbClr val="002060"/>
                </a:solidFill>
                <a:latin typeface="微软雅黑 Light" panose="020B0502040204020203" pitchFamily="34" charset="-122"/>
                <a:ea typeface="微软雅黑 Light" panose="020B0502040204020203" pitchFamily="34" charset="-122"/>
              </a:rPr>
              <a:t>可以使用</a:t>
            </a:r>
            <a:r>
              <a:rPr lang="en-US" altLang="zh-CN" sz="3000" b="1" dirty="0">
                <a:solidFill>
                  <a:srgbClr val="C00000"/>
                </a:solidFill>
                <a:latin typeface="微软雅黑 Light" panose="020B0502040204020203" pitchFamily="34" charset="-122"/>
                <a:ea typeface="微软雅黑 Light" panose="020B0502040204020203" pitchFamily="34" charset="-122"/>
              </a:rPr>
              <a:t>1</a:t>
            </a:r>
            <a:r>
              <a:rPr lang="zh-CN" altLang="en-US" sz="3000" b="1" dirty="0">
                <a:solidFill>
                  <a:srgbClr val="C00000"/>
                </a:solidFill>
                <a:latin typeface="微软雅黑 Light" panose="020B0502040204020203" pitchFamily="34" charset="-122"/>
                <a:ea typeface="微软雅黑 Light" panose="020B0502040204020203" pitchFamily="34" charset="-122"/>
              </a:rPr>
              <a:t>～</a:t>
            </a:r>
            <a:r>
              <a:rPr lang="en-US" altLang="zh-CN" sz="3000" b="1" dirty="0">
                <a:solidFill>
                  <a:srgbClr val="C00000"/>
                </a:solidFill>
                <a:latin typeface="微软雅黑 Light" panose="020B0502040204020203" pitchFamily="34" charset="-122"/>
                <a:ea typeface="微软雅黑 Light" panose="020B0502040204020203" pitchFamily="34" charset="-122"/>
              </a:rPr>
              <a:t>4</a:t>
            </a:r>
            <a:r>
              <a:rPr lang="zh-CN" altLang="en-US" sz="3000" b="1" dirty="0">
                <a:solidFill>
                  <a:srgbClr val="C00000"/>
                </a:solidFill>
                <a:latin typeface="微软雅黑 Light" panose="020B0502040204020203" pitchFamily="34" charset="-122"/>
                <a:ea typeface="微软雅黑 Light" panose="020B0502040204020203" pitchFamily="34" charset="-122"/>
              </a:rPr>
              <a:t>个字节</a:t>
            </a:r>
            <a:r>
              <a:rPr lang="zh-CN" altLang="en-US" sz="3000" b="1" dirty="0">
                <a:solidFill>
                  <a:srgbClr val="002060"/>
                </a:solidFill>
                <a:latin typeface="微软雅黑 Light" panose="020B0502040204020203" pitchFamily="34" charset="-122"/>
                <a:ea typeface="微软雅黑 Light" panose="020B0502040204020203" pitchFamily="34" charset="-122"/>
              </a:rPr>
              <a:t>表示一个符号，根据不同的符号而变化字节长度</a:t>
            </a:r>
          </a:p>
        </p:txBody>
      </p:sp>
      <p:sp>
        <p:nvSpPr>
          <p:cNvPr id="4" name="文本框 3">
            <a:extLst>
              <a:ext uri="{FF2B5EF4-FFF2-40B4-BE49-F238E27FC236}">
                <a16:creationId xmlns:a16="http://schemas.microsoft.com/office/drawing/2014/main" id="{774C0992-2C6B-43F1-A607-037BD45EE9A3}"/>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1458983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460096"/>
            <a:ext cx="10515600" cy="828460"/>
          </a:xfrm>
        </p:spPr>
        <p:txBody>
          <a:bodyPr>
            <a:normAutofit/>
          </a:bodyPr>
          <a:lstStyle/>
          <a:p>
            <a:r>
              <a:rPr lang="zh-CN" altLang="en-US" sz="4000" dirty="0">
                <a:latin typeface="微软雅黑 Light" panose="020B0502040204020203" pitchFamily="34" charset="-122"/>
                <a:ea typeface="微软雅黑 Light" panose="020B0502040204020203" pitchFamily="34" charset="-122"/>
              </a:rPr>
              <a:t>汉字的编码表示</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6865978" cy="5302379"/>
          </a:xfrm>
        </p:spPr>
        <p:txBody>
          <a:bodyPr>
            <a:normAutofit/>
          </a:bodyPr>
          <a:lstStyle/>
          <a:p>
            <a:pPr>
              <a:buFont typeface="Wingdings" panose="05000000000000000000" pitchFamily="2" charset="2"/>
              <a:buChar char="Ø"/>
            </a:pPr>
            <a:r>
              <a:rPr lang="en-US" altLang="zh-CN" sz="3600" b="1" dirty="0">
                <a:solidFill>
                  <a:srgbClr val="002060"/>
                </a:solidFill>
                <a:latin typeface="微软雅黑 Light" panose="020B0502040204020203" pitchFamily="34" charset="-122"/>
                <a:ea typeface="微软雅黑 Light" panose="020B0502040204020203" pitchFamily="34" charset="-122"/>
              </a:rPr>
              <a:t> </a:t>
            </a:r>
            <a:r>
              <a:rPr lang="zh-CN" altLang="en-US" sz="3600" b="1" dirty="0">
                <a:solidFill>
                  <a:srgbClr val="002060"/>
                </a:solidFill>
                <a:latin typeface="微软雅黑 Light" panose="020B0502040204020203" pitchFamily="34" charset="-122"/>
                <a:ea typeface="微软雅黑 Light" panose="020B0502040204020203" pitchFamily="34" charset="-122"/>
              </a:rPr>
              <a:t>汉字字形码</a:t>
            </a:r>
            <a:endParaRPr lang="en-US" altLang="zh-CN" sz="3600" b="1" dirty="0">
              <a:solidFill>
                <a:srgbClr val="002060"/>
              </a:solidFill>
              <a:latin typeface="微软雅黑 Light" panose="020B0502040204020203" pitchFamily="34" charset="-122"/>
              <a:ea typeface="微软雅黑 Light" panose="020B0502040204020203" pitchFamily="34" charset="-122"/>
            </a:endParaRPr>
          </a:p>
          <a:p>
            <a:pPr lvl="1">
              <a:buFont typeface="Wingdings" panose="05000000000000000000" pitchFamily="2" charset="2"/>
              <a:buChar char="Ø"/>
            </a:pPr>
            <a:r>
              <a:rPr lang="zh-CN" altLang="en-US" sz="3200" b="1" dirty="0">
                <a:solidFill>
                  <a:srgbClr val="C00000"/>
                </a:solidFill>
                <a:latin typeface="微软雅黑 Light" panose="020B0502040204020203" pitchFamily="34" charset="-122"/>
                <a:ea typeface="微软雅黑 Light" panose="020B0502040204020203" pitchFamily="34" charset="-122"/>
              </a:rPr>
              <a:t>点阵</a:t>
            </a:r>
            <a:r>
              <a:rPr lang="zh-CN" altLang="en-US" sz="3200" b="1" dirty="0">
                <a:solidFill>
                  <a:srgbClr val="002060"/>
                </a:solidFill>
                <a:latin typeface="微软雅黑 Light" panose="020B0502040204020203" pitchFamily="34" charset="-122"/>
                <a:ea typeface="微软雅黑 Light" panose="020B0502040204020203" pitchFamily="34" charset="-122"/>
              </a:rPr>
              <a:t>字形码：</a:t>
            </a:r>
          </a:p>
          <a:p>
            <a:pPr lvl="2">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存储字符点阵：</a:t>
            </a:r>
            <a:r>
              <a:rPr lang="en-US" altLang="zh-CN" sz="2800" b="1" dirty="0">
                <a:solidFill>
                  <a:srgbClr val="002060"/>
                </a:solidFill>
                <a:latin typeface="微软雅黑 Light" panose="020B0502040204020203" pitchFamily="34" charset="-122"/>
                <a:ea typeface="微软雅黑 Light" panose="020B0502040204020203" pitchFamily="34" charset="-122"/>
              </a:rPr>
              <a:t>16×16</a:t>
            </a:r>
            <a:r>
              <a:rPr lang="zh-CN" altLang="en-US" sz="2800" b="1" dirty="0">
                <a:solidFill>
                  <a:srgbClr val="002060"/>
                </a:solidFill>
                <a:latin typeface="微软雅黑 Light" panose="020B0502040204020203" pitchFamily="34" charset="-122"/>
                <a:ea typeface="微软雅黑 Light" panose="020B0502040204020203" pitchFamily="34" charset="-122"/>
              </a:rPr>
              <a:t>点阵，</a:t>
            </a:r>
            <a:r>
              <a:rPr lang="en-US" altLang="zh-CN" sz="2800" b="1" dirty="0">
                <a:solidFill>
                  <a:srgbClr val="002060"/>
                </a:solidFill>
                <a:latin typeface="微软雅黑 Light" panose="020B0502040204020203" pitchFamily="34" charset="-122"/>
                <a:ea typeface="微软雅黑 Light" panose="020B0502040204020203" pitchFamily="34" charset="-122"/>
              </a:rPr>
              <a:t>24×24</a:t>
            </a:r>
            <a:r>
              <a:rPr lang="zh-CN" altLang="en-US" sz="2800" b="1" dirty="0">
                <a:solidFill>
                  <a:srgbClr val="002060"/>
                </a:solidFill>
                <a:latin typeface="微软雅黑 Light" panose="020B0502040204020203" pitchFamily="34" charset="-122"/>
                <a:ea typeface="微软雅黑 Light" panose="020B0502040204020203" pitchFamily="34" charset="-122"/>
              </a:rPr>
              <a:t>点阵、</a:t>
            </a:r>
            <a:r>
              <a:rPr lang="en-US" altLang="zh-CN" sz="2800" b="1" dirty="0">
                <a:solidFill>
                  <a:srgbClr val="002060"/>
                </a:solidFill>
                <a:latin typeface="微软雅黑 Light" panose="020B0502040204020203" pitchFamily="34" charset="-122"/>
                <a:ea typeface="微软雅黑 Light" panose="020B0502040204020203" pitchFamily="34" charset="-122"/>
              </a:rPr>
              <a:t>32×32</a:t>
            </a:r>
            <a:r>
              <a:rPr lang="zh-CN" altLang="en-US" sz="2800" b="1" dirty="0">
                <a:solidFill>
                  <a:srgbClr val="002060"/>
                </a:solidFill>
                <a:latin typeface="微软雅黑 Light" panose="020B0502040204020203" pitchFamily="34" charset="-122"/>
                <a:ea typeface="微软雅黑 Light" panose="020B0502040204020203" pitchFamily="34" charset="-122"/>
              </a:rPr>
              <a:t>点阵、</a:t>
            </a:r>
            <a:r>
              <a:rPr lang="en-US" altLang="zh-CN" sz="2800" b="1" dirty="0">
                <a:solidFill>
                  <a:srgbClr val="002060"/>
                </a:solidFill>
                <a:latin typeface="微软雅黑 Light" panose="020B0502040204020203" pitchFamily="34" charset="-122"/>
                <a:ea typeface="微软雅黑 Light" panose="020B0502040204020203" pitchFamily="34" charset="-122"/>
              </a:rPr>
              <a:t>48×48</a:t>
            </a:r>
            <a:r>
              <a:rPr lang="zh-CN" altLang="en-US" sz="2800" b="1" dirty="0">
                <a:solidFill>
                  <a:srgbClr val="002060"/>
                </a:solidFill>
                <a:latin typeface="微软雅黑 Light" panose="020B0502040204020203" pitchFamily="34" charset="-122"/>
                <a:ea typeface="微软雅黑 Light" panose="020B0502040204020203" pitchFamily="34" charset="-122"/>
              </a:rPr>
              <a:t>点阵等</a:t>
            </a:r>
          </a:p>
          <a:p>
            <a:pPr lvl="2">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点阵</a:t>
            </a:r>
            <a:r>
              <a:rPr lang="zh-CN" altLang="en-US" sz="2800" b="1" dirty="0">
                <a:solidFill>
                  <a:srgbClr val="C00000"/>
                </a:solidFill>
                <a:latin typeface="微软雅黑 Light" panose="020B0502040204020203" pitchFamily="34" charset="-122"/>
                <a:ea typeface="微软雅黑 Light" panose="020B0502040204020203" pitchFamily="34" charset="-122"/>
              </a:rPr>
              <a:t>规模越大</a:t>
            </a:r>
            <a:r>
              <a:rPr lang="zh-CN" altLang="en-US" sz="2800" b="1" dirty="0">
                <a:solidFill>
                  <a:srgbClr val="002060"/>
                </a:solidFill>
                <a:latin typeface="微软雅黑 Light" panose="020B0502040204020203" pitchFamily="34" charset="-122"/>
                <a:ea typeface="微软雅黑 Light" panose="020B0502040204020203" pitchFamily="34" charset="-122"/>
              </a:rPr>
              <a:t>，字形越</a:t>
            </a:r>
            <a:r>
              <a:rPr lang="zh-CN" altLang="en-US" sz="2800" b="1" dirty="0">
                <a:solidFill>
                  <a:srgbClr val="C00000"/>
                </a:solidFill>
                <a:latin typeface="微软雅黑 Light" panose="020B0502040204020203" pitchFamily="34" charset="-122"/>
                <a:ea typeface="微软雅黑 Light" panose="020B0502040204020203" pitchFamily="34" charset="-122"/>
              </a:rPr>
              <a:t>清晰美观</a:t>
            </a:r>
            <a:r>
              <a:rPr lang="zh-CN" altLang="en-US" sz="2800" b="1" dirty="0">
                <a:solidFill>
                  <a:srgbClr val="002060"/>
                </a:solidFill>
                <a:latin typeface="微软雅黑 Light" panose="020B0502040204020203" pitchFamily="34" charset="-122"/>
                <a:ea typeface="微软雅黑 Light" panose="020B0502040204020203" pitchFamily="34" charset="-122"/>
              </a:rPr>
              <a:t>，所占</a:t>
            </a:r>
            <a:r>
              <a:rPr lang="zh-CN" altLang="en-US" sz="2800" b="1" dirty="0">
                <a:solidFill>
                  <a:srgbClr val="C00000"/>
                </a:solidFill>
                <a:latin typeface="微软雅黑 Light" panose="020B0502040204020203" pitchFamily="34" charset="-122"/>
                <a:ea typeface="微软雅黑 Light" panose="020B0502040204020203" pitchFamily="34" charset="-122"/>
              </a:rPr>
              <a:t>存储空间</a:t>
            </a:r>
            <a:r>
              <a:rPr lang="zh-CN" altLang="en-US" sz="2800" b="1" dirty="0">
                <a:solidFill>
                  <a:srgbClr val="002060"/>
                </a:solidFill>
                <a:latin typeface="微软雅黑 Light" panose="020B0502040204020203" pitchFamily="34" charset="-122"/>
                <a:ea typeface="微软雅黑 Light" panose="020B0502040204020203" pitchFamily="34" charset="-122"/>
              </a:rPr>
              <a:t>也</a:t>
            </a:r>
            <a:r>
              <a:rPr lang="zh-CN" altLang="en-US" sz="2800" b="1" dirty="0">
                <a:solidFill>
                  <a:srgbClr val="C00000"/>
                </a:solidFill>
                <a:latin typeface="微软雅黑 Light" panose="020B0502040204020203" pitchFamily="34" charset="-122"/>
                <a:ea typeface="微软雅黑 Light" panose="020B0502040204020203" pitchFamily="34" charset="-122"/>
              </a:rPr>
              <a:t>越大</a:t>
            </a:r>
            <a:r>
              <a:rPr lang="zh-CN" altLang="en-US" sz="2800" b="1" dirty="0">
                <a:solidFill>
                  <a:srgbClr val="002060"/>
                </a:solidFill>
                <a:latin typeface="微软雅黑 Light" panose="020B0502040204020203" pitchFamily="34" charset="-122"/>
                <a:ea typeface="微软雅黑 Light" panose="020B0502040204020203" pitchFamily="34" charset="-122"/>
              </a:rPr>
              <a:t>。</a:t>
            </a:r>
          </a:p>
          <a:p>
            <a:pPr lvl="2">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为了避免数据量过大，点阵方式经常会以牺牲文字质量为代价。但是，对于描述小号汉字点阵方式有明显的优势。</a:t>
            </a:r>
          </a:p>
        </p:txBody>
      </p:sp>
      <p:sp>
        <p:nvSpPr>
          <p:cNvPr id="2" name="Rectangle 4">
            <a:extLst>
              <a:ext uri="{FF2B5EF4-FFF2-40B4-BE49-F238E27FC236}">
                <a16:creationId xmlns:a16="http://schemas.microsoft.com/office/drawing/2014/main" id="{1F45D4A2-3EB2-4395-A60F-41449287D4A4}"/>
              </a:ext>
            </a:extLst>
          </p:cNvPr>
          <p:cNvSpPr>
            <a:spLocks noChangeArrowheads="1"/>
          </p:cNvSpPr>
          <p:nvPr/>
        </p:nvSpPr>
        <p:spPr bwMode="auto">
          <a:xfrm>
            <a:off x="8324248" y="21352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4" name="图片 240">
            <a:extLst>
              <a:ext uri="{FF2B5EF4-FFF2-40B4-BE49-F238E27FC236}">
                <a16:creationId xmlns:a16="http://schemas.microsoft.com/office/drawing/2014/main" id="{9F7864C8-8554-43A6-A87D-A302FAA16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133"/>
          <a:stretch>
            <a:fillRect/>
          </a:stretch>
        </p:blipFill>
        <p:spPr bwMode="auto">
          <a:xfrm>
            <a:off x="7779172" y="2135204"/>
            <a:ext cx="3666350" cy="3695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a16="http://schemas.microsoft.com/office/drawing/2014/main" id="{FAF1D958-D87C-40D6-94DE-699321971573}"/>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304353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435513"/>
            <a:ext cx="10515600" cy="828460"/>
          </a:xfrm>
        </p:spPr>
        <p:txBody>
          <a:bodyPr>
            <a:normAutofit/>
          </a:bodyPr>
          <a:lstStyle/>
          <a:p>
            <a:r>
              <a:rPr lang="zh-CN" altLang="en-US" sz="4000" dirty="0">
                <a:latin typeface="微软雅黑 Light" panose="020B0502040204020203" pitchFamily="34" charset="-122"/>
                <a:ea typeface="微软雅黑 Light" panose="020B0502040204020203" pitchFamily="34" charset="-122"/>
              </a:rPr>
              <a:t>汉字的编码表示</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6"/>
            <a:ext cx="10878398" cy="4099224"/>
          </a:xfrm>
        </p:spPr>
        <p:txBody>
          <a:bodyPr>
            <a:normAutofit/>
          </a:bodyPr>
          <a:lstStyle/>
          <a:p>
            <a:pPr>
              <a:buFont typeface="Wingdings" panose="05000000000000000000" pitchFamily="2" charset="2"/>
              <a:buChar char="Ø"/>
            </a:pPr>
            <a:r>
              <a:rPr lang="en-US" altLang="zh-CN" sz="3600" dirty="0"/>
              <a:t> </a:t>
            </a:r>
            <a:r>
              <a:rPr lang="zh-CN" altLang="en-US" sz="3600" b="1" dirty="0">
                <a:solidFill>
                  <a:srgbClr val="002060"/>
                </a:solidFill>
                <a:latin typeface="微软雅黑 Light" panose="020B0502040204020203" pitchFamily="34" charset="-122"/>
                <a:ea typeface="微软雅黑 Light" panose="020B0502040204020203" pitchFamily="34" charset="-122"/>
              </a:rPr>
              <a:t>汉字字形码</a:t>
            </a:r>
            <a:endParaRPr lang="en-US" altLang="zh-CN" sz="3600" b="1" dirty="0">
              <a:solidFill>
                <a:srgbClr val="002060"/>
              </a:solidFill>
              <a:latin typeface="微软雅黑 Light" panose="020B0502040204020203" pitchFamily="34" charset="-122"/>
              <a:ea typeface="微软雅黑 Light" panose="020B0502040204020203" pitchFamily="34" charset="-122"/>
            </a:endParaRPr>
          </a:p>
          <a:p>
            <a:pPr lvl="1">
              <a:buFont typeface="Wingdings" panose="05000000000000000000" pitchFamily="2" charset="2"/>
              <a:buChar char="Ø"/>
            </a:pPr>
            <a:r>
              <a:rPr lang="zh-CN" altLang="en-US" sz="3200" b="1" dirty="0">
                <a:solidFill>
                  <a:srgbClr val="C00000"/>
                </a:solidFill>
                <a:latin typeface="微软雅黑 Light" panose="020B0502040204020203" pitchFamily="34" charset="-122"/>
                <a:ea typeface="微软雅黑 Light" panose="020B0502040204020203" pitchFamily="34" charset="-122"/>
              </a:rPr>
              <a:t>矢量</a:t>
            </a:r>
            <a:r>
              <a:rPr lang="zh-CN" altLang="en-US" sz="3200" b="1" dirty="0">
                <a:solidFill>
                  <a:srgbClr val="002060"/>
                </a:solidFill>
                <a:latin typeface="微软雅黑 Light" panose="020B0502040204020203" pitchFamily="34" charset="-122"/>
                <a:ea typeface="微软雅黑 Light" panose="020B0502040204020203" pitchFamily="34" charset="-122"/>
              </a:rPr>
              <a:t>字形码：</a:t>
            </a:r>
          </a:p>
          <a:p>
            <a:pPr lvl="2">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存储数学函数描述的曲线字库，及一系列</a:t>
            </a:r>
            <a:r>
              <a:rPr lang="zh-CN" altLang="en-US" sz="2800" b="1" dirty="0">
                <a:solidFill>
                  <a:srgbClr val="C00000"/>
                </a:solidFill>
                <a:latin typeface="微软雅黑 Light" panose="020B0502040204020203" pitchFamily="34" charset="-122"/>
                <a:ea typeface="微软雅黑 Light" panose="020B0502040204020203" pitchFamily="34" charset="-122"/>
              </a:rPr>
              <a:t>控制指令。</a:t>
            </a:r>
          </a:p>
          <a:p>
            <a:pPr lvl="2">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可产生高质量的汉字输出</a:t>
            </a:r>
          </a:p>
          <a:p>
            <a:pPr lvl="2">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明显的缺点是当文字比较小时，表现质量要差一些。</a:t>
            </a:r>
          </a:p>
        </p:txBody>
      </p:sp>
      <p:sp>
        <p:nvSpPr>
          <p:cNvPr id="2" name="Rectangle 4">
            <a:extLst>
              <a:ext uri="{FF2B5EF4-FFF2-40B4-BE49-F238E27FC236}">
                <a16:creationId xmlns:a16="http://schemas.microsoft.com/office/drawing/2014/main" id="{1F45D4A2-3EB2-4395-A60F-41449287D4A4}"/>
              </a:ext>
            </a:extLst>
          </p:cNvPr>
          <p:cNvSpPr>
            <a:spLocks noChangeArrowheads="1"/>
          </p:cNvSpPr>
          <p:nvPr/>
        </p:nvSpPr>
        <p:spPr bwMode="auto">
          <a:xfrm>
            <a:off x="8324248" y="21352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9" name="组合 8">
            <a:extLst>
              <a:ext uri="{FF2B5EF4-FFF2-40B4-BE49-F238E27FC236}">
                <a16:creationId xmlns:a16="http://schemas.microsoft.com/office/drawing/2014/main" id="{C7DF9348-9DCA-457B-87DE-3577B3A1778A}"/>
              </a:ext>
            </a:extLst>
          </p:cNvPr>
          <p:cNvGrpSpPr/>
          <p:nvPr/>
        </p:nvGrpSpPr>
        <p:grpSpPr>
          <a:xfrm>
            <a:off x="3172645" y="4148489"/>
            <a:ext cx="5473016" cy="1717324"/>
            <a:chOff x="5053821" y="4517104"/>
            <a:chExt cx="5473016" cy="1717324"/>
          </a:xfrm>
        </p:grpSpPr>
        <p:pic>
          <p:nvPicPr>
            <p:cNvPr id="4" name="图片 3">
              <a:extLst>
                <a:ext uri="{FF2B5EF4-FFF2-40B4-BE49-F238E27FC236}">
                  <a16:creationId xmlns:a16="http://schemas.microsoft.com/office/drawing/2014/main" id="{3684D7E2-EB45-4F00-B9F9-6B3A4C279E37}"/>
                </a:ext>
              </a:extLst>
            </p:cNvPr>
            <p:cNvPicPr>
              <a:picLocks noChangeAspect="1"/>
            </p:cNvPicPr>
            <p:nvPr/>
          </p:nvPicPr>
          <p:blipFill rotWithShape="1">
            <a:blip r:embed="rId2">
              <a:extLst>
                <a:ext uri="{28A0092B-C50C-407E-A947-70E740481C1C}">
                  <a14:useLocalDpi xmlns:a14="http://schemas.microsoft.com/office/drawing/2010/main" val="0"/>
                </a:ext>
              </a:extLst>
            </a:blip>
            <a:srcRect t="23867" b="27906"/>
            <a:stretch/>
          </p:blipFill>
          <p:spPr>
            <a:xfrm>
              <a:off x="5053821" y="4517104"/>
              <a:ext cx="5473016" cy="1224789"/>
            </a:xfrm>
            <a:prstGeom prst="rect">
              <a:avLst/>
            </a:prstGeom>
          </p:spPr>
        </p:pic>
        <p:sp>
          <p:nvSpPr>
            <p:cNvPr id="8" name="文本框 7">
              <a:extLst>
                <a:ext uri="{FF2B5EF4-FFF2-40B4-BE49-F238E27FC236}">
                  <a16:creationId xmlns:a16="http://schemas.microsoft.com/office/drawing/2014/main" id="{06C04594-5C18-4FB2-9CDF-54363B41D2D4}"/>
                </a:ext>
              </a:extLst>
            </p:cNvPr>
            <p:cNvSpPr txBox="1"/>
            <p:nvPr/>
          </p:nvSpPr>
          <p:spPr>
            <a:xfrm>
              <a:off x="5806888" y="5865096"/>
              <a:ext cx="3966882" cy="369332"/>
            </a:xfrm>
            <a:prstGeom prst="rect">
              <a:avLst/>
            </a:prstGeom>
            <a:noFill/>
          </p:spPr>
          <p:txBody>
            <a:bodyPr wrap="square" rtlCol="0">
              <a:spAutoFit/>
            </a:bodyPr>
            <a:lstStyle/>
            <a:p>
              <a:pPr algn="ctr"/>
              <a:r>
                <a:rPr lang="zh-CN" altLang="en-US" dirty="0"/>
                <a:t>点阵                                        矢量</a:t>
              </a:r>
            </a:p>
          </p:txBody>
        </p:sp>
      </p:grpSp>
      <p:sp>
        <p:nvSpPr>
          <p:cNvPr id="10" name="文本框 9">
            <a:extLst>
              <a:ext uri="{FF2B5EF4-FFF2-40B4-BE49-F238E27FC236}">
                <a16:creationId xmlns:a16="http://schemas.microsoft.com/office/drawing/2014/main" id="{42DF9A82-440D-4585-A1CB-92B5103CDBE3}"/>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93965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16548" y="1372254"/>
            <a:ext cx="9125681" cy="1325563"/>
          </a:xfrm>
        </p:spPr>
        <p:txBody>
          <a:bodyPr>
            <a:noAutofit/>
          </a:bodyPr>
          <a:lstStyle/>
          <a:p>
            <a:pPr lvl="0" algn="ctr">
              <a:lnSpc>
                <a:spcPct val="100000"/>
              </a:lnSpc>
              <a:spcBef>
                <a:spcPts val="0"/>
              </a:spcBef>
            </a:pPr>
            <a:r>
              <a:rPr lang="zh-CN" altLang="en-US" sz="5400" b="1" dirty="0">
                <a:solidFill>
                  <a:schemeClr val="tx2"/>
                </a:solidFill>
                <a:latin typeface="微软雅黑 Light" panose="020B0502040204020203" pitchFamily="34" charset="-122"/>
                <a:ea typeface="微软雅黑 Light" panose="020B0502040204020203" pitchFamily="34" charset="-122"/>
                <a:sym typeface="Helvetica Light"/>
              </a:rPr>
              <a:t>图像与声音数据的采集与表示</a:t>
            </a:r>
            <a:endParaRPr lang="zh-CN" altLang="en-US" sz="4800" b="1" dirty="0">
              <a:solidFill>
                <a:schemeClr val="tx2"/>
              </a:solidFill>
              <a:latin typeface="微软雅黑 Light" panose="020B0502040204020203" pitchFamily="34" charset="-122"/>
              <a:ea typeface="微软雅黑 Light" panose="020B0502040204020203" pitchFamily="34" charset="-122"/>
            </a:endParaRPr>
          </a:p>
        </p:txBody>
      </p:sp>
      <p:cxnSp>
        <p:nvCxnSpPr>
          <p:cNvPr id="6" name="直接连接符 5"/>
          <p:cNvCxnSpPr/>
          <p:nvPr/>
        </p:nvCxnSpPr>
        <p:spPr>
          <a:xfrm>
            <a:off x="1571042" y="2717056"/>
            <a:ext cx="9759820"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097504" y="2775438"/>
            <a:ext cx="8265685" cy="369332"/>
          </a:xfrm>
          <a:prstGeom prst="rect">
            <a:avLst/>
          </a:prstGeom>
          <a:noFill/>
        </p:spPr>
        <p:txBody>
          <a:bodyPr wrap="square" rtlCol="0">
            <a:spAutoFit/>
          </a:bodyPr>
          <a:lstStyle/>
          <a:p>
            <a:pPr lvl="1"/>
            <a:r>
              <a:rPr lang="zh-CN" altLang="en-US" sz="1800" dirty="0"/>
              <a:t>图形；图像；图像分辨率；视频；动画；声波；采样频率；采样精度</a:t>
            </a:r>
          </a:p>
        </p:txBody>
      </p:sp>
      <p:sp>
        <p:nvSpPr>
          <p:cNvPr id="8" name="标题 1"/>
          <p:cNvSpPr txBox="1">
            <a:spLocks/>
          </p:cNvSpPr>
          <p:nvPr/>
        </p:nvSpPr>
        <p:spPr>
          <a:xfrm>
            <a:off x="1656981" y="3707538"/>
            <a:ext cx="86696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5400" b="1" i="0" u="none" strike="noStrike" kern="1200" cap="none" spc="8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/05</a:t>
            </a:r>
            <a:endParaRPr kumimoji="0" lang="zh-CN" altLang="en-US" sz="5400"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pic>
        <p:nvPicPr>
          <p:cNvPr id="3" name="图片 2">
            <a:extLst>
              <a:ext uri="{FF2B5EF4-FFF2-40B4-BE49-F238E27FC236}">
                <a16:creationId xmlns:a16="http://schemas.microsoft.com/office/drawing/2014/main" id="{8B39D4C4-ABA9-B6A6-1556-47E52921530E}"/>
              </a:ext>
            </a:extLst>
          </p:cNvPr>
          <p:cNvPicPr>
            <a:picLocks noChangeAspect="1"/>
          </p:cNvPicPr>
          <p:nvPr/>
        </p:nvPicPr>
        <p:blipFill rotWithShape="1">
          <a:blip r:embed="rId2">
            <a:extLst>
              <a:ext uri="{28A0092B-C50C-407E-A947-70E740481C1C}">
                <a14:useLocalDpi xmlns:a14="http://schemas.microsoft.com/office/drawing/2010/main" val="0"/>
              </a:ext>
            </a:extLst>
          </a:blip>
          <a:srcRect r="78884"/>
          <a:stretch/>
        </p:blipFill>
        <p:spPr>
          <a:xfrm>
            <a:off x="613804" y="262088"/>
            <a:ext cx="1080771" cy="1319459"/>
          </a:xfrm>
          <a:prstGeom prst="rect">
            <a:avLst/>
          </a:prstGeom>
        </p:spPr>
      </p:pic>
      <p:pic>
        <p:nvPicPr>
          <p:cNvPr id="9" name="图片 8">
            <a:extLst>
              <a:ext uri="{FF2B5EF4-FFF2-40B4-BE49-F238E27FC236}">
                <a16:creationId xmlns:a16="http://schemas.microsoft.com/office/drawing/2014/main" id="{4641BA49-A45E-88DE-4767-254999A3B982}"/>
              </a:ext>
            </a:extLst>
          </p:cNvPr>
          <p:cNvPicPr>
            <a:picLocks noChangeAspect="1"/>
          </p:cNvPicPr>
          <p:nvPr/>
        </p:nvPicPr>
        <p:blipFill>
          <a:blip r:embed="rId3"/>
          <a:stretch>
            <a:fillRect/>
          </a:stretch>
        </p:blipFill>
        <p:spPr>
          <a:xfrm>
            <a:off x="2633148" y="5478052"/>
            <a:ext cx="1079086" cy="1316850"/>
          </a:xfrm>
          <a:prstGeom prst="rect">
            <a:avLst/>
          </a:prstGeom>
        </p:spPr>
      </p:pic>
      <p:pic>
        <p:nvPicPr>
          <p:cNvPr id="10" name="图片 9">
            <a:extLst>
              <a:ext uri="{FF2B5EF4-FFF2-40B4-BE49-F238E27FC236}">
                <a16:creationId xmlns:a16="http://schemas.microsoft.com/office/drawing/2014/main" id="{F6DFBDE7-A4A7-9D51-0017-006A56449854}"/>
              </a:ext>
            </a:extLst>
          </p:cNvPr>
          <p:cNvPicPr>
            <a:picLocks noChangeAspect="1"/>
          </p:cNvPicPr>
          <p:nvPr/>
        </p:nvPicPr>
        <p:blipFill>
          <a:blip r:embed="rId4"/>
          <a:stretch>
            <a:fillRect/>
          </a:stretch>
        </p:blipFill>
        <p:spPr>
          <a:xfrm>
            <a:off x="5132748" y="3111980"/>
            <a:ext cx="1926503" cy="634039"/>
          </a:xfrm>
          <a:prstGeom prst="rect">
            <a:avLst/>
          </a:prstGeom>
        </p:spPr>
      </p:pic>
    </p:spTree>
    <p:extLst>
      <p:ext uri="{BB962C8B-B14F-4D97-AF65-F5344CB8AC3E}">
        <p14:creationId xmlns:p14="http://schemas.microsoft.com/office/powerpoint/2010/main" val="2760624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7913863-ECE7-41D5-9668-D2B67B20DFA1}"/>
              </a:ext>
            </a:extLst>
          </p:cNvPr>
          <p:cNvSpPr>
            <a:spLocks noGrp="1"/>
          </p:cNvSpPr>
          <p:nvPr>
            <p:ph type="title"/>
          </p:nvPr>
        </p:nvSpPr>
        <p:spPr>
          <a:xfrm>
            <a:off x="670403" y="487807"/>
            <a:ext cx="10515600" cy="828460"/>
          </a:xfrm>
        </p:spPr>
        <p:txBody>
          <a:bodyPr>
            <a:normAutofit/>
          </a:bodyPr>
          <a:lstStyle/>
          <a:p>
            <a:pPr lvl="0">
              <a:defRPr/>
            </a:pPr>
            <a:r>
              <a:rPr lang="zh-CN" altLang="en-US" sz="4000" dirty="0">
                <a:latin typeface="微软雅黑 Light" panose="020B0502040204020203" pitchFamily="34" charset="-122"/>
                <a:ea typeface="微软雅黑 Light" panose="020B0502040204020203" pitchFamily="34" charset="-122"/>
              </a:rPr>
              <a:t>图像数据的采集与表示</a:t>
            </a:r>
          </a:p>
        </p:txBody>
      </p:sp>
      <p:sp>
        <p:nvSpPr>
          <p:cNvPr id="5" name="内容占位符 4">
            <a:extLst>
              <a:ext uri="{FF2B5EF4-FFF2-40B4-BE49-F238E27FC236}">
                <a16:creationId xmlns:a16="http://schemas.microsoft.com/office/drawing/2014/main" id="{3CC4D77F-A8DB-4B05-BCE7-D27A63000266}"/>
              </a:ext>
            </a:extLst>
          </p:cNvPr>
          <p:cNvSpPr>
            <a:spLocks noGrp="1"/>
          </p:cNvSpPr>
          <p:nvPr>
            <p:ph idx="1"/>
          </p:nvPr>
        </p:nvSpPr>
        <p:spPr>
          <a:xfrm>
            <a:off x="575153" y="1487978"/>
            <a:ext cx="10954600" cy="5199149"/>
          </a:xfrm>
        </p:spPr>
        <p:txBody>
          <a:bodyPr>
            <a:normAutofit fontScale="47500" lnSpcReduction="20000"/>
          </a:bodyPr>
          <a:lstStyle/>
          <a:p>
            <a:pPr>
              <a:lnSpc>
                <a:spcPct val="120000"/>
              </a:lnSpc>
              <a:buFont typeface="Wingdings" panose="05000000000000000000" pitchFamily="2" charset="2"/>
              <a:buChar char="Ø"/>
            </a:pPr>
            <a:r>
              <a:rPr lang="zh-CN" altLang="en-US" sz="6700" b="1" dirty="0">
                <a:solidFill>
                  <a:srgbClr val="002060"/>
                </a:solidFill>
                <a:latin typeface="微软雅黑 Light" panose="020B0502040204020203" pitchFamily="34" charset="-122"/>
                <a:ea typeface="微软雅黑 Light" panose="020B0502040204020203" pitchFamily="34" charset="-122"/>
              </a:rPr>
              <a:t>图形：</a:t>
            </a:r>
            <a:r>
              <a:rPr lang="zh-CN" altLang="zh-CN" sz="6700" b="1" dirty="0">
                <a:solidFill>
                  <a:srgbClr val="002060"/>
                </a:solidFill>
                <a:latin typeface="微软雅黑 Light" panose="020B0502040204020203" pitchFamily="34" charset="-122"/>
                <a:ea typeface="微软雅黑 Light" panose="020B0502040204020203" pitchFamily="34" charset="-122"/>
              </a:rPr>
              <a:t>一般指用</a:t>
            </a:r>
            <a:r>
              <a:rPr lang="zh-CN" altLang="zh-CN" sz="6700" b="1" dirty="0">
                <a:solidFill>
                  <a:srgbClr val="C00000"/>
                </a:solidFill>
                <a:latin typeface="微软雅黑 Light" panose="020B0502040204020203" pitchFamily="34" charset="-122"/>
                <a:ea typeface="微软雅黑 Light" panose="020B0502040204020203" pitchFamily="34" charset="-122"/>
              </a:rPr>
              <a:t>计算机绘制</a:t>
            </a:r>
            <a:r>
              <a:rPr lang="zh-CN" altLang="zh-CN" sz="6700" b="1" dirty="0">
                <a:solidFill>
                  <a:srgbClr val="002060"/>
                </a:solidFill>
                <a:latin typeface="微软雅黑 Light" panose="020B0502040204020203" pitchFamily="34" charset="-122"/>
                <a:ea typeface="微软雅黑 Light" panose="020B0502040204020203" pitchFamily="34" charset="-122"/>
              </a:rPr>
              <a:t>的几何形状，如直线、圆、圆弧、矩形、任意曲线和图表等，也称矢量图</a:t>
            </a:r>
            <a:r>
              <a:rPr lang="zh-CN" altLang="en-US" sz="6700" b="1" dirty="0">
                <a:solidFill>
                  <a:srgbClr val="002060"/>
                </a:solidFill>
                <a:latin typeface="微软雅黑 Light" panose="020B0502040204020203" pitchFamily="34" charset="-122"/>
                <a:ea typeface="微软雅黑 Light" panose="020B0502040204020203" pitchFamily="34" charset="-122"/>
              </a:rPr>
              <a:t>。</a:t>
            </a:r>
            <a:endParaRPr lang="en-US" altLang="zh-CN" sz="6700" b="1" dirty="0">
              <a:solidFill>
                <a:srgbClr val="002060"/>
              </a:solidFill>
              <a:latin typeface="微软雅黑 Light" panose="020B0502040204020203" pitchFamily="34" charset="-122"/>
              <a:ea typeface="微软雅黑 Light" panose="020B0502040204020203" pitchFamily="34" charset="-122"/>
            </a:endParaRPr>
          </a:p>
          <a:p>
            <a:pPr>
              <a:lnSpc>
                <a:spcPct val="120000"/>
              </a:lnSpc>
              <a:buFont typeface="Wingdings" panose="05000000000000000000" pitchFamily="2" charset="2"/>
              <a:buChar char="Ø"/>
            </a:pPr>
            <a:r>
              <a:rPr lang="zh-CN" altLang="en-US" sz="6700" b="1" dirty="0">
                <a:solidFill>
                  <a:srgbClr val="002060"/>
                </a:solidFill>
                <a:latin typeface="微软雅黑 Light" panose="020B0502040204020203" pitchFamily="34" charset="-122"/>
                <a:ea typeface="微软雅黑 Light" panose="020B0502040204020203" pitchFamily="34" charset="-122"/>
              </a:rPr>
              <a:t>矢量图：</a:t>
            </a:r>
            <a:r>
              <a:rPr lang="zh-CN" altLang="zh-CN" sz="6700" b="1" dirty="0">
                <a:solidFill>
                  <a:srgbClr val="002060"/>
                </a:solidFill>
                <a:latin typeface="微软雅黑 Light" panose="020B0502040204020203" pitchFamily="34" charset="-122"/>
                <a:ea typeface="微软雅黑 Light" panose="020B0502040204020203" pitchFamily="34" charset="-122"/>
              </a:rPr>
              <a:t>计算机中存储的是</a:t>
            </a:r>
            <a:r>
              <a:rPr lang="zh-CN" altLang="zh-CN" sz="6700" b="1" dirty="0">
                <a:solidFill>
                  <a:srgbClr val="C00000"/>
                </a:solidFill>
                <a:latin typeface="微软雅黑 Light" panose="020B0502040204020203" pitchFamily="34" charset="-122"/>
                <a:ea typeface="微软雅黑 Light" panose="020B0502040204020203" pitchFamily="34" charset="-122"/>
              </a:rPr>
              <a:t>生成图形的指令</a:t>
            </a:r>
            <a:r>
              <a:rPr lang="zh-CN" altLang="en-US" sz="6700" b="1" dirty="0">
                <a:solidFill>
                  <a:srgbClr val="002060"/>
                </a:solidFill>
                <a:latin typeface="微软雅黑 Light" panose="020B0502040204020203" pitchFamily="34" charset="-122"/>
                <a:ea typeface="微软雅黑 Light" panose="020B0502040204020203" pitchFamily="34" charset="-122"/>
              </a:rPr>
              <a:t>。可以放大到任意尺寸而不失真。</a:t>
            </a:r>
            <a:endParaRPr lang="en-US" altLang="zh-CN" sz="6700" b="1" dirty="0">
              <a:solidFill>
                <a:srgbClr val="002060"/>
              </a:solidFill>
              <a:latin typeface="微软雅黑 Light" panose="020B0502040204020203" pitchFamily="34" charset="-122"/>
              <a:ea typeface="微软雅黑 Light" panose="020B0502040204020203" pitchFamily="34" charset="-122"/>
            </a:endParaRPr>
          </a:p>
          <a:p>
            <a:pPr>
              <a:lnSpc>
                <a:spcPct val="120000"/>
              </a:lnSpc>
              <a:buFont typeface="Wingdings" panose="05000000000000000000" pitchFamily="2" charset="2"/>
              <a:buChar char="Ø"/>
            </a:pPr>
            <a:endParaRPr lang="en-US" altLang="zh-CN" sz="2900" b="1" dirty="0">
              <a:solidFill>
                <a:srgbClr val="002060"/>
              </a:solidFill>
              <a:latin typeface="微软雅黑 Light" panose="020B0502040204020203" pitchFamily="34" charset="-122"/>
              <a:ea typeface="微软雅黑 Light" panose="020B0502040204020203" pitchFamily="34" charset="-122"/>
            </a:endParaRPr>
          </a:p>
          <a:p>
            <a:pPr>
              <a:lnSpc>
                <a:spcPct val="120000"/>
              </a:lnSpc>
              <a:buFont typeface="Wingdings" panose="05000000000000000000" pitchFamily="2" charset="2"/>
              <a:buChar char="Ø"/>
            </a:pPr>
            <a:endParaRPr lang="en-US" altLang="zh-CN" sz="2900" b="1" dirty="0">
              <a:solidFill>
                <a:srgbClr val="002060"/>
              </a:solidFill>
              <a:latin typeface="微软雅黑 Light" panose="020B0502040204020203" pitchFamily="34" charset="-122"/>
              <a:ea typeface="微软雅黑 Light" panose="020B0502040204020203" pitchFamily="34" charset="-122"/>
            </a:endParaRPr>
          </a:p>
          <a:p>
            <a:pPr>
              <a:lnSpc>
                <a:spcPct val="120000"/>
              </a:lnSpc>
              <a:buFont typeface="Wingdings" panose="05000000000000000000" pitchFamily="2" charset="2"/>
              <a:buChar char="Ø"/>
            </a:pPr>
            <a:endParaRPr lang="en-US" altLang="zh-CN" sz="2900" b="1" dirty="0">
              <a:solidFill>
                <a:srgbClr val="002060"/>
              </a:solidFill>
              <a:latin typeface="微软雅黑 Light" panose="020B0502040204020203" pitchFamily="34" charset="-122"/>
              <a:ea typeface="微软雅黑 Light" panose="020B0502040204020203" pitchFamily="34" charset="-122"/>
            </a:endParaRPr>
          </a:p>
          <a:p>
            <a:pPr>
              <a:lnSpc>
                <a:spcPct val="120000"/>
              </a:lnSpc>
              <a:buFont typeface="Wingdings" panose="05000000000000000000" pitchFamily="2" charset="2"/>
              <a:buChar char="Ø"/>
            </a:pPr>
            <a:endParaRPr lang="en-US" altLang="zh-CN" sz="2900" b="1" dirty="0">
              <a:solidFill>
                <a:srgbClr val="002060"/>
              </a:solidFill>
              <a:latin typeface="微软雅黑 Light" panose="020B0502040204020203" pitchFamily="34" charset="-122"/>
              <a:ea typeface="微软雅黑 Light" panose="020B0502040204020203" pitchFamily="34" charset="-122"/>
            </a:endParaRPr>
          </a:p>
          <a:p>
            <a:pPr>
              <a:lnSpc>
                <a:spcPct val="120000"/>
              </a:lnSpc>
              <a:buFont typeface="Wingdings" panose="05000000000000000000" pitchFamily="2" charset="2"/>
              <a:buChar char="Ø"/>
            </a:pPr>
            <a:endParaRPr lang="en-US" altLang="zh-CN" sz="2900" b="1" dirty="0">
              <a:solidFill>
                <a:srgbClr val="002060"/>
              </a:solidFill>
              <a:latin typeface="微软雅黑 Light" panose="020B0502040204020203" pitchFamily="34" charset="-122"/>
              <a:ea typeface="微软雅黑 Light" panose="020B0502040204020203" pitchFamily="34" charset="-122"/>
            </a:endParaRPr>
          </a:p>
          <a:p>
            <a:pPr>
              <a:lnSpc>
                <a:spcPct val="120000"/>
              </a:lnSpc>
              <a:buFont typeface="Wingdings" panose="05000000000000000000" pitchFamily="2" charset="2"/>
              <a:buChar char="Ø"/>
            </a:pPr>
            <a:r>
              <a:rPr lang="zh-CN" altLang="zh-CN" sz="6700" b="1" dirty="0">
                <a:solidFill>
                  <a:srgbClr val="002060"/>
                </a:solidFill>
                <a:latin typeface="微软雅黑 Light" panose="020B0502040204020203" pitchFamily="34" charset="-122"/>
                <a:ea typeface="微软雅黑 Light" panose="020B0502040204020203" pitchFamily="34" charset="-122"/>
              </a:rPr>
              <a:t>文件</a:t>
            </a:r>
            <a:r>
              <a:rPr lang="zh-CN" altLang="en-US" sz="6700" b="1" dirty="0">
                <a:solidFill>
                  <a:srgbClr val="002060"/>
                </a:solidFill>
                <a:latin typeface="微软雅黑 Light" panose="020B0502040204020203" pitchFamily="34" charset="-122"/>
                <a:ea typeface="微软雅黑 Light" panose="020B0502040204020203" pitchFamily="34" charset="-122"/>
              </a:rPr>
              <a:t>：</a:t>
            </a:r>
            <a:r>
              <a:rPr lang="en-US" altLang="zh-CN" sz="6700" b="1" dirty="0">
                <a:solidFill>
                  <a:srgbClr val="002060"/>
                </a:solidFill>
                <a:latin typeface="微软雅黑 Light" panose="020B0502040204020203" pitchFamily="34" charset="-122"/>
                <a:ea typeface="微软雅黑 Light" panose="020B0502040204020203" pitchFamily="34" charset="-122"/>
              </a:rPr>
              <a:t>.3ds</a:t>
            </a:r>
            <a:r>
              <a:rPr lang="zh-CN" altLang="zh-CN" sz="6700" b="1" dirty="0">
                <a:solidFill>
                  <a:srgbClr val="002060"/>
                </a:solidFill>
                <a:latin typeface="微软雅黑 Light" panose="020B0502040204020203" pitchFamily="34" charset="-122"/>
                <a:ea typeface="微软雅黑 Light" panose="020B0502040204020203" pitchFamily="34" charset="-122"/>
              </a:rPr>
              <a:t>文件（用于三维造型）、</a:t>
            </a:r>
            <a:r>
              <a:rPr lang="en-US" altLang="zh-CN" sz="6700" b="1" dirty="0">
                <a:solidFill>
                  <a:srgbClr val="002060"/>
                </a:solidFill>
                <a:latin typeface="微软雅黑 Light" panose="020B0502040204020203" pitchFamily="34" charset="-122"/>
                <a:ea typeface="微软雅黑 Light" panose="020B0502040204020203" pitchFamily="34" charset="-122"/>
              </a:rPr>
              <a:t>.</a:t>
            </a:r>
            <a:r>
              <a:rPr lang="en-US" altLang="zh-CN" sz="6700" b="1" dirty="0" err="1">
                <a:solidFill>
                  <a:srgbClr val="002060"/>
                </a:solidFill>
                <a:latin typeface="微软雅黑 Light" panose="020B0502040204020203" pitchFamily="34" charset="-122"/>
                <a:ea typeface="微软雅黑 Light" panose="020B0502040204020203" pitchFamily="34" charset="-122"/>
              </a:rPr>
              <a:t>dxf</a:t>
            </a:r>
            <a:r>
              <a:rPr lang="zh-CN" altLang="zh-CN" sz="6700" b="1" dirty="0">
                <a:solidFill>
                  <a:srgbClr val="002060"/>
                </a:solidFill>
                <a:latin typeface="微软雅黑 Light" panose="020B0502040204020203" pitchFamily="34" charset="-122"/>
                <a:ea typeface="微软雅黑 Light" panose="020B0502040204020203" pitchFamily="34" charset="-122"/>
              </a:rPr>
              <a:t>文件（用于计算机辅助设计）、</a:t>
            </a:r>
            <a:r>
              <a:rPr lang="en-US" altLang="zh-CN" sz="6700" b="1" dirty="0">
                <a:solidFill>
                  <a:srgbClr val="002060"/>
                </a:solidFill>
                <a:latin typeface="微软雅黑 Light" panose="020B0502040204020203" pitchFamily="34" charset="-122"/>
                <a:ea typeface="微软雅黑 Light" panose="020B0502040204020203" pitchFamily="34" charset="-122"/>
              </a:rPr>
              <a:t>.</a:t>
            </a:r>
            <a:r>
              <a:rPr lang="en-US" altLang="zh-CN" sz="6700" b="1" dirty="0" err="1">
                <a:solidFill>
                  <a:srgbClr val="002060"/>
                </a:solidFill>
                <a:latin typeface="微软雅黑 Light" panose="020B0502040204020203" pitchFamily="34" charset="-122"/>
                <a:ea typeface="微软雅黑 Light" panose="020B0502040204020203" pitchFamily="34" charset="-122"/>
              </a:rPr>
              <a:t>wmf</a:t>
            </a:r>
            <a:r>
              <a:rPr lang="zh-CN" altLang="zh-CN" sz="6700" b="1" dirty="0">
                <a:solidFill>
                  <a:srgbClr val="002060"/>
                </a:solidFill>
                <a:latin typeface="微软雅黑 Light" panose="020B0502040204020203" pitchFamily="34" charset="-122"/>
                <a:ea typeface="微软雅黑 Light" panose="020B0502040204020203" pitchFamily="34" charset="-122"/>
              </a:rPr>
              <a:t>文件（用于桌面出版）等。</a:t>
            </a:r>
          </a:p>
          <a:p>
            <a:endParaRPr lang="zh-CN" altLang="en-US" dirty="0"/>
          </a:p>
        </p:txBody>
      </p:sp>
      <p:pic>
        <p:nvPicPr>
          <p:cNvPr id="6" name="Picture 3" descr="矢量图形">
            <a:extLst>
              <a:ext uri="{FF2B5EF4-FFF2-40B4-BE49-F238E27FC236}">
                <a16:creationId xmlns:a16="http://schemas.microsoft.com/office/drawing/2014/main" id="{5112D2B7-6392-4C33-B02C-2AE37AEC4CA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05091" y="3670315"/>
            <a:ext cx="3335615" cy="149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a16="http://schemas.microsoft.com/office/drawing/2014/main" id="{6C9049EC-B23D-4935-9B11-A3751AEE6754}"/>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84463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51353" y="460096"/>
            <a:ext cx="10515600" cy="828460"/>
          </a:xfrm>
        </p:spPr>
        <p:txBody>
          <a:bodyPr>
            <a:normAutofit/>
          </a:bodyPr>
          <a:lstStyle/>
          <a:p>
            <a:pPr>
              <a:defRPr/>
            </a:pPr>
            <a:r>
              <a:rPr lang="zh-CN" altLang="en-US" sz="4000" dirty="0">
                <a:latin typeface="微软雅黑 Light" panose="020B0502040204020203" pitchFamily="34" charset="-122"/>
                <a:ea typeface="微软雅黑 Light" panose="020B0502040204020203" pitchFamily="34" charset="-122"/>
              </a:rPr>
              <a:t>图像数据的采集与表示</a:t>
            </a:r>
          </a:p>
        </p:txBody>
      </p:sp>
      <p:sp>
        <p:nvSpPr>
          <p:cNvPr id="6" name="内容占位符 5">
            <a:extLst>
              <a:ext uri="{FF2B5EF4-FFF2-40B4-BE49-F238E27FC236}">
                <a16:creationId xmlns:a16="http://schemas.microsoft.com/office/drawing/2014/main" id="{D2813850-0AA1-44BB-853E-DE428D02FD69}"/>
              </a:ext>
            </a:extLst>
          </p:cNvPr>
          <p:cNvSpPr>
            <a:spLocks noGrp="1"/>
          </p:cNvSpPr>
          <p:nvPr>
            <p:ph idx="1"/>
          </p:nvPr>
        </p:nvSpPr>
        <p:spPr>
          <a:xfrm>
            <a:off x="651353" y="1387175"/>
            <a:ext cx="10954600" cy="3803390"/>
          </a:xfrm>
        </p:spPr>
        <p:txBody>
          <a:bodyPr>
            <a:normAutofit/>
          </a:bodyPr>
          <a:lstStyle/>
          <a:p>
            <a:pPr>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位图图像：使用</a:t>
            </a:r>
            <a:r>
              <a:rPr lang="zh-CN" altLang="en-US" sz="3200" b="1" dirty="0">
                <a:solidFill>
                  <a:srgbClr val="C00000"/>
                </a:solidFill>
                <a:latin typeface="微软雅黑 Light" panose="020B0502040204020203" pitchFamily="34" charset="-122"/>
                <a:ea typeface="微软雅黑 Light" panose="020B0502040204020203" pitchFamily="34" charset="-122"/>
              </a:rPr>
              <a:t>像素</a:t>
            </a:r>
            <a:r>
              <a:rPr lang="zh-CN" altLang="en-US" sz="3200" b="1" dirty="0">
                <a:solidFill>
                  <a:srgbClr val="002060"/>
                </a:solidFill>
                <a:latin typeface="微软雅黑 Light" panose="020B0502040204020203" pitchFamily="34" charset="-122"/>
                <a:ea typeface="微软雅黑 Light" panose="020B0502040204020203" pitchFamily="34" charset="-122"/>
              </a:rPr>
              <a:t>来表现图像。像素是正方形的小颜色块，每个像素都有自己特定的位置和颜色值。</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图像经常是</a:t>
            </a:r>
            <a:r>
              <a:rPr lang="zh-CN" altLang="zh-CN" sz="3200" b="1" dirty="0">
                <a:solidFill>
                  <a:srgbClr val="002060"/>
                </a:solidFill>
                <a:latin typeface="微软雅黑 Light" panose="020B0502040204020203" pitchFamily="34" charset="-122"/>
                <a:ea typeface="微软雅黑 Light" panose="020B0502040204020203" pitchFamily="34" charset="-122"/>
              </a:rPr>
              <a:t>由输入设备捕捉的</a:t>
            </a:r>
            <a:r>
              <a:rPr lang="zh-CN" altLang="zh-CN" sz="3200" b="1" dirty="0">
                <a:solidFill>
                  <a:srgbClr val="C00000"/>
                </a:solidFill>
                <a:latin typeface="微软雅黑 Light" panose="020B0502040204020203" pitchFamily="34" charset="-122"/>
                <a:ea typeface="微软雅黑 Light" panose="020B0502040204020203" pitchFamily="34" charset="-122"/>
              </a:rPr>
              <a:t>实际场景</a:t>
            </a:r>
            <a:r>
              <a:rPr lang="zh-CN" altLang="zh-CN" sz="3200" b="1" dirty="0">
                <a:solidFill>
                  <a:srgbClr val="002060"/>
                </a:solidFill>
                <a:latin typeface="微软雅黑 Light" panose="020B0502040204020203" pitchFamily="34" charset="-122"/>
                <a:ea typeface="微软雅黑 Light" panose="020B0502040204020203" pitchFamily="34" charset="-122"/>
              </a:rPr>
              <a:t>画面，或以数字化形式存储的任意画面，如用手机拍摄的数码照片、扫描仪扫描的图片等</a:t>
            </a:r>
            <a:r>
              <a:rPr lang="zh-CN" altLang="en-US" sz="3200" b="1" dirty="0">
                <a:solidFill>
                  <a:srgbClr val="002060"/>
                </a:solidFill>
                <a:latin typeface="微软雅黑 Light" panose="020B0502040204020203" pitchFamily="34" charset="-122"/>
                <a:ea typeface="微软雅黑 Light" panose="020B0502040204020203" pitchFamily="34" charset="-122"/>
              </a:rPr>
              <a:t>。</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图像分辨率：图像中</a:t>
            </a:r>
            <a:r>
              <a:rPr lang="zh-CN" altLang="en-US" sz="3200" b="1" dirty="0">
                <a:solidFill>
                  <a:srgbClr val="C00000"/>
                </a:solidFill>
                <a:latin typeface="微软雅黑 Light" panose="020B0502040204020203" pitchFamily="34" charset="-122"/>
                <a:ea typeface="微软雅黑 Light" panose="020B0502040204020203" pitchFamily="34" charset="-122"/>
              </a:rPr>
              <a:t>每英寸</a:t>
            </a:r>
            <a:r>
              <a:rPr lang="zh-CN" altLang="en-US" sz="3200" b="1" dirty="0">
                <a:solidFill>
                  <a:srgbClr val="002060"/>
                </a:solidFill>
                <a:latin typeface="微软雅黑 Light" panose="020B0502040204020203" pitchFamily="34" charset="-122"/>
                <a:ea typeface="微软雅黑 Light" panose="020B0502040204020203" pitchFamily="34" charset="-122"/>
              </a:rPr>
              <a:t>所包含的像素数，如</a:t>
            </a:r>
            <a:r>
              <a:rPr lang="en-US" altLang="zh-CN" sz="3200" b="1" dirty="0">
                <a:solidFill>
                  <a:srgbClr val="002060"/>
                </a:solidFill>
                <a:latin typeface="微软雅黑 Light" panose="020B0502040204020203" pitchFamily="34" charset="-122"/>
                <a:ea typeface="微软雅黑 Light" panose="020B0502040204020203" pitchFamily="34" charset="-122"/>
              </a:rPr>
              <a:t>1024*1024</a:t>
            </a:r>
            <a:r>
              <a:rPr lang="zh-CN" altLang="en-US" sz="3200" b="1" dirty="0">
                <a:solidFill>
                  <a:srgbClr val="002060"/>
                </a:solidFill>
                <a:latin typeface="微软雅黑 Light" panose="020B0502040204020203" pitchFamily="34" charset="-122"/>
                <a:ea typeface="微软雅黑 Light" panose="020B0502040204020203" pitchFamily="34" charset="-122"/>
              </a:rPr>
              <a:t>。图像放大后容易失真。 </a:t>
            </a:r>
          </a:p>
          <a:p>
            <a:endParaRPr lang="zh-CN" altLang="en-US" dirty="0">
              <a:latin typeface="微软雅黑 Light" panose="020B0502040204020203" pitchFamily="34" charset="-122"/>
              <a:ea typeface="微软雅黑 Light" panose="020B0502040204020203" pitchFamily="34" charset="-122"/>
            </a:endParaRPr>
          </a:p>
        </p:txBody>
      </p:sp>
      <p:pic>
        <p:nvPicPr>
          <p:cNvPr id="9" name="Picture 2" descr="位图">
            <a:extLst>
              <a:ext uri="{FF2B5EF4-FFF2-40B4-BE49-F238E27FC236}">
                <a16:creationId xmlns:a16="http://schemas.microsoft.com/office/drawing/2014/main" id="{43A08419-29D8-4676-95A1-8B9D2619DD4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5906" y="4864389"/>
            <a:ext cx="3982198"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a16="http://schemas.microsoft.com/office/drawing/2014/main" id="{B65BD957-133D-40B7-99C2-3BC7C4AF8B2E}"/>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306970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A1EC12-67B2-44C3-89FE-EB68E862732A}"/>
              </a:ext>
            </a:extLst>
          </p:cNvPr>
          <p:cNvSpPr>
            <a:spLocks noGrp="1"/>
          </p:cNvSpPr>
          <p:nvPr>
            <p:ph type="title"/>
          </p:nvPr>
        </p:nvSpPr>
        <p:spPr>
          <a:xfrm>
            <a:off x="658280" y="450859"/>
            <a:ext cx="10515600" cy="828460"/>
          </a:xfrm>
        </p:spPr>
        <p:txBody>
          <a:bodyPr>
            <a:normAutofit/>
          </a:bodyPr>
          <a:lstStyle/>
          <a:p>
            <a:pPr>
              <a:defRPr/>
            </a:pPr>
            <a:r>
              <a:rPr lang="zh-CN" altLang="en-US" sz="4000" dirty="0">
                <a:latin typeface="微软雅黑 Light" panose="020B0502040204020203" pitchFamily="34" charset="-122"/>
                <a:ea typeface="微软雅黑 Light" panose="020B0502040204020203" pitchFamily="34" charset="-122"/>
              </a:rPr>
              <a:t>图像数据的采集与表示</a:t>
            </a:r>
          </a:p>
        </p:txBody>
      </p:sp>
      <p:sp>
        <p:nvSpPr>
          <p:cNvPr id="3" name="内容占位符 2">
            <a:extLst>
              <a:ext uri="{FF2B5EF4-FFF2-40B4-BE49-F238E27FC236}">
                <a16:creationId xmlns:a16="http://schemas.microsoft.com/office/drawing/2014/main" id="{FD01D35E-7B59-4108-BADE-B15B6E8F1A73}"/>
              </a:ext>
            </a:extLst>
          </p:cNvPr>
          <p:cNvSpPr>
            <a:spLocks noGrp="1"/>
          </p:cNvSpPr>
          <p:nvPr>
            <p:ph idx="1"/>
          </p:nvPr>
        </p:nvSpPr>
        <p:spPr>
          <a:xfrm>
            <a:off x="575152" y="1391458"/>
            <a:ext cx="11321283" cy="4688985"/>
          </a:xfrm>
        </p:spPr>
        <p:txBody>
          <a:bodyPr/>
          <a:lstStyle/>
          <a:p>
            <a:pPr>
              <a:lnSpc>
                <a:spcPct val="100000"/>
              </a:lnSpc>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图像颜色的存储</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lvl="1">
              <a:lnSpc>
                <a:spcPct val="100000"/>
              </a:lnSpc>
              <a:buFont typeface="Wingdings" panose="05000000000000000000" pitchFamily="2" charset="2"/>
              <a:buChar char="Ø"/>
            </a:pPr>
            <a:r>
              <a:rPr lang="zh-CN" altLang="zh-CN" sz="2800" b="1" dirty="0">
                <a:solidFill>
                  <a:srgbClr val="002060"/>
                </a:solidFill>
                <a:latin typeface="微软雅黑 Light" panose="020B0502040204020203" pitchFamily="34" charset="-122"/>
                <a:ea typeface="微软雅黑 Light" panose="020B0502040204020203" pitchFamily="34" charset="-122"/>
              </a:rPr>
              <a:t>彩色图像，一般用</a:t>
            </a:r>
            <a:r>
              <a:rPr lang="en-US" altLang="zh-CN" sz="2800" b="1" dirty="0">
                <a:solidFill>
                  <a:srgbClr val="C00000"/>
                </a:solidFill>
                <a:latin typeface="微软雅黑 Light" panose="020B0502040204020203" pitchFamily="34" charset="-122"/>
                <a:ea typeface="微软雅黑 Light" panose="020B0502040204020203" pitchFamily="34" charset="-122"/>
              </a:rPr>
              <a:t>24</a:t>
            </a:r>
            <a:r>
              <a:rPr lang="zh-CN" altLang="zh-CN" sz="2800" b="1" dirty="0">
                <a:solidFill>
                  <a:srgbClr val="C00000"/>
                </a:solidFill>
                <a:latin typeface="微软雅黑 Light" panose="020B0502040204020203" pitchFamily="34" charset="-122"/>
                <a:ea typeface="微软雅黑 Light" panose="020B0502040204020203" pitchFamily="34" charset="-122"/>
              </a:rPr>
              <a:t>位</a:t>
            </a:r>
            <a:r>
              <a:rPr lang="zh-CN" altLang="zh-CN" sz="2800" b="1" dirty="0">
                <a:solidFill>
                  <a:srgbClr val="002060"/>
                </a:solidFill>
                <a:latin typeface="微软雅黑 Light" panose="020B0502040204020203" pitchFamily="34" charset="-122"/>
                <a:ea typeface="微软雅黑 Light" panose="020B0502040204020203" pitchFamily="34" charset="-122"/>
              </a:rPr>
              <a:t>二进制数表示一个像素点的颜色值，一共可以表示</a:t>
            </a:r>
            <a:r>
              <a:rPr lang="en-US" altLang="zh-CN" sz="2800" b="1" dirty="0">
                <a:solidFill>
                  <a:srgbClr val="002060"/>
                </a:solidFill>
                <a:latin typeface="微软雅黑 Light" panose="020B0502040204020203" pitchFamily="34" charset="-122"/>
                <a:ea typeface="微软雅黑 Light" panose="020B0502040204020203" pitchFamily="34" charset="-122"/>
              </a:rPr>
              <a:t>2</a:t>
            </a:r>
            <a:r>
              <a:rPr lang="en-US" altLang="zh-CN" sz="2800" b="1" baseline="30000" dirty="0">
                <a:solidFill>
                  <a:srgbClr val="002060"/>
                </a:solidFill>
                <a:latin typeface="微软雅黑 Light" panose="020B0502040204020203" pitchFamily="34" charset="-122"/>
                <a:ea typeface="微软雅黑 Light" panose="020B0502040204020203" pitchFamily="34" charset="-122"/>
              </a:rPr>
              <a:t>24</a:t>
            </a:r>
            <a:r>
              <a:rPr lang="zh-CN" altLang="zh-CN" sz="2800" b="1" dirty="0">
                <a:solidFill>
                  <a:srgbClr val="002060"/>
                </a:solidFill>
                <a:latin typeface="微软雅黑 Light" panose="020B0502040204020203" pitchFamily="34" charset="-122"/>
                <a:ea typeface="微软雅黑 Light" panose="020B0502040204020203" pitchFamily="34" charset="-122"/>
              </a:rPr>
              <a:t>（</a:t>
            </a:r>
            <a:r>
              <a:rPr lang="en-US" altLang="zh-CN" sz="2800" b="1" dirty="0">
                <a:solidFill>
                  <a:srgbClr val="002060"/>
                </a:solidFill>
                <a:latin typeface="微软雅黑 Light" panose="020B0502040204020203" pitchFamily="34" charset="-122"/>
                <a:ea typeface="微软雅黑 Light" panose="020B0502040204020203" pitchFamily="34" charset="-122"/>
              </a:rPr>
              <a:t>16777216</a:t>
            </a:r>
            <a:r>
              <a:rPr lang="zh-CN" altLang="zh-CN" sz="2800" b="1" dirty="0">
                <a:solidFill>
                  <a:srgbClr val="002060"/>
                </a:solidFill>
                <a:latin typeface="微软雅黑 Light" panose="020B0502040204020203" pitchFamily="34" charset="-122"/>
                <a:ea typeface="微软雅黑 Light" panose="020B0502040204020203" pitchFamily="34" charset="-122"/>
              </a:rPr>
              <a:t>）种不同的颜色，基本可以把人眼能识别的所有不同颜色表达出来，称为</a:t>
            </a:r>
            <a:r>
              <a:rPr lang="zh-CN" altLang="zh-CN" sz="2800" b="1" dirty="0">
                <a:solidFill>
                  <a:srgbClr val="C00000"/>
                </a:solidFill>
                <a:latin typeface="微软雅黑 Light" panose="020B0502040204020203" pitchFamily="34" charset="-122"/>
                <a:ea typeface="微软雅黑 Light" panose="020B0502040204020203" pitchFamily="34" charset="-122"/>
              </a:rPr>
              <a:t>真彩色</a:t>
            </a:r>
            <a:r>
              <a:rPr lang="zh-CN" altLang="zh-CN" sz="2800" b="1" dirty="0">
                <a:solidFill>
                  <a:srgbClr val="002060"/>
                </a:solidFill>
                <a:latin typeface="微软雅黑 Light" panose="020B0502040204020203" pitchFamily="34" charset="-122"/>
                <a:ea typeface="微软雅黑 Light" panose="020B0502040204020203" pitchFamily="34" charset="-122"/>
              </a:rPr>
              <a:t>。</a:t>
            </a:r>
            <a:endParaRPr lang="en-US" altLang="zh-CN" sz="2800" b="1" dirty="0">
              <a:solidFill>
                <a:srgbClr val="002060"/>
              </a:solidFill>
              <a:latin typeface="微软雅黑 Light" panose="020B0502040204020203" pitchFamily="34" charset="-122"/>
              <a:ea typeface="微软雅黑 Light" panose="020B0502040204020203" pitchFamily="34" charset="-122"/>
            </a:endParaRPr>
          </a:p>
          <a:p>
            <a:pPr lvl="1">
              <a:lnSpc>
                <a:spcPct val="100000"/>
              </a:lnSpc>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颜色存储模式举例：</a:t>
            </a:r>
            <a:r>
              <a:rPr lang="en-US" altLang="zh-CN" sz="2800" b="1" dirty="0">
                <a:solidFill>
                  <a:srgbClr val="002060"/>
                </a:solidFill>
                <a:latin typeface="微软雅黑 Light" panose="020B0502040204020203" pitchFamily="34" charset="-122"/>
                <a:ea typeface="微软雅黑 Light" panose="020B0502040204020203" pitchFamily="34" charset="-122"/>
              </a:rPr>
              <a:t>RGB</a:t>
            </a:r>
            <a:r>
              <a:rPr lang="zh-CN" altLang="en-US" sz="2800" b="1" dirty="0">
                <a:solidFill>
                  <a:srgbClr val="002060"/>
                </a:solidFill>
                <a:latin typeface="微软雅黑 Light" panose="020B0502040204020203" pitchFamily="34" charset="-122"/>
                <a:ea typeface="微软雅黑 Light" panose="020B0502040204020203" pitchFamily="34" charset="-122"/>
              </a:rPr>
              <a:t>模式，任何颜色都是由红、绿、蓝</a:t>
            </a:r>
            <a:r>
              <a:rPr lang="en-US" altLang="zh-CN" sz="2800" b="1" dirty="0">
                <a:solidFill>
                  <a:srgbClr val="002060"/>
                </a:solidFill>
                <a:latin typeface="微软雅黑 Light" panose="020B0502040204020203" pitchFamily="34" charset="-122"/>
                <a:ea typeface="微软雅黑 Light" panose="020B0502040204020203" pitchFamily="34" charset="-122"/>
              </a:rPr>
              <a:t>3</a:t>
            </a:r>
            <a:r>
              <a:rPr lang="zh-CN" altLang="en-US" sz="2800" b="1" dirty="0">
                <a:solidFill>
                  <a:srgbClr val="002060"/>
                </a:solidFill>
                <a:latin typeface="微软雅黑 Light" panose="020B0502040204020203" pitchFamily="34" charset="-122"/>
                <a:ea typeface="微软雅黑 Light" panose="020B0502040204020203" pitchFamily="34" charset="-122"/>
              </a:rPr>
              <a:t>种基色叠加而成，每种基色用</a:t>
            </a:r>
            <a:r>
              <a:rPr lang="en-US" altLang="zh-CN" sz="2800" b="1" dirty="0">
                <a:solidFill>
                  <a:srgbClr val="002060"/>
                </a:solidFill>
                <a:latin typeface="微软雅黑 Light" panose="020B0502040204020203" pitchFamily="34" charset="-122"/>
                <a:ea typeface="微软雅黑 Light" panose="020B0502040204020203" pitchFamily="34" charset="-122"/>
              </a:rPr>
              <a:t>8</a:t>
            </a:r>
            <a:r>
              <a:rPr lang="zh-CN" altLang="en-US" sz="2800" b="1" dirty="0">
                <a:solidFill>
                  <a:srgbClr val="002060"/>
                </a:solidFill>
                <a:latin typeface="微软雅黑 Light" panose="020B0502040204020203" pitchFamily="34" charset="-122"/>
                <a:ea typeface="微软雅黑 Light" panose="020B0502040204020203" pitchFamily="34" charset="-122"/>
              </a:rPr>
              <a:t>位存储。 </a:t>
            </a:r>
          </a:p>
          <a:p>
            <a:endParaRPr lang="zh-CN" altLang="en-US" dirty="0"/>
          </a:p>
        </p:txBody>
      </p:sp>
      <p:pic>
        <p:nvPicPr>
          <p:cNvPr id="8" name="Picture 8" descr="颜色样本">
            <a:extLst>
              <a:ext uri="{FF2B5EF4-FFF2-40B4-BE49-F238E27FC236}">
                <a16:creationId xmlns:a16="http://schemas.microsoft.com/office/drawing/2014/main" id="{45C93457-DC90-4432-AF03-E7DD97D01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4355" y="4371148"/>
            <a:ext cx="2886635" cy="234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id="{200FA7F5-57EB-40FF-B40D-170E334AE1B4}"/>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195157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9B38B9-A3C0-4651-AEB1-F9F2ECD117D2}"/>
              </a:ext>
            </a:extLst>
          </p:cNvPr>
          <p:cNvSpPr>
            <a:spLocks noGrp="1"/>
          </p:cNvSpPr>
          <p:nvPr>
            <p:ph type="title"/>
          </p:nvPr>
        </p:nvSpPr>
        <p:spPr>
          <a:xfrm>
            <a:off x="652161" y="450859"/>
            <a:ext cx="10515600" cy="828460"/>
          </a:xfrm>
        </p:spPr>
        <p:txBody>
          <a:bodyPr>
            <a:normAutofit/>
          </a:bodyPr>
          <a:lstStyle/>
          <a:p>
            <a:pPr>
              <a:defRPr/>
            </a:pPr>
            <a:r>
              <a:rPr lang="zh-CN" altLang="en-US" sz="4000" dirty="0">
                <a:latin typeface="微软雅黑 Light" panose="020B0502040204020203" pitchFamily="34" charset="-122"/>
                <a:ea typeface="微软雅黑 Light" panose="020B0502040204020203" pitchFamily="34" charset="-122"/>
              </a:rPr>
              <a:t>图像数据的采集与表示</a:t>
            </a:r>
          </a:p>
        </p:txBody>
      </p:sp>
      <p:sp>
        <p:nvSpPr>
          <p:cNvPr id="3" name="内容占位符 2">
            <a:extLst>
              <a:ext uri="{FF2B5EF4-FFF2-40B4-BE49-F238E27FC236}">
                <a16:creationId xmlns:a16="http://schemas.microsoft.com/office/drawing/2014/main" id="{63FCC935-BBB0-49A9-9F3B-7E60445F4E01}"/>
              </a:ext>
            </a:extLst>
          </p:cNvPr>
          <p:cNvSpPr>
            <a:spLocks noGrp="1"/>
          </p:cNvSpPr>
          <p:nvPr>
            <p:ph idx="1"/>
          </p:nvPr>
        </p:nvSpPr>
        <p:spPr>
          <a:xfrm>
            <a:off x="652161" y="1355899"/>
            <a:ext cx="11151912" cy="3888454"/>
          </a:xfrm>
        </p:spPr>
        <p:txBody>
          <a:bodyPr>
            <a:normAutofit/>
          </a:bodyPr>
          <a:lstStyle/>
          <a:p>
            <a:pP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图像文件的格式</a:t>
            </a:r>
            <a:endParaRPr lang="en-US" altLang="zh-CN" sz="3600" b="1" dirty="0">
              <a:solidFill>
                <a:srgbClr val="002060"/>
              </a:solidFill>
              <a:latin typeface="微软雅黑 Light" panose="020B0502040204020203" pitchFamily="34" charset="-122"/>
              <a:ea typeface="微软雅黑 Light" panose="020B0502040204020203" pitchFamily="34" charset="-122"/>
            </a:endParaRPr>
          </a:p>
          <a:p>
            <a:pPr lvl="1">
              <a:buFont typeface="Wingdings" panose="05000000000000000000" pitchFamily="2" charset="2"/>
              <a:buChar char="Ø"/>
            </a:pPr>
            <a:r>
              <a:rPr lang="en-US" altLang="zh-CN" sz="3200" b="1" dirty="0">
                <a:solidFill>
                  <a:srgbClr val="002060"/>
                </a:solidFill>
                <a:latin typeface="微软雅黑 Light" panose="020B0502040204020203" pitchFamily="34" charset="-122"/>
                <a:ea typeface="微软雅黑 Light" panose="020B0502040204020203" pitchFamily="34" charset="-122"/>
              </a:rPr>
              <a:t>BMP</a:t>
            </a:r>
            <a:r>
              <a:rPr lang="zh-CN" altLang="en-US" sz="3200" b="1" dirty="0">
                <a:solidFill>
                  <a:srgbClr val="002060"/>
                </a:solidFill>
                <a:latin typeface="微软雅黑 Light" panose="020B0502040204020203" pitchFamily="34" charset="-122"/>
                <a:ea typeface="微软雅黑 Light" panose="020B0502040204020203" pitchFamily="34" charset="-122"/>
              </a:rPr>
              <a:t>格式（*</a:t>
            </a:r>
            <a:r>
              <a:rPr lang="en-US" altLang="zh-CN" sz="3200" b="1" dirty="0">
                <a:solidFill>
                  <a:srgbClr val="002060"/>
                </a:solidFill>
                <a:latin typeface="微软雅黑 Light" panose="020B0502040204020203" pitchFamily="34" charset="-122"/>
                <a:ea typeface="微软雅黑 Light" panose="020B0502040204020203" pitchFamily="34" charset="-122"/>
              </a:rPr>
              <a:t>.bmp</a:t>
            </a:r>
            <a:r>
              <a:rPr lang="zh-CN" altLang="en-US" sz="3200" b="1" dirty="0">
                <a:solidFill>
                  <a:srgbClr val="002060"/>
                </a:solidFill>
                <a:latin typeface="微软雅黑 Light" panose="020B0502040204020203" pitchFamily="34" charset="-122"/>
                <a:ea typeface="微软雅黑 Light" panose="020B0502040204020203" pitchFamily="34" charset="-122"/>
              </a:rPr>
              <a:t>）：</a:t>
            </a:r>
            <a:r>
              <a:rPr lang="zh-CN" altLang="en-US" sz="3200" b="1" dirty="0">
                <a:solidFill>
                  <a:srgbClr val="C00000"/>
                </a:solidFill>
                <a:latin typeface="微软雅黑 Light" panose="020B0502040204020203" pitchFamily="34" charset="-122"/>
                <a:ea typeface="微软雅黑 Light" panose="020B0502040204020203" pitchFamily="34" charset="-122"/>
              </a:rPr>
              <a:t>不进行压缩</a:t>
            </a:r>
            <a:r>
              <a:rPr lang="zh-CN" altLang="en-US" sz="3200" b="1" dirty="0">
                <a:solidFill>
                  <a:srgbClr val="002060"/>
                </a:solidFill>
                <a:latin typeface="微软雅黑 Light" panose="020B0502040204020203" pitchFamily="34" charset="-122"/>
                <a:ea typeface="微软雅黑 Light" panose="020B0502040204020203" pitchFamily="34" charset="-122"/>
              </a:rPr>
              <a:t>，文件占用存储空间较大。 </a:t>
            </a:r>
          </a:p>
          <a:p>
            <a:pPr lvl="1">
              <a:buFont typeface="Wingdings" panose="05000000000000000000" pitchFamily="2" charset="2"/>
              <a:buChar char="Ø"/>
            </a:pPr>
            <a:r>
              <a:rPr lang="en-US" altLang="zh-CN" sz="3200" b="1" dirty="0">
                <a:solidFill>
                  <a:srgbClr val="002060"/>
                </a:solidFill>
                <a:latin typeface="微软雅黑 Light" panose="020B0502040204020203" pitchFamily="34" charset="-122"/>
                <a:ea typeface="微软雅黑 Light" panose="020B0502040204020203" pitchFamily="34" charset="-122"/>
              </a:rPr>
              <a:t>JPEG</a:t>
            </a:r>
            <a:r>
              <a:rPr lang="zh-CN" altLang="en-US" sz="3200" b="1" dirty="0">
                <a:solidFill>
                  <a:srgbClr val="002060"/>
                </a:solidFill>
                <a:latin typeface="微软雅黑 Light" panose="020B0502040204020203" pitchFamily="34" charset="-122"/>
                <a:ea typeface="微软雅黑 Light" panose="020B0502040204020203" pitchFamily="34" charset="-122"/>
              </a:rPr>
              <a:t>格式（*</a:t>
            </a:r>
            <a:r>
              <a:rPr lang="en-US" altLang="zh-CN" sz="3200" b="1" dirty="0">
                <a:solidFill>
                  <a:srgbClr val="002060"/>
                </a:solidFill>
                <a:latin typeface="微软雅黑 Light" panose="020B0502040204020203" pitchFamily="34" charset="-122"/>
                <a:ea typeface="微软雅黑 Light" panose="020B0502040204020203" pitchFamily="34" charset="-122"/>
              </a:rPr>
              <a:t>.jpg</a:t>
            </a:r>
            <a:r>
              <a:rPr lang="zh-CN" altLang="en-US" sz="3200" b="1" dirty="0">
                <a:solidFill>
                  <a:srgbClr val="002060"/>
                </a:solidFill>
                <a:latin typeface="微软雅黑 Light" panose="020B0502040204020203" pitchFamily="34" charset="-122"/>
                <a:ea typeface="微软雅黑 Light" panose="020B0502040204020203" pitchFamily="34" charset="-122"/>
              </a:rPr>
              <a:t>）：一种</a:t>
            </a:r>
            <a:r>
              <a:rPr lang="zh-CN" altLang="en-US" sz="3200" b="1" dirty="0">
                <a:solidFill>
                  <a:srgbClr val="C00000"/>
                </a:solidFill>
                <a:latin typeface="微软雅黑 Light" panose="020B0502040204020203" pitchFamily="34" charset="-122"/>
                <a:ea typeface="微软雅黑 Light" panose="020B0502040204020203" pitchFamily="34" charset="-122"/>
              </a:rPr>
              <a:t>有损压缩</a:t>
            </a:r>
            <a:r>
              <a:rPr lang="zh-CN" altLang="en-US" sz="3200" b="1" dirty="0">
                <a:solidFill>
                  <a:srgbClr val="002060"/>
                </a:solidFill>
                <a:latin typeface="微软雅黑 Light" panose="020B0502040204020203" pitchFamily="34" charset="-122"/>
                <a:ea typeface="微软雅黑 Light" panose="020B0502040204020203" pitchFamily="34" charset="-122"/>
              </a:rPr>
              <a:t>格式，它把某些人眼不易分辩的细节忽略掉。</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lvl="1">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其它：</a:t>
            </a:r>
            <a:r>
              <a:rPr lang="en-US" altLang="zh-CN" sz="3200" b="1" dirty="0">
                <a:solidFill>
                  <a:srgbClr val="002060"/>
                </a:solidFill>
                <a:latin typeface="微软雅黑 Light" panose="020B0502040204020203" pitchFamily="34" charset="-122"/>
                <a:ea typeface="微软雅黑 Light" panose="020B0502040204020203" pitchFamily="34" charset="-122"/>
              </a:rPr>
              <a:t>GIF</a:t>
            </a:r>
            <a:r>
              <a:rPr lang="zh-CN" altLang="en-US" sz="3200" b="1" dirty="0">
                <a:solidFill>
                  <a:srgbClr val="002060"/>
                </a:solidFill>
                <a:latin typeface="微软雅黑 Light" panose="020B0502040204020203" pitchFamily="34" charset="-122"/>
                <a:ea typeface="微软雅黑 Light" panose="020B0502040204020203" pitchFamily="34" charset="-122"/>
              </a:rPr>
              <a:t>、</a:t>
            </a:r>
            <a:r>
              <a:rPr lang="en-US" altLang="zh-CN" sz="3200" b="1" dirty="0">
                <a:solidFill>
                  <a:srgbClr val="002060"/>
                </a:solidFill>
                <a:latin typeface="微软雅黑 Light" panose="020B0502040204020203" pitchFamily="34" charset="-122"/>
                <a:ea typeface="微软雅黑 Light" panose="020B0502040204020203" pitchFamily="34" charset="-122"/>
              </a:rPr>
              <a:t>PNG</a:t>
            </a:r>
            <a:r>
              <a:rPr lang="zh-CN" altLang="en-US" sz="3200" b="1" dirty="0">
                <a:solidFill>
                  <a:srgbClr val="002060"/>
                </a:solidFill>
                <a:latin typeface="微软雅黑 Light" panose="020B0502040204020203" pitchFamily="34" charset="-122"/>
                <a:ea typeface="微软雅黑 Light" panose="020B0502040204020203" pitchFamily="34" charset="-122"/>
              </a:rPr>
              <a:t>、</a:t>
            </a:r>
            <a:r>
              <a:rPr lang="en-US" altLang="zh-CN" sz="3200" b="1" dirty="0">
                <a:solidFill>
                  <a:srgbClr val="002060"/>
                </a:solidFill>
                <a:latin typeface="微软雅黑 Light" panose="020B0502040204020203" pitchFamily="34" charset="-122"/>
                <a:ea typeface="微软雅黑 Light" panose="020B0502040204020203" pitchFamily="34" charset="-122"/>
              </a:rPr>
              <a:t>PCX</a:t>
            </a:r>
            <a:r>
              <a:rPr lang="zh-CN" altLang="en-US" sz="3200" b="1" dirty="0">
                <a:solidFill>
                  <a:srgbClr val="002060"/>
                </a:solidFill>
                <a:latin typeface="微软雅黑 Light" panose="020B0502040204020203" pitchFamily="34" charset="-122"/>
                <a:ea typeface="微软雅黑 Light" panose="020B0502040204020203" pitchFamily="34" charset="-122"/>
              </a:rPr>
              <a:t>、</a:t>
            </a:r>
            <a:r>
              <a:rPr lang="en-US" altLang="zh-CN" sz="3200" b="1" dirty="0">
                <a:solidFill>
                  <a:srgbClr val="002060"/>
                </a:solidFill>
                <a:latin typeface="微软雅黑 Light" panose="020B0502040204020203" pitchFamily="34" charset="-122"/>
                <a:ea typeface="微软雅黑 Light" panose="020B0502040204020203" pitchFamily="34" charset="-122"/>
              </a:rPr>
              <a:t>TIF</a:t>
            </a:r>
            <a:r>
              <a:rPr lang="zh-CN" altLang="en-US" sz="3200" b="1" dirty="0">
                <a:solidFill>
                  <a:srgbClr val="002060"/>
                </a:solidFill>
                <a:latin typeface="微软雅黑 Light" panose="020B0502040204020203" pitchFamily="34" charset="-122"/>
                <a:ea typeface="微软雅黑 Light" panose="020B0502040204020203" pitchFamily="34" charset="-122"/>
              </a:rPr>
              <a:t>、</a:t>
            </a:r>
            <a:r>
              <a:rPr lang="en-US" altLang="zh-CN" sz="3200" b="1" dirty="0">
                <a:solidFill>
                  <a:srgbClr val="002060"/>
                </a:solidFill>
                <a:latin typeface="微软雅黑 Light" panose="020B0502040204020203" pitchFamily="34" charset="-122"/>
                <a:ea typeface="微软雅黑 Light" panose="020B0502040204020203" pitchFamily="34" charset="-122"/>
              </a:rPr>
              <a:t>TGA</a:t>
            </a:r>
            <a:r>
              <a:rPr lang="zh-CN" altLang="en-US" sz="3200" b="1" dirty="0">
                <a:solidFill>
                  <a:srgbClr val="002060"/>
                </a:solidFill>
                <a:latin typeface="微软雅黑 Light" panose="020B0502040204020203" pitchFamily="34" charset="-122"/>
                <a:ea typeface="微软雅黑 Light" panose="020B0502040204020203" pitchFamily="34" charset="-122"/>
              </a:rPr>
              <a:t>等格式。</a:t>
            </a:r>
          </a:p>
        </p:txBody>
      </p:sp>
      <p:sp>
        <p:nvSpPr>
          <p:cNvPr id="4" name="文本框 3">
            <a:extLst>
              <a:ext uri="{FF2B5EF4-FFF2-40B4-BE49-F238E27FC236}">
                <a16:creationId xmlns:a16="http://schemas.microsoft.com/office/drawing/2014/main" id="{3E2799AE-65B0-4826-8CCC-A1C02710A903}"/>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111101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7C44C6-7986-407A-82F2-62E5FCC119A9}"/>
              </a:ext>
            </a:extLst>
          </p:cNvPr>
          <p:cNvSpPr>
            <a:spLocks noGrp="1"/>
          </p:cNvSpPr>
          <p:nvPr>
            <p:ph type="title"/>
          </p:nvPr>
        </p:nvSpPr>
        <p:spPr>
          <a:xfrm>
            <a:off x="658280" y="487807"/>
            <a:ext cx="10515600" cy="828460"/>
          </a:xfrm>
        </p:spPr>
        <p:txBody>
          <a:bodyPr>
            <a:normAutofit/>
          </a:bodyPr>
          <a:lstStyle/>
          <a:p>
            <a:pPr>
              <a:defRPr/>
            </a:pPr>
            <a:r>
              <a:rPr lang="zh-CN" altLang="en-US" sz="4000" dirty="0">
                <a:latin typeface="微软雅黑 Light" panose="020B0502040204020203" pitchFamily="34" charset="-122"/>
                <a:ea typeface="微软雅黑 Light" panose="020B0502040204020203" pitchFamily="34" charset="-122"/>
              </a:rPr>
              <a:t>图像数据的采集与表示</a:t>
            </a:r>
          </a:p>
        </p:txBody>
      </p:sp>
      <p:sp>
        <p:nvSpPr>
          <p:cNvPr id="3" name="内容占位符 2">
            <a:extLst>
              <a:ext uri="{FF2B5EF4-FFF2-40B4-BE49-F238E27FC236}">
                <a16:creationId xmlns:a16="http://schemas.microsoft.com/office/drawing/2014/main" id="{AE4B2FCC-CE31-4B03-A025-A2707C09BBD9}"/>
              </a:ext>
            </a:extLst>
          </p:cNvPr>
          <p:cNvSpPr>
            <a:spLocks noGrp="1"/>
          </p:cNvSpPr>
          <p:nvPr>
            <p:ph idx="1"/>
          </p:nvPr>
        </p:nvSpPr>
        <p:spPr>
          <a:xfrm>
            <a:off x="575152" y="1316267"/>
            <a:ext cx="11041696" cy="2439945"/>
          </a:xfrm>
        </p:spPr>
        <p:txBody>
          <a:bodyPr>
            <a:normAutofit/>
          </a:bodyPr>
          <a:lstStyle/>
          <a:p>
            <a:pPr>
              <a:lnSpc>
                <a:spcPct val="100000"/>
              </a:lnSpc>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视频：根据</a:t>
            </a:r>
            <a:r>
              <a:rPr lang="zh-CN" altLang="en-US" sz="3200" b="1" dirty="0">
                <a:solidFill>
                  <a:srgbClr val="C00000"/>
                </a:solidFill>
                <a:latin typeface="微软雅黑 Light" panose="020B0502040204020203" pitchFamily="34" charset="-122"/>
                <a:ea typeface="微软雅黑 Light" panose="020B0502040204020203" pitchFamily="34" charset="-122"/>
              </a:rPr>
              <a:t>视觉暂留</a:t>
            </a:r>
            <a:r>
              <a:rPr lang="zh-CN" altLang="en-US" sz="3200" b="1" dirty="0">
                <a:solidFill>
                  <a:srgbClr val="002060"/>
                </a:solidFill>
                <a:latin typeface="微软雅黑 Light" panose="020B0502040204020203" pitchFamily="34" charset="-122"/>
                <a:ea typeface="微软雅黑 Light" panose="020B0502040204020203" pitchFamily="34" charset="-122"/>
              </a:rPr>
              <a:t>原理，当连续的图像展示速度超过每秒</a:t>
            </a:r>
            <a:r>
              <a:rPr lang="en-US" altLang="zh-CN" sz="3200" b="1" dirty="0">
                <a:solidFill>
                  <a:srgbClr val="C00000"/>
                </a:solidFill>
                <a:latin typeface="微软雅黑 Light" panose="020B0502040204020203" pitchFamily="34" charset="-122"/>
                <a:ea typeface="微软雅黑 Light" panose="020B0502040204020203" pitchFamily="34" charset="-122"/>
              </a:rPr>
              <a:t>24</a:t>
            </a:r>
            <a:r>
              <a:rPr lang="zh-CN" altLang="en-US" sz="3200" b="1" dirty="0">
                <a:solidFill>
                  <a:srgbClr val="C00000"/>
                </a:solidFill>
                <a:latin typeface="微软雅黑 Light" panose="020B0502040204020203" pitchFamily="34" charset="-122"/>
                <a:ea typeface="微软雅黑 Light" panose="020B0502040204020203" pitchFamily="34" charset="-122"/>
              </a:rPr>
              <a:t>帧</a:t>
            </a:r>
            <a:r>
              <a:rPr lang="zh-CN" altLang="en-US" sz="3200" b="1" dirty="0">
                <a:solidFill>
                  <a:srgbClr val="002060"/>
                </a:solidFill>
                <a:latin typeface="微软雅黑 Light" panose="020B0502040204020203" pitchFamily="34" charset="-122"/>
                <a:ea typeface="微软雅黑 Light" panose="020B0502040204020203" pitchFamily="34" charset="-122"/>
              </a:rPr>
              <a:t>以上画面时，人眼将无法辨别单幅的静态画面，看上去是平滑连续的视觉效果，这样的连续画面就叫视频。 </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a:lnSpc>
                <a:spcPct val="100000"/>
              </a:lnSpc>
              <a:buFont typeface="Wingdings" panose="05000000000000000000" pitchFamily="2" charset="2"/>
              <a:buChar char="Ø"/>
            </a:pPr>
            <a:r>
              <a:rPr lang="zh-CN" altLang="zh-CN" sz="3200" b="1" dirty="0">
                <a:solidFill>
                  <a:srgbClr val="002060"/>
                </a:solidFill>
                <a:latin typeface="微软雅黑 Light" panose="020B0502040204020203" pitchFamily="34" charset="-122"/>
                <a:ea typeface="微软雅黑 Light" panose="020B0502040204020203" pitchFamily="34" charset="-122"/>
              </a:rPr>
              <a:t>视频文件存储的是视频所包含的所有图像的数据。</a:t>
            </a:r>
          </a:p>
          <a:p>
            <a:endParaRPr lang="zh-CN" altLang="en-US" sz="3000" dirty="0">
              <a:latin typeface="微软雅黑 Light" panose="020B0502040204020203" pitchFamily="34" charset="-122"/>
              <a:ea typeface="微软雅黑 Light" panose="020B0502040204020203" pitchFamily="34" charset="-122"/>
            </a:endParaRPr>
          </a:p>
        </p:txBody>
      </p:sp>
      <p:pic>
        <p:nvPicPr>
          <p:cNvPr id="4" name="Picture 4" descr="https://timgsa.baidu.com/timg?image&amp;quality=80&amp;size=b9999_10000&amp;sec=1495785771168&amp;di=f28c2e4cf81e90ef9cba94fcb020e589&amp;imgtype=0&amp;src=http%3A%2F%2Fhome.phy.ntnu.edu.tw%2F%257Eeureka%2Fcontents%2Felementary%2Fchap%25205%2F5-5-3.files%2Fimage002.jpg">
            <a:extLst>
              <a:ext uri="{FF2B5EF4-FFF2-40B4-BE49-F238E27FC236}">
                <a16:creationId xmlns:a16="http://schemas.microsoft.com/office/drawing/2014/main" id="{5CC96290-6B02-43E2-A171-F171EB3A0D4C}"/>
              </a:ext>
            </a:extLst>
          </p:cNvPr>
          <p:cNvPicPr>
            <a:picLocks noChangeAspect="1" noChangeArrowheads="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4174541" y="4044845"/>
            <a:ext cx="3842917" cy="220038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D5A6FAA6-846E-437C-8A7E-93FB976490A8}"/>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229561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7F72FC-0CED-4BA1-9E00-4D6D8DF286E3}"/>
              </a:ext>
            </a:extLst>
          </p:cNvPr>
          <p:cNvSpPr>
            <a:spLocks noGrp="1"/>
          </p:cNvSpPr>
          <p:nvPr>
            <p:ph type="title"/>
          </p:nvPr>
        </p:nvSpPr>
        <p:spPr>
          <a:xfrm>
            <a:off x="618700" y="469332"/>
            <a:ext cx="10515600" cy="828460"/>
          </a:xfrm>
        </p:spPr>
        <p:txBody>
          <a:bodyPr>
            <a:normAutofit/>
          </a:bodyPr>
          <a:lstStyle/>
          <a:p>
            <a:pPr>
              <a:defRPr/>
            </a:pPr>
            <a:r>
              <a:rPr lang="zh-CN" altLang="en-US" sz="4000" dirty="0">
                <a:latin typeface="微软雅黑 Light" panose="020B0502040204020203" pitchFamily="34" charset="-122"/>
                <a:ea typeface="微软雅黑 Light" panose="020B0502040204020203" pitchFamily="34" charset="-122"/>
              </a:rPr>
              <a:t>图像数据的采集与表示</a:t>
            </a:r>
          </a:p>
        </p:txBody>
      </p:sp>
      <p:sp>
        <p:nvSpPr>
          <p:cNvPr id="3" name="内容占位符 2">
            <a:extLst>
              <a:ext uri="{FF2B5EF4-FFF2-40B4-BE49-F238E27FC236}">
                <a16:creationId xmlns:a16="http://schemas.microsoft.com/office/drawing/2014/main" id="{EC2C6532-C58E-4EE3-9A69-75F5D88F2363}"/>
              </a:ext>
            </a:extLst>
          </p:cNvPr>
          <p:cNvSpPr>
            <a:spLocks noGrp="1"/>
          </p:cNvSpPr>
          <p:nvPr>
            <p:ph idx="1"/>
          </p:nvPr>
        </p:nvSpPr>
        <p:spPr>
          <a:xfrm>
            <a:off x="618700" y="1404851"/>
            <a:ext cx="11120718" cy="4774275"/>
          </a:xfrm>
        </p:spPr>
        <p:txBody>
          <a:bodyPr>
            <a:normAutofit/>
          </a:bodyPr>
          <a:lstStyle/>
          <a:p>
            <a:pPr>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视频文件的格式</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lvl="1">
              <a:buFont typeface="Wingdings" panose="05000000000000000000" pitchFamily="2" charset="2"/>
              <a:buChar char="Ø"/>
            </a:pPr>
            <a:r>
              <a:rPr lang="en-US" altLang="zh-CN" sz="2800" b="1" dirty="0">
                <a:solidFill>
                  <a:srgbClr val="002060"/>
                </a:solidFill>
                <a:latin typeface="微软雅黑 Light" panose="020B0502040204020203" pitchFamily="34" charset="-122"/>
                <a:ea typeface="微软雅黑 Light" panose="020B0502040204020203" pitchFamily="34" charset="-122"/>
              </a:rPr>
              <a:t>AVI</a:t>
            </a:r>
            <a:r>
              <a:rPr lang="zh-CN" altLang="en-US" sz="2800" b="1" dirty="0">
                <a:solidFill>
                  <a:srgbClr val="002060"/>
                </a:solidFill>
                <a:latin typeface="微软雅黑 Light" panose="020B0502040204020203" pitchFamily="34" charset="-122"/>
                <a:ea typeface="微软雅黑 Light" panose="020B0502040204020203" pitchFamily="34" charset="-122"/>
              </a:rPr>
              <a:t>：其优点是</a:t>
            </a:r>
            <a:r>
              <a:rPr lang="zh-CN" altLang="en-US" sz="2800" b="1" dirty="0">
                <a:solidFill>
                  <a:srgbClr val="C00000"/>
                </a:solidFill>
                <a:latin typeface="微软雅黑 Light" panose="020B0502040204020203" pitchFamily="34" charset="-122"/>
                <a:ea typeface="微软雅黑 Light" panose="020B0502040204020203" pitchFamily="34" charset="-122"/>
              </a:rPr>
              <a:t>图像质量好</a:t>
            </a:r>
            <a:r>
              <a:rPr lang="zh-CN" altLang="en-US" sz="2800" b="1" dirty="0">
                <a:solidFill>
                  <a:srgbClr val="002060"/>
                </a:solidFill>
                <a:latin typeface="微软雅黑 Light" panose="020B0502040204020203" pitchFamily="34" charset="-122"/>
                <a:ea typeface="微软雅黑 Light" panose="020B0502040204020203" pitchFamily="34" charset="-122"/>
              </a:rPr>
              <a:t>，可以跨多个平台使用，其缺点是</a:t>
            </a:r>
            <a:r>
              <a:rPr lang="zh-CN" altLang="en-US" sz="2800" b="1" dirty="0">
                <a:solidFill>
                  <a:srgbClr val="C00000"/>
                </a:solidFill>
                <a:latin typeface="微软雅黑 Light" panose="020B0502040204020203" pitchFamily="34" charset="-122"/>
                <a:ea typeface="微软雅黑 Light" panose="020B0502040204020203" pitchFamily="34" charset="-122"/>
              </a:rPr>
              <a:t>占用大量的存储空间</a:t>
            </a:r>
            <a:r>
              <a:rPr lang="zh-CN" altLang="en-US" sz="2800" b="1" dirty="0">
                <a:solidFill>
                  <a:srgbClr val="002060"/>
                </a:solidFill>
                <a:latin typeface="微软雅黑 Light" panose="020B0502040204020203" pitchFamily="34" charset="-122"/>
                <a:ea typeface="微软雅黑 Light" panose="020B0502040204020203" pitchFamily="34" charset="-122"/>
              </a:rPr>
              <a:t>。</a:t>
            </a:r>
            <a:endParaRPr lang="en-US" altLang="zh-CN" sz="2800" b="1" dirty="0">
              <a:solidFill>
                <a:srgbClr val="002060"/>
              </a:solidFill>
              <a:latin typeface="微软雅黑 Light" panose="020B0502040204020203" pitchFamily="34" charset="-122"/>
              <a:ea typeface="微软雅黑 Light" panose="020B0502040204020203" pitchFamily="34" charset="-122"/>
            </a:endParaRPr>
          </a:p>
          <a:p>
            <a:pPr lvl="1">
              <a:buFont typeface="Wingdings" panose="05000000000000000000" pitchFamily="2" charset="2"/>
              <a:buChar char="Ø"/>
            </a:pPr>
            <a:r>
              <a:rPr lang="en-US" altLang="zh-CN" sz="2800" b="1" dirty="0">
                <a:solidFill>
                  <a:srgbClr val="002060"/>
                </a:solidFill>
                <a:latin typeface="微软雅黑 Light" panose="020B0502040204020203" pitchFamily="34" charset="-122"/>
                <a:ea typeface="微软雅黑 Light" panose="020B0502040204020203" pitchFamily="34" charset="-122"/>
              </a:rPr>
              <a:t>WMV</a:t>
            </a:r>
            <a:r>
              <a:rPr lang="zh-CN" altLang="en-US" sz="2800" b="1" dirty="0">
                <a:solidFill>
                  <a:srgbClr val="002060"/>
                </a:solidFill>
                <a:latin typeface="微软雅黑 Light" panose="020B0502040204020203" pitchFamily="34" charset="-122"/>
                <a:ea typeface="微软雅黑 Light" panose="020B0502040204020203" pitchFamily="34" charset="-122"/>
              </a:rPr>
              <a:t>：采用独立编码方式并可以直接在网上</a:t>
            </a:r>
            <a:r>
              <a:rPr lang="zh-CN" altLang="en-US" sz="2800" b="1" dirty="0">
                <a:solidFill>
                  <a:srgbClr val="C00000"/>
                </a:solidFill>
                <a:latin typeface="微软雅黑 Light" panose="020B0502040204020203" pitchFamily="34" charset="-122"/>
                <a:ea typeface="微软雅黑 Light" panose="020B0502040204020203" pitchFamily="34" charset="-122"/>
              </a:rPr>
              <a:t>实时观看</a:t>
            </a:r>
            <a:r>
              <a:rPr lang="zh-CN" altLang="en-US" sz="2800" b="1" dirty="0">
                <a:solidFill>
                  <a:srgbClr val="002060"/>
                </a:solidFill>
                <a:latin typeface="微软雅黑 Light" panose="020B0502040204020203" pitchFamily="34" charset="-122"/>
                <a:ea typeface="微软雅黑 Light" panose="020B0502040204020203" pitchFamily="34" charset="-122"/>
              </a:rPr>
              <a:t>。</a:t>
            </a:r>
          </a:p>
          <a:p>
            <a:pPr lvl="1">
              <a:buFont typeface="Wingdings" panose="05000000000000000000" pitchFamily="2" charset="2"/>
              <a:buChar char="Ø"/>
            </a:pPr>
            <a:r>
              <a:rPr lang="en-US" altLang="zh-CN" sz="2800" b="1" dirty="0">
                <a:solidFill>
                  <a:srgbClr val="002060"/>
                </a:solidFill>
                <a:latin typeface="微软雅黑 Light" panose="020B0502040204020203" pitchFamily="34" charset="-122"/>
                <a:ea typeface="微软雅黑 Light" panose="020B0502040204020203" pitchFamily="34" charset="-122"/>
              </a:rPr>
              <a:t>MPEG</a:t>
            </a:r>
            <a:r>
              <a:rPr lang="zh-CN" altLang="en-US" sz="2800" b="1" dirty="0">
                <a:solidFill>
                  <a:srgbClr val="002060"/>
                </a:solidFill>
                <a:latin typeface="微软雅黑 Light" panose="020B0502040204020203" pitchFamily="34" charset="-122"/>
                <a:ea typeface="微软雅黑 Light" panose="020B0502040204020203" pitchFamily="34" charset="-122"/>
              </a:rPr>
              <a:t>：采用</a:t>
            </a:r>
            <a:r>
              <a:rPr lang="zh-CN" altLang="en-US" sz="2800" b="1" dirty="0">
                <a:solidFill>
                  <a:srgbClr val="C00000"/>
                </a:solidFill>
                <a:latin typeface="微软雅黑 Light" panose="020B0502040204020203" pitchFamily="34" charset="-122"/>
                <a:ea typeface="微软雅黑 Light" panose="020B0502040204020203" pitchFamily="34" charset="-122"/>
              </a:rPr>
              <a:t>有损压缩</a:t>
            </a:r>
            <a:r>
              <a:rPr lang="zh-CN" altLang="en-US" sz="2800" b="1" dirty="0">
                <a:solidFill>
                  <a:srgbClr val="002060"/>
                </a:solidFill>
                <a:latin typeface="微软雅黑 Light" panose="020B0502040204020203" pitchFamily="34" charset="-122"/>
                <a:ea typeface="微软雅黑 Light" panose="020B0502040204020203" pitchFamily="34" charset="-122"/>
              </a:rPr>
              <a:t>方法减少运动图像中的冗余信息。</a:t>
            </a:r>
          </a:p>
          <a:p>
            <a:pPr lvl="1">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其它：</a:t>
            </a:r>
            <a:r>
              <a:rPr lang="en-US" altLang="zh-CN" sz="2800" b="1" dirty="0">
                <a:solidFill>
                  <a:srgbClr val="002060"/>
                </a:solidFill>
                <a:latin typeface="微软雅黑 Light" panose="020B0502040204020203" pitchFamily="34" charset="-122"/>
                <a:ea typeface="微软雅黑 Light" panose="020B0502040204020203" pitchFamily="34" charset="-122"/>
              </a:rPr>
              <a:t>ASF</a:t>
            </a:r>
            <a:r>
              <a:rPr lang="zh-CN" altLang="zh-CN" sz="2800" b="1" dirty="0">
                <a:solidFill>
                  <a:srgbClr val="002060"/>
                </a:solidFill>
                <a:latin typeface="微软雅黑 Light" panose="020B0502040204020203" pitchFamily="34" charset="-122"/>
                <a:ea typeface="微软雅黑 Light" panose="020B0502040204020203" pitchFamily="34" charset="-122"/>
              </a:rPr>
              <a:t>、</a:t>
            </a:r>
            <a:r>
              <a:rPr lang="en-US" altLang="zh-CN" sz="2800" b="1" dirty="0">
                <a:solidFill>
                  <a:srgbClr val="002060"/>
                </a:solidFill>
                <a:latin typeface="微软雅黑 Light" panose="020B0502040204020203" pitchFamily="34" charset="-122"/>
                <a:ea typeface="微软雅黑 Light" panose="020B0502040204020203" pitchFamily="34" charset="-122"/>
              </a:rPr>
              <a:t>RM</a:t>
            </a:r>
            <a:r>
              <a:rPr lang="zh-CN" altLang="zh-CN" sz="2800" b="1" dirty="0">
                <a:solidFill>
                  <a:srgbClr val="002060"/>
                </a:solidFill>
                <a:latin typeface="微软雅黑 Light" panose="020B0502040204020203" pitchFamily="34" charset="-122"/>
                <a:ea typeface="微软雅黑 Light" panose="020B0502040204020203" pitchFamily="34" charset="-122"/>
              </a:rPr>
              <a:t>、</a:t>
            </a:r>
            <a:r>
              <a:rPr lang="en-US" altLang="zh-CN" sz="2800" b="1" dirty="0">
                <a:solidFill>
                  <a:srgbClr val="002060"/>
                </a:solidFill>
                <a:latin typeface="微软雅黑 Light" panose="020B0502040204020203" pitchFamily="34" charset="-122"/>
                <a:ea typeface="微软雅黑 Light" panose="020B0502040204020203" pitchFamily="34" charset="-122"/>
              </a:rPr>
              <a:t>MOV</a:t>
            </a:r>
            <a:r>
              <a:rPr lang="zh-CN" altLang="en-US" sz="2800" b="1" dirty="0">
                <a:solidFill>
                  <a:srgbClr val="002060"/>
                </a:solidFill>
                <a:latin typeface="微软雅黑 Light" panose="020B0502040204020203" pitchFamily="34" charset="-122"/>
                <a:ea typeface="微软雅黑 Light" panose="020B0502040204020203" pitchFamily="34" charset="-122"/>
              </a:rPr>
              <a:t>等</a:t>
            </a:r>
          </a:p>
        </p:txBody>
      </p:sp>
      <p:sp>
        <p:nvSpPr>
          <p:cNvPr id="4" name="文本框 3">
            <a:extLst>
              <a:ext uri="{FF2B5EF4-FFF2-40B4-BE49-F238E27FC236}">
                <a16:creationId xmlns:a16="http://schemas.microsoft.com/office/drawing/2014/main" id="{2D937946-1593-410E-8CCF-5B3B3D034500}"/>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284211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591671" y="533400"/>
            <a:ext cx="9072282" cy="762000"/>
          </a:xfrm>
        </p:spPr>
        <p:txBody>
          <a:bodyPr>
            <a:normAutofit/>
          </a:bodyPr>
          <a:lstStyle/>
          <a:p>
            <a:pPr>
              <a:lnSpc>
                <a:spcPct val="100000"/>
              </a:lnSpc>
              <a:spcBef>
                <a:spcPts val="0"/>
              </a:spcBef>
            </a:pPr>
            <a:r>
              <a:rPr lang="zh-CN" altLang="en-US" sz="4000" b="1" dirty="0">
                <a:solidFill>
                  <a:srgbClr val="535962"/>
                </a:solidFill>
                <a:latin typeface="微软雅黑 Light" panose="020B0502040204020203" pitchFamily="34" charset="-122"/>
                <a:ea typeface="微软雅黑 Light" panose="020B0502040204020203" pitchFamily="34" charset="-122"/>
              </a:rPr>
              <a:t>计算机中常用进制的基数和数码</a:t>
            </a:r>
          </a:p>
        </p:txBody>
      </p:sp>
      <p:pic>
        <p:nvPicPr>
          <p:cNvPr id="2" name="内容占位符 1">
            <a:extLst>
              <a:ext uri="{FF2B5EF4-FFF2-40B4-BE49-F238E27FC236}">
                <a16:creationId xmlns:a16="http://schemas.microsoft.com/office/drawing/2014/main" id="{BA6601C6-0811-4FE6-B03C-32840C496DFF}"/>
              </a:ext>
            </a:extLst>
          </p:cNvPr>
          <p:cNvPicPr>
            <a:picLocks noGrp="1" noChangeAspect="1"/>
          </p:cNvPicPr>
          <p:nvPr>
            <p:ph sz="half" idx="2"/>
          </p:nvPr>
        </p:nvPicPr>
        <p:blipFill>
          <a:blip r:embed="rId2"/>
          <a:stretch>
            <a:fillRect/>
          </a:stretch>
        </p:blipFill>
        <p:spPr>
          <a:xfrm>
            <a:off x="1099204" y="1885714"/>
            <a:ext cx="9279760" cy="3086571"/>
          </a:xfrm>
          <a:prstGeom prst="rect">
            <a:avLst/>
          </a:prstGeom>
        </p:spPr>
      </p:pic>
    </p:spTree>
    <p:extLst>
      <p:ext uri="{BB962C8B-B14F-4D97-AF65-F5344CB8AC3E}">
        <p14:creationId xmlns:p14="http://schemas.microsoft.com/office/powerpoint/2010/main" val="40677416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50927D-E9F7-4FD1-86B9-2363AAEB22CF}"/>
              </a:ext>
            </a:extLst>
          </p:cNvPr>
          <p:cNvSpPr>
            <a:spLocks noGrp="1"/>
          </p:cNvSpPr>
          <p:nvPr>
            <p:ph type="title"/>
          </p:nvPr>
        </p:nvSpPr>
        <p:spPr>
          <a:xfrm>
            <a:off x="649044" y="469332"/>
            <a:ext cx="10515600" cy="828460"/>
          </a:xfrm>
        </p:spPr>
        <p:txBody>
          <a:bodyPr>
            <a:normAutofit/>
          </a:bodyPr>
          <a:lstStyle/>
          <a:p>
            <a:pPr>
              <a:defRPr/>
            </a:pPr>
            <a:r>
              <a:rPr lang="zh-CN" altLang="en-US" sz="4000" dirty="0">
                <a:latin typeface="微软雅黑 Light" panose="020B0502040204020203" pitchFamily="34" charset="-122"/>
                <a:ea typeface="微软雅黑 Light" panose="020B0502040204020203" pitchFamily="34" charset="-122"/>
              </a:rPr>
              <a:t>图像数据的采集与表示</a:t>
            </a:r>
          </a:p>
        </p:txBody>
      </p:sp>
      <p:sp>
        <p:nvSpPr>
          <p:cNvPr id="3" name="内容占位符 2">
            <a:extLst>
              <a:ext uri="{FF2B5EF4-FFF2-40B4-BE49-F238E27FC236}">
                <a16:creationId xmlns:a16="http://schemas.microsoft.com/office/drawing/2014/main" id="{50A47E90-3E60-4E69-9D65-039340C1800F}"/>
              </a:ext>
            </a:extLst>
          </p:cNvPr>
          <p:cNvSpPr>
            <a:spLocks noGrp="1"/>
          </p:cNvSpPr>
          <p:nvPr>
            <p:ph idx="1"/>
          </p:nvPr>
        </p:nvSpPr>
        <p:spPr>
          <a:xfrm>
            <a:off x="473984" y="1386378"/>
            <a:ext cx="11207022" cy="4688985"/>
          </a:xfrm>
        </p:spPr>
        <p:txBody>
          <a:bodyPr/>
          <a:lstStyle/>
          <a:p>
            <a:pPr>
              <a:lnSpc>
                <a:spcPct val="100000"/>
              </a:lnSpc>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动画：</a:t>
            </a:r>
            <a:r>
              <a:rPr lang="zh-CN" altLang="zh-CN" sz="3200" b="1" dirty="0">
                <a:solidFill>
                  <a:srgbClr val="002060"/>
                </a:solidFill>
                <a:latin typeface="微软雅黑 Light" panose="020B0502040204020203" pitchFamily="34" charset="-122"/>
                <a:ea typeface="微软雅黑 Light" panose="020B0502040204020203" pitchFamily="34" charset="-122"/>
              </a:rPr>
              <a:t>也是一种活动影像，最典型的是“卡通”片</a:t>
            </a:r>
            <a:r>
              <a:rPr lang="zh-CN" altLang="en-US" sz="3200" b="1" dirty="0">
                <a:solidFill>
                  <a:srgbClr val="002060"/>
                </a:solidFill>
                <a:latin typeface="微软雅黑 Light" panose="020B0502040204020203" pitchFamily="34" charset="-122"/>
                <a:ea typeface="微软雅黑 Light" panose="020B0502040204020203" pitchFamily="34" charset="-122"/>
              </a:rPr>
              <a:t>。</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a:lnSpc>
                <a:spcPct val="100000"/>
              </a:lnSpc>
              <a:buFont typeface="Wingdings" panose="05000000000000000000" pitchFamily="2" charset="2"/>
              <a:buChar char="Ø"/>
            </a:pPr>
            <a:r>
              <a:rPr lang="zh-CN" altLang="zh-CN" sz="3200" b="1" dirty="0">
                <a:solidFill>
                  <a:srgbClr val="002060"/>
                </a:solidFill>
                <a:latin typeface="微软雅黑 Light" panose="020B0502040204020203" pitchFamily="34" charset="-122"/>
                <a:ea typeface="微软雅黑 Light" panose="020B0502040204020203" pitchFamily="34" charset="-122"/>
              </a:rPr>
              <a:t>动画与视频的不同在于</a:t>
            </a:r>
            <a:r>
              <a:rPr lang="zh-CN" altLang="en-US" sz="3200" b="1" dirty="0">
                <a:solidFill>
                  <a:srgbClr val="002060"/>
                </a:solidFill>
                <a:latin typeface="微软雅黑 Light" panose="020B0502040204020203" pitchFamily="34" charset="-122"/>
                <a:ea typeface="微软雅黑 Light" panose="020B0502040204020203" pitchFamily="34" charset="-122"/>
              </a:rPr>
              <a:t>：</a:t>
            </a:r>
            <a:r>
              <a:rPr lang="zh-CN" altLang="zh-CN" sz="3200" b="1" dirty="0">
                <a:solidFill>
                  <a:srgbClr val="002060"/>
                </a:solidFill>
                <a:latin typeface="微软雅黑 Light" panose="020B0502040204020203" pitchFamily="34" charset="-122"/>
                <a:ea typeface="微软雅黑 Light" panose="020B0502040204020203" pitchFamily="34" charset="-122"/>
              </a:rPr>
              <a:t>视频一般是指对自然界真实影像的记录，如用摄像机拍摄下来的自然风光，而动画通常指</a:t>
            </a:r>
            <a:r>
              <a:rPr lang="zh-CN" altLang="zh-CN" sz="3200" b="1" dirty="0">
                <a:solidFill>
                  <a:srgbClr val="C00000"/>
                </a:solidFill>
                <a:latin typeface="微软雅黑 Light" panose="020B0502040204020203" pitchFamily="34" charset="-122"/>
                <a:ea typeface="微软雅黑 Light" panose="020B0502040204020203" pitchFamily="34" charset="-122"/>
              </a:rPr>
              <a:t>人工创作</a:t>
            </a:r>
            <a:r>
              <a:rPr lang="zh-CN" altLang="zh-CN" sz="3200" b="1" dirty="0">
                <a:solidFill>
                  <a:srgbClr val="002060"/>
                </a:solidFill>
                <a:latin typeface="微软雅黑 Light" panose="020B0502040204020203" pitchFamily="34" charset="-122"/>
                <a:ea typeface="微软雅黑 Light" panose="020B0502040204020203" pitchFamily="34" charset="-122"/>
              </a:rPr>
              <a:t>出来的连续图像或图形所组合成的动态影像。</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a:lnSpc>
                <a:spcPct val="100000"/>
              </a:lnSpc>
              <a:buFont typeface="Wingdings" panose="05000000000000000000" pitchFamily="2" charset="2"/>
              <a:buChar char="Ø"/>
            </a:pPr>
            <a:r>
              <a:rPr lang="zh-CN" altLang="zh-CN" sz="3200" b="1" dirty="0">
                <a:solidFill>
                  <a:srgbClr val="002060"/>
                </a:solidFill>
                <a:latin typeface="微软雅黑 Light" panose="020B0502040204020203" pitchFamily="34" charset="-122"/>
                <a:ea typeface="微软雅黑 Light" panose="020B0502040204020203" pitchFamily="34" charset="-122"/>
              </a:rPr>
              <a:t>动画文件存储的是动画所包含的所有（“卡通”）图像的数据。</a:t>
            </a:r>
            <a:endParaRPr lang="zh-CN" altLang="en-US" sz="3200" b="1" dirty="0">
              <a:solidFill>
                <a:srgbClr val="002060"/>
              </a:solidFill>
              <a:latin typeface="微软雅黑 Light" panose="020B0502040204020203" pitchFamily="34" charset="-122"/>
              <a:ea typeface="微软雅黑 Light" panose="020B0502040204020203" pitchFamily="34" charset="-122"/>
            </a:endParaRPr>
          </a:p>
          <a:p>
            <a:endParaRPr lang="zh-CN" altLang="en-US" dirty="0"/>
          </a:p>
        </p:txBody>
      </p:sp>
      <p:pic>
        <p:nvPicPr>
          <p:cNvPr id="5" name="Picture 4" descr="https://timgsa.baidu.com/timg?image&amp;quality=80&amp;size=b9999_10000&amp;sec=1495788344986&amp;di=7053a645b5ad68a76e3f1878041ed29f&amp;imgtype=0&amp;src=http%3A%2F%2Feasyread.ph.126.net%2FOBYCwkPqouTqkd3Ae9rFQg%3D%3D%2F7916981798756351443.gif">
            <a:extLst>
              <a:ext uri="{FF2B5EF4-FFF2-40B4-BE49-F238E27FC236}">
                <a16:creationId xmlns:a16="http://schemas.microsoft.com/office/drawing/2014/main" id="{E78256B6-763C-D286-AB7D-29A4F0D9368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7618" y="4372817"/>
            <a:ext cx="3359753" cy="2015851"/>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F591FE6A-0FCF-4BA7-B044-A5B2C444FFC4}"/>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32037597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0DD050-25AC-40E0-AE18-D84227A373C2}"/>
              </a:ext>
            </a:extLst>
          </p:cNvPr>
          <p:cNvSpPr>
            <a:spLocks noGrp="1"/>
          </p:cNvSpPr>
          <p:nvPr>
            <p:ph type="title"/>
          </p:nvPr>
        </p:nvSpPr>
        <p:spPr>
          <a:xfrm>
            <a:off x="660126" y="441623"/>
            <a:ext cx="10515600" cy="828460"/>
          </a:xfrm>
        </p:spPr>
        <p:txBody>
          <a:bodyPr>
            <a:normAutofit/>
          </a:bodyPr>
          <a:lstStyle/>
          <a:p>
            <a:pPr>
              <a:defRPr/>
            </a:pPr>
            <a:r>
              <a:rPr lang="zh-CN" altLang="zh-CN" sz="4000" dirty="0">
                <a:latin typeface="微软雅黑 Light" panose="020B0502040204020203" pitchFamily="34" charset="-122"/>
                <a:ea typeface="微软雅黑 Light" panose="020B0502040204020203" pitchFamily="34" charset="-122"/>
              </a:rPr>
              <a:t>声音数据的采集与表示</a:t>
            </a:r>
            <a:endParaRPr lang="zh-CN" altLang="en-US" sz="4000" dirty="0">
              <a:latin typeface="微软雅黑 Light" panose="020B0502040204020203" pitchFamily="34" charset="-122"/>
              <a:ea typeface="微软雅黑 Light" panose="020B0502040204020203" pitchFamily="34" charset="-122"/>
            </a:endParaRPr>
          </a:p>
        </p:txBody>
      </p:sp>
      <p:sp>
        <p:nvSpPr>
          <p:cNvPr id="3" name="内容占位符 2">
            <a:extLst>
              <a:ext uri="{FF2B5EF4-FFF2-40B4-BE49-F238E27FC236}">
                <a16:creationId xmlns:a16="http://schemas.microsoft.com/office/drawing/2014/main" id="{A27C116B-329E-49E1-86D9-492666DDAD8B}"/>
              </a:ext>
            </a:extLst>
          </p:cNvPr>
          <p:cNvSpPr>
            <a:spLocks noGrp="1"/>
          </p:cNvSpPr>
          <p:nvPr>
            <p:ph idx="1"/>
          </p:nvPr>
        </p:nvSpPr>
        <p:spPr>
          <a:xfrm>
            <a:off x="669687" y="1402122"/>
            <a:ext cx="11081138" cy="2421733"/>
          </a:xfrm>
        </p:spPr>
        <p:txBody>
          <a:bodyPr/>
          <a:lstStyle/>
          <a:p>
            <a:pPr>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声音：也称音频，通过空气传播的一种连续的波，也叫声波。</a:t>
            </a:r>
          </a:p>
          <a:p>
            <a:pPr>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振幅：</a:t>
            </a:r>
            <a:r>
              <a:rPr lang="zh-CN" altLang="en-US" sz="3200" b="1" dirty="0">
                <a:solidFill>
                  <a:srgbClr val="C00000"/>
                </a:solidFill>
                <a:latin typeface="微软雅黑 Light" panose="020B0502040204020203" pitchFamily="34" charset="-122"/>
                <a:ea typeface="微软雅黑 Light" panose="020B0502040204020203" pitchFamily="34" charset="-122"/>
              </a:rPr>
              <a:t>声音的强弱</a:t>
            </a:r>
            <a:r>
              <a:rPr lang="zh-CN" altLang="en-US" sz="3200" b="1" dirty="0">
                <a:solidFill>
                  <a:srgbClr val="002060"/>
                </a:solidFill>
                <a:latin typeface="微软雅黑 Light" panose="020B0502040204020203" pitchFamily="34" charset="-122"/>
                <a:ea typeface="微软雅黑 Light" panose="020B0502040204020203" pitchFamily="34" charset="-122"/>
              </a:rPr>
              <a:t>，用分贝表示。</a:t>
            </a:r>
          </a:p>
          <a:p>
            <a:pPr>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频率：声音信号每秒钟变化的次数，频率的大小反映了</a:t>
            </a:r>
            <a:r>
              <a:rPr lang="zh-CN" altLang="en-US" sz="3200" b="1" dirty="0">
                <a:solidFill>
                  <a:srgbClr val="C00000"/>
                </a:solidFill>
                <a:latin typeface="微软雅黑 Light" panose="020B0502040204020203" pitchFamily="34" charset="-122"/>
                <a:ea typeface="微软雅黑 Light" panose="020B0502040204020203" pitchFamily="34" charset="-122"/>
              </a:rPr>
              <a:t>音调的高低</a:t>
            </a:r>
            <a:r>
              <a:rPr lang="zh-CN" altLang="en-US" sz="3200" b="1" dirty="0">
                <a:solidFill>
                  <a:srgbClr val="002060"/>
                </a:solidFill>
                <a:latin typeface="微软雅黑 Light" panose="020B0502040204020203" pitchFamily="34" charset="-122"/>
                <a:ea typeface="微软雅黑 Light" panose="020B0502040204020203" pitchFamily="34" charset="-122"/>
              </a:rPr>
              <a:t>，用赫兹表示。</a:t>
            </a:r>
          </a:p>
          <a:p>
            <a:endParaRPr lang="zh-CN" altLang="en-US" dirty="0"/>
          </a:p>
        </p:txBody>
      </p:sp>
      <p:pic>
        <p:nvPicPr>
          <p:cNvPr id="4" name="Picture 6" descr="图3-8 声音波形">
            <a:extLst>
              <a:ext uri="{FF2B5EF4-FFF2-40B4-BE49-F238E27FC236}">
                <a16:creationId xmlns:a16="http://schemas.microsoft.com/office/drawing/2014/main" id="{3A622E76-6D00-4B22-98BA-1072BEEAD704}"/>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643197" y="3823855"/>
            <a:ext cx="4549458" cy="244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id="{0B7E4F15-258E-4AB5-B25C-FD4007B5A8C0}"/>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406031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92163F-D0AE-485C-B769-BD40E97E1835}"/>
              </a:ext>
            </a:extLst>
          </p:cNvPr>
          <p:cNvSpPr>
            <a:spLocks noGrp="1"/>
          </p:cNvSpPr>
          <p:nvPr>
            <p:ph type="title"/>
          </p:nvPr>
        </p:nvSpPr>
        <p:spPr>
          <a:xfrm>
            <a:off x="618699" y="463925"/>
            <a:ext cx="10515600" cy="828460"/>
          </a:xfrm>
        </p:spPr>
        <p:txBody>
          <a:bodyPr>
            <a:normAutofit/>
          </a:bodyPr>
          <a:lstStyle/>
          <a:p>
            <a:pPr>
              <a:defRPr/>
            </a:pPr>
            <a:r>
              <a:rPr lang="zh-CN" altLang="zh-CN" sz="4000" dirty="0">
                <a:latin typeface="微软雅黑 Light" panose="020B0502040204020203" pitchFamily="34" charset="-122"/>
                <a:ea typeface="微软雅黑 Light" panose="020B0502040204020203" pitchFamily="34" charset="-122"/>
              </a:rPr>
              <a:t>声音数据的采集与表示</a:t>
            </a:r>
            <a:endParaRPr lang="zh-CN" altLang="en-US" sz="4000" dirty="0">
              <a:latin typeface="微软雅黑 Light" panose="020B0502040204020203" pitchFamily="34" charset="-122"/>
              <a:ea typeface="微软雅黑 Light" panose="020B0502040204020203" pitchFamily="34" charset="-122"/>
            </a:endParaRPr>
          </a:p>
        </p:txBody>
      </p:sp>
      <p:sp>
        <p:nvSpPr>
          <p:cNvPr id="3" name="内容占位符 2">
            <a:extLst>
              <a:ext uri="{FF2B5EF4-FFF2-40B4-BE49-F238E27FC236}">
                <a16:creationId xmlns:a16="http://schemas.microsoft.com/office/drawing/2014/main" id="{7970432C-11CB-4DAF-954C-C3AF0E001674}"/>
              </a:ext>
            </a:extLst>
          </p:cNvPr>
          <p:cNvSpPr>
            <a:spLocks noGrp="1"/>
          </p:cNvSpPr>
          <p:nvPr>
            <p:ph idx="1"/>
          </p:nvPr>
        </p:nvSpPr>
        <p:spPr>
          <a:xfrm>
            <a:off x="618699" y="1362811"/>
            <a:ext cx="10954600" cy="1916098"/>
          </a:xfrm>
        </p:spPr>
        <p:txBody>
          <a:bodyPr/>
          <a:lstStyle/>
          <a:p>
            <a:pP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声音的数字化</a:t>
            </a:r>
            <a:endParaRPr lang="en-US" altLang="zh-CN" sz="3600" b="1" dirty="0">
              <a:solidFill>
                <a:srgbClr val="002060"/>
              </a:solidFill>
              <a:latin typeface="微软雅黑 Light" panose="020B0502040204020203" pitchFamily="34" charset="-122"/>
              <a:ea typeface="微软雅黑 Light" panose="020B0502040204020203" pitchFamily="34" charset="-122"/>
            </a:endParaRPr>
          </a:p>
          <a:p>
            <a:pPr marL="828000" lvl="1" indent="-360000">
              <a:lnSpc>
                <a:spcPct val="113000"/>
              </a:lnSpc>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采样和量化：按一定的时间间隔对声波的振幅进行测量并转换为</a:t>
            </a:r>
            <a:r>
              <a:rPr lang="zh-CN" altLang="en-US" sz="3200" b="1" dirty="0">
                <a:solidFill>
                  <a:srgbClr val="C00000"/>
                </a:solidFill>
                <a:latin typeface="微软雅黑 Light" panose="020B0502040204020203" pitchFamily="34" charset="-122"/>
                <a:ea typeface="微软雅黑 Light" panose="020B0502040204020203" pitchFamily="34" charset="-122"/>
              </a:rPr>
              <a:t>二进制数</a:t>
            </a:r>
            <a:r>
              <a:rPr lang="zh-CN" altLang="en-US" sz="3200" b="1" dirty="0">
                <a:solidFill>
                  <a:srgbClr val="002060"/>
                </a:solidFill>
                <a:latin typeface="微软雅黑 Light" panose="020B0502040204020203" pitchFamily="34" charset="-122"/>
                <a:ea typeface="微软雅黑 Light" panose="020B0502040204020203" pitchFamily="34" charset="-122"/>
              </a:rPr>
              <a:t>。</a:t>
            </a:r>
          </a:p>
          <a:p>
            <a:endParaRPr lang="zh-CN" altLang="en-US" dirty="0"/>
          </a:p>
        </p:txBody>
      </p:sp>
      <p:pic>
        <p:nvPicPr>
          <p:cNvPr id="5" name="Picture 2" descr="course1-2-2-image001">
            <a:extLst>
              <a:ext uri="{FF2B5EF4-FFF2-40B4-BE49-F238E27FC236}">
                <a16:creationId xmlns:a16="http://schemas.microsoft.com/office/drawing/2014/main" id="{3F2C4A0F-5551-4341-B7D2-427F24FB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8443" y="3429000"/>
            <a:ext cx="5454535" cy="263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a:extLst>
              <a:ext uri="{FF2B5EF4-FFF2-40B4-BE49-F238E27FC236}">
                <a16:creationId xmlns:a16="http://schemas.microsoft.com/office/drawing/2014/main" id="{9182A243-4047-4956-90FB-49105745CCA3}"/>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378899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C9135E-22FE-4D4B-83BF-11D249B09EF3}"/>
              </a:ext>
            </a:extLst>
          </p:cNvPr>
          <p:cNvSpPr>
            <a:spLocks noGrp="1"/>
          </p:cNvSpPr>
          <p:nvPr>
            <p:ph type="title"/>
          </p:nvPr>
        </p:nvSpPr>
        <p:spPr>
          <a:xfrm>
            <a:off x="658280" y="487808"/>
            <a:ext cx="10515600" cy="828460"/>
          </a:xfrm>
        </p:spPr>
        <p:txBody>
          <a:bodyPr>
            <a:normAutofit/>
          </a:bodyPr>
          <a:lstStyle/>
          <a:p>
            <a:pPr>
              <a:defRPr/>
            </a:pPr>
            <a:r>
              <a:rPr lang="zh-CN" altLang="zh-CN" sz="4000" dirty="0">
                <a:latin typeface="微软雅黑 Light" panose="020B0502040204020203" pitchFamily="34" charset="-122"/>
                <a:ea typeface="微软雅黑 Light" panose="020B0502040204020203" pitchFamily="34" charset="-122"/>
              </a:rPr>
              <a:t>声音数据的采集与表示</a:t>
            </a:r>
            <a:endParaRPr lang="zh-CN" altLang="en-US" sz="4000" dirty="0">
              <a:latin typeface="微软雅黑 Light" panose="020B0502040204020203" pitchFamily="34" charset="-122"/>
              <a:ea typeface="微软雅黑 Light" panose="020B0502040204020203" pitchFamily="34" charset="-122"/>
            </a:endParaRPr>
          </a:p>
        </p:txBody>
      </p:sp>
      <p:sp>
        <p:nvSpPr>
          <p:cNvPr id="3" name="内容占位符 2">
            <a:extLst>
              <a:ext uri="{FF2B5EF4-FFF2-40B4-BE49-F238E27FC236}">
                <a16:creationId xmlns:a16="http://schemas.microsoft.com/office/drawing/2014/main" id="{E2C2840C-D006-42C2-839A-2703203E14F7}"/>
              </a:ext>
            </a:extLst>
          </p:cNvPr>
          <p:cNvSpPr>
            <a:spLocks noGrp="1"/>
          </p:cNvSpPr>
          <p:nvPr>
            <p:ph idx="1"/>
          </p:nvPr>
        </p:nvSpPr>
        <p:spPr>
          <a:xfrm>
            <a:off x="575151" y="1316268"/>
            <a:ext cx="11238158" cy="3237260"/>
          </a:xfrm>
        </p:spPr>
        <p:txBody>
          <a:bodyPr>
            <a:normAutofit/>
          </a:bodyPr>
          <a:lstStyle/>
          <a:p>
            <a:pPr>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声音数字化的质量与如下参数相关</a:t>
            </a:r>
          </a:p>
          <a:p>
            <a:pPr lvl="1">
              <a:buFont typeface="Wingdings" panose="05000000000000000000" pitchFamily="2" charset="2"/>
              <a:buChar char="Ø"/>
            </a:pPr>
            <a:r>
              <a:rPr lang="zh-CN" altLang="en-US" sz="3600" b="1" dirty="0">
                <a:solidFill>
                  <a:srgbClr val="C00000"/>
                </a:solidFill>
                <a:latin typeface="微软雅黑 Light" panose="020B0502040204020203" pitchFamily="34" charset="-122"/>
                <a:ea typeface="微软雅黑 Light" panose="020B0502040204020203" pitchFamily="34" charset="-122"/>
              </a:rPr>
              <a:t>采样频率</a:t>
            </a:r>
            <a:r>
              <a:rPr lang="zh-CN" altLang="en-US" sz="3600" b="1" dirty="0">
                <a:solidFill>
                  <a:srgbClr val="002060"/>
                </a:solidFill>
                <a:latin typeface="微软雅黑 Light" panose="020B0502040204020203" pitchFamily="34" charset="-122"/>
                <a:ea typeface="微软雅黑 Light" panose="020B0502040204020203" pitchFamily="34" charset="-122"/>
              </a:rPr>
              <a:t>：每秒钟所抽取声波振幅样本的次数。</a:t>
            </a:r>
          </a:p>
          <a:p>
            <a:pPr lvl="1">
              <a:buFont typeface="Wingdings" panose="05000000000000000000" pitchFamily="2" charset="2"/>
              <a:buChar char="Ø"/>
            </a:pPr>
            <a:r>
              <a:rPr lang="zh-CN" altLang="en-US" sz="3600" b="1" dirty="0">
                <a:solidFill>
                  <a:srgbClr val="C00000"/>
                </a:solidFill>
                <a:latin typeface="微软雅黑 Light" panose="020B0502040204020203" pitchFamily="34" charset="-122"/>
                <a:ea typeface="微软雅黑 Light" panose="020B0502040204020203" pitchFamily="34" charset="-122"/>
              </a:rPr>
              <a:t>采样精度</a:t>
            </a:r>
            <a:r>
              <a:rPr lang="zh-CN" altLang="en-US" sz="3600" b="1" dirty="0">
                <a:solidFill>
                  <a:srgbClr val="002060"/>
                </a:solidFill>
                <a:latin typeface="微软雅黑 Light" panose="020B0502040204020203" pitchFamily="34" charset="-122"/>
                <a:ea typeface="微软雅黑 Light" panose="020B0502040204020203" pitchFamily="34" charset="-122"/>
              </a:rPr>
              <a:t>：表示振幅值的二进制位数。</a:t>
            </a:r>
          </a:p>
        </p:txBody>
      </p:sp>
      <p:sp>
        <p:nvSpPr>
          <p:cNvPr id="4" name="TextBox 1">
            <a:extLst>
              <a:ext uri="{FF2B5EF4-FFF2-40B4-BE49-F238E27FC236}">
                <a16:creationId xmlns:a16="http://schemas.microsoft.com/office/drawing/2014/main" id="{3C99E0C5-3A52-4122-9465-FFC9A76F0615}"/>
              </a:ext>
            </a:extLst>
          </p:cNvPr>
          <p:cNvSpPr txBox="1"/>
          <p:nvPr/>
        </p:nvSpPr>
        <p:spPr>
          <a:xfrm>
            <a:off x="3366027" y="3673457"/>
            <a:ext cx="5248241" cy="1384995"/>
          </a:xfrm>
          <a:prstGeom prst="rect">
            <a:avLst/>
          </a:prstGeom>
          <a:solidFill>
            <a:schemeClr val="accent5">
              <a:lumMod val="75000"/>
            </a:schemeClr>
          </a:solidFill>
          <a:effectLst>
            <a:reflection blurRad="6350" stA="52000" endA="300" endPos="35000" dir="5400000" sy="-100000" algn="bl" rotWithShape="0"/>
          </a:effectLst>
        </p:spPr>
        <p:style>
          <a:lnRef idx="3">
            <a:schemeClr val="lt1"/>
          </a:lnRef>
          <a:fillRef idx="1">
            <a:schemeClr val="accent4"/>
          </a:fillRef>
          <a:effectRef idx="1">
            <a:schemeClr val="accent4"/>
          </a:effectRef>
          <a:fontRef idx="minor">
            <a:schemeClr val="lt1"/>
          </a:fontRef>
        </p:style>
        <p:txBody>
          <a:bodyPr wrap="square" rtlCol="0">
            <a:spAutoFit/>
          </a:bodyPr>
          <a:lstStyle/>
          <a:p>
            <a:r>
              <a:rPr lang="zh-CN" altLang="zh-CN" sz="2800" dirty="0">
                <a:latin typeface="方正姚体" panose="02010601030101010101" pitchFamily="2" charset="-122"/>
                <a:ea typeface="方正姚体" panose="02010601030101010101" pitchFamily="2" charset="-122"/>
              </a:rPr>
              <a:t>采样频率越高、采样精度越大声音质量就越好，数字化后数据量也就越大</a:t>
            </a:r>
            <a:r>
              <a:rPr lang="zh-CN" altLang="en-US" sz="2800" dirty="0">
                <a:latin typeface="方正姚体" panose="02010601030101010101" pitchFamily="2" charset="-122"/>
                <a:ea typeface="方正姚体" panose="02010601030101010101" pitchFamily="2" charset="-122"/>
              </a:rPr>
              <a:t>。</a:t>
            </a:r>
          </a:p>
        </p:txBody>
      </p:sp>
      <p:sp>
        <p:nvSpPr>
          <p:cNvPr id="5" name="文本框 4">
            <a:extLst>
              <a:ext uri="{FF2B5EF4-FFF2-40B4-BE49-F238E27FC236}">
                <a16:creationId xmlns:a16="http://schemas.microsoft.com/office/drawing/2014/main" id="{82E570EB-BCD1-43B9-AC62-1C146E3A4702}"/>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399390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E34D23-EF60-47CE-9A0E-1644A8749C81}"/>
              </a:ext>
            </a:extLst>
          </p:cNvPr>
          <p:cNvSpPr>
            <a:spLocks noGrp="1"/>
          </p:cNvSpPr>
          <p:nvPr>
            <p:ph type="title"/>
          </p:nvPr>
        </p:nvSpPr>
        <p:spPr>
          <a:xfrm>
            <a:off x="618700" y="487808"/>
            <a:ext cx="10515600" cy="828460"/>
          </a:xfrm>
        </p:spPr>
        <p:txBody>
          <a:bodyPr>
            <a:normAutofit/>
          </a:bodyPr>
          <a:lstStyle/>
          <a:p>
            <a:pPr>
              <a:defRPr/>
            </a:pPr>
            <a:r>
              <a:rPr lang="zh-CN" altLang="zh-CN" sz="4000" dirty="0">
                <a:latin typeface="微软雅黑 Light" panose="020B0502040204020203" pitchFamily="34" charset="-122"/>
                <a:ea typeface="微软雅黑 Light" panose="020B0502040204020203" pitchFamily="34" charset="-122"/>
              </a:rPr>
              <a:t>声音数据的采集与表示</a:t>
            </a:r>
            <a:endParaRPr lang="zh-CN" altLang="en-US" sz="4000" dirty="0">
              <a:latin typeface="微软雅黑 Light" panose="020B0502040204020203" pitchFamily="34" charset="-122"/>
              <a:ea typeface="微软雅黑 Light" panose="020B0502040204020203" pitchFamily="34" charset="-122"/>
            </a:endParaRPr>
          </a:p>
        </p:txBody>
      </p:sp>
      <p:sp>
        <p:nvSpPr>
          <p:cNvPr id="3" name="内容占位符 2">
            <a:extLst>
              <a:ext uri="{FF2B5EF4-FFF2-40B4-BE49-F238E27FC236}">
                <a16:creationId xmlns:a16="http://schemas.microsoft.com/office/drawing/2014/main" id="{B6EF85C0-D6FF-4A46-BC81-6DB52775A7C7}"/>
              </a:ext>
            </a:extLst>
          </p:cNvPr>
          <p:cNvSpPr>
            <a:spLocks noGrp="1"/>
          </p:cNvSpPr>
          <p:nvPr>
            <p:ph idx="1"/>
          </p:nvPr>
        </p:nvSpPr>
        <p:spPr>
          <a:xfrm>
            <a:off x="618700" y="1316268"/>
            <a:ext cx="10954600" cy="4142424"/>
          </a:xfrm>
        </p:spPr>
        <p:txBody>
          <a:bodyPr>
            <a:normAutofit/>
          </a:bodyPr>
          <a:lstStyle/>
          <a:p>
            <a:pPr>
              <a:lnSpc>
                <a:spcPct val="100000"/>
              </a:lnSpc>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声音</a:t>
            </a:r>
            <a:r>
              <a:rPr lang="zh-CN" altLang="zh-CN" sz="3600" b="1" dirty="0">
                <a:solidFill>
                  <a:srgbClr val="002060"/>
                </a:solidFill>
                <a:latin typeface="微软雅黑 Light" panose="020B0502040204020203" pitchFamily="34" charset="-122"/>
                <a:ea typeface="微软雅黑 Light" panose="020B0502040204020203" pitchFamily="34" charset="-122"/>
              </a:rPr>
              <a:t>文件在计算机中的存储格式</a:t>
            </a:r>
            <a:endParaRPr lang="en-US" altLang="zh-CN" sz="3600" b="1" dirty="0">
              <a:solidFill>
                <a:srgbClr val="002060"/>
              </a:solidFill>
              <a:latin typeface="微软雅黑 Light" panose="020B0502040204020203" pitchFamily="34" charset="-122"/>
              <a:ea typeface="微软雅黑 Light" panose="020B0502040204020203" pitchFamily="34" charset="-122"/>
            </a:endParaRPr>
          </a:p>
          <a:p>
            <a:pPr lvl="1">
              <a:lnSpc>
                <a:spcPct val="100000"/>
              </a:lnSpc>
              <a:buFont typeface="Wingdings" panose="05000000000000000000" pitchFamily="2" charset="2"/>
              <a:buChar char="Ø"/>
            </a:pPr>
            <a:r>
              <a:rPr lang="zh-CN" altLang="en-US" sz="3200" b="1" dirty="0">
                <a:solidFill>
                  <a:srgbClr val="C00000"/>
                </a:solidFill>
                <a:latin typeface="微软雅黑 Light" panose="020B0502040204020203" pitchFamily="34" charset="-122"/>
                <a:ea typeface="微软雅黑 Light" panose="020B0502040204020203" pitchFamily="34" charset="-122"/>
              </a:rPr>
              <a:t>波形文件</a:t>
            </a:r>
            <a:r>
              <a:rPr lang="zh-CN" altLang="en-US" sz="3200" b="1" dirty="0">
                <a:solidFill>
                  <a:srgbClr val="002060"/>
                </a:solidFill>
                <a:latin typeface="微软雅黑 Light" panose="020B0502040204020203" pitchFamily="34" charset="-122"/>
                <a:ea typeface="微软雅黑 Light" panose="020B0502040204020203" pitchFamily="34" charset="-122"/>
              </a:rPr>
              <a:t>：</a:t>
            </a:r>
            <a:r>
              <a:rPr lang="en-US" altLang="zh-CN" sz="3200" b="1" dirty="0">
                <a:solidFill>
                  <a:srgbClr val="002060"/>
                </a:solidFill>
                <a:latin typeface="微软雅黑 Light" panose="020B0502040204020203" pitchFamily="34" charset="-122"/>
                <a:ea typeface="微软雅黑 Light" panose="020B0502040204020203" pitchFamily="34" charset="-122"/>
              </a:rPr>
              <a:t>MP3</a:t>
            </a:r>
            <a:r>
              <a:rPr lang="zh-CN" altLang="en-US" sz="3200" b="1" dirty="0">
                <a:solidFill>
                  <a:srgbClr val="002060"/>
                </a:solidFill>
                <a:latin typeface="微软雅黑 Light" panose="020B0502040204020203" pitchFamily="34" charset="-122"/>
                <a:ea typeface="微软雅黑 Light" panose="020B0502040204020203" pitchFamily="34" charset="-122"/>
              </a:rPr>
              <a:t>、</a:t>
            </a:r>
            <a:r>
              <a:rPr lang="en-US" altLang="zh-CN" sz="3200" b="1" dirty="0">
                <a:solidFill>
                  <a:srgbClr val="002060"/>
                </a:solidFill>
                <a:latin typeface="微软雅黑 Light" panose="020B0502040204020203" pitchFamily="34" charset="-122"/>
                <a:ea typeface="微软雅黑 Light" panose="020B0502040204020203" pitchFamily="34" charset="-122"/>
              </a:rPr>
              <a:t>WAV</a:t>
            </a:r>
            <a:r>
              <a:rPr lang="zh-CN" altLang="en-US" sz="3200" b="1" dirty="0">
                <a:solidFill>
                  <a:srgbClr val="002060"/>
                </a:solidFill>
                <a:latin typeface="微软雅黑 Light" panose="020B0502040204020203" pitchFamily="34" charset="-122"/>
                <a:ea typeface="微软雅黑 Light" panose="020B0502040204020203" pitchFamily="34" charset="-122"/>
              </a:rPr>
              <a:t>、</a:t>
            </a:r>
            <a:r>
              <a:rPr lang="en-US" altLang="zh-CN" sz="3200" b="1" dirty="0">
                <a:solidFill>
                  <a:srgbClr val="002060"/>
                </a:solidFill>
                <a:latin typeface="微软雅黑 Light" panose="020B0502040204020203" pitchFamily="34" charset="-122"/>
                <a:ea typeface="微软雅黑 Light" panose="020B0502040204020203" pitchFamily="34" charset="-122"/>
              </a:rPr>
              <a:t>WMA</a:t>
            </a:r>
            <a:endParaRPr lang="zh-CN" altLang="en-US" sz="3200" b="1" dirty="0">
              <a:solidFill>
                <a:srgbClr val="002060"/>
              </a:solidFill>
              <a:latin typeface="微软雅黑 Light" panose="020B0502040204020203" pitchFamily="34" charset="-122"/>
              <a:ea typeface="微软雅黑 Light" panose="020B0502040204020203" pitchFamily="34" charset="-122"/>
            </a:endParaRPr>
          </a:p>
          <a:p>
            <a:pPr lvl="1">
              <a:lnSpc>
                <a:spcPct val="100000"/>
              </a:lnSpc>
              <a:buFont typeface="Wingdings" panose="05000000000000000000" pitchFamily="2" charset="2"/>
              <a:buChar char="Ø"/>
            </a:pPr>
            <a:r>
              <a:rPr lang="en-US" altLang="zh-CN" sz="3200" b="1" dirty="0">
                <a:solidFill>
                  <a:srgbClr val="C00000"/>
                </a:solidFill>
                <a:latin typeface="微软雅黑 Light" panose="020B0502040204020203" pitchFamily="34" charset="-122"/>
                <a:ea typeface="微软雅黑 Light" panose="020B0502040204020203" pitchFamily="34" charset="-122"/>
              </a:rPr>
              <a:t>MIDI</a:t>
            </a:r>
            <a:r>
              <a:rPr lang="zh-CN" altLang="en-US" sz="3200" b="1" dirty="0">
                <a:solidFill>
                  <a:srgbClr val="C00000"/>
                </a:solidFill>
                <a:latin typeface="微软雅黑 Light" panose="020B0502040204020203" pitchFamily="34" charset="-122"/>
                <a:ea typeface="微软雅黑 Light" panose="020B0502040204020203" pitchFamily="34" charset="-122"/>
              </a:rPr>
              <a:t>文件</a:t>
            </a:r>
            <a:r>
              <a:rPr lang="zh-CN" altLang="en-US" sz="3200" b="1" dirty="0">
                <a:solidFill>
                  <a:srgbClr val="002060"/>
                </a:solidFill>
                <a:latin typeface="微软雅黑 Light" panose="020B0502040204020203" pitchFamily="34" charset="-122"/>
                <a:ea typeface="微软雅黑 Light" panose="020B0502040204020203" pitchFamily="34" charset="-122"/>
              </a:rPr>
              <a:t>：</a:t>
            </a:r>
            <a:r>
              <a:rPr lang="en-US" altLang="zh-CN" sz="3200" b="1" dirty="0">
                <a:solidFill>
                  <a:srgbClr val="002060"/>
                </a:solidFill>
                <a:latin typeface="微软雅黑 Light" panose="020B0502040204020203" pitchFamily="34" charset="-122"/>
                <a:ea typeface="微软雅黑 Light" panose="020B0502040204020203" pitchFamily="34" charset="-122"/>
              </a:rPr>
              <a:t>MIDI</a:t>
            </a:r>
            <a:r>
              <a:rPr lang="zh-CN" altLang="en-US" sz="3200" b="1" dirty="0">
                <a:solidFill>
                  <a:srgbClr val="002060"/>
                </a:solidFill>
                <a:latin typeface="微软雅黑 Light" panose="020B0502040204020203" pitchFamily="34" charset="-122"/>
                <a:ea typeface="微软雅黑 Light" panose="020B0502040204020203" pitchFamily="34" charset="-122"/>
              </a:rPr>
              <a:t>文件中的数据并不是声音采样后的数字化数据，而是以数值形式存储的乐谱命令。</a:t>
            </a:r>
          </a:p>
          <a:p>
            <a:endParaRPr lang="zh-CN" altLang="en-US" dirty="0"/>
          </a:p>
        </p:txBody>
      </p:sp>
      <p:sp>
        <p:nvSpPr>
          <p:cNvPr id="4" name="文本框 3">
            <a:extLst>
              <a:ext uri="{FF2B5EF4-FFF2-40B4-BE49-F238E27FC236}">
                <a16:creationId xmlns:a16="http://schemas.microsoft.com/office/drawing/2014/main" id="{8FB183E7-D61E-440A-91F4-7FDD67EEB666}"/>
              </a:ext>
            </a:extLst>
          </p:cNvPr>
          <p:cNvSpPr txBox="1"/>
          <p:nvPr/>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96936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D392B5C-E95A-498A-BF94-9144B2AC005F}"/>
              </a:ext>
            </a:extLst>
          </p:cNvPr>
          <p:cNvSpPr>
            <a:spLocks noGrp="1"/>
          </p:cNvSpPr>
          <p:nvPr>
            <p:ph idx="1"/>
          </p:nvPr>
        </p:nvSpPr>
        <p:spPr>
          <a:xfrm>
            <a:off x="621240" y="2512244"/>
            <a:ext cx="10954600" cy="1442302"/>
          </a:xfrm>
        </p:spPr>
        <p:txBody>
          <a:bodyPr/>
          <a:lstStyle/>
          <a:p>
            <a:pPr marL="0" indent="0" algn="ctr">
              <a:buNone/>
            </a:pPr>
            <a:r>
              <a:rPr lang="zh-CN" altLang="en-US" sz="6000" b="1" spc="1200" dirty="0">
                <a:solidFill>
                  <a:srgbClr val="002060"/>
                </a:solidFill>
                <a:latin typeface="微软雅黑 Light" panose="020B0502040204020203" pitchFamily="34" charset="-122"/>
                <a:ea typeface="微软雅黑 Light" panose="020B0502040204020203" pitchFamily="34" charset="-122"/>
              </a:rPr>
              <a:t>本章结束</a:t>
            </a:r>
          </a:p>
          <a:p>
            <a:pPr lvl="2"/>
            <a:endParaRPr lang="zh-CN" altLang="en-US" dirty="0"/>
          </a:p>
        </p:txBody>
      </p:sp>
    </p:spTree>
    <p:extLst>
      <p:ext uri="{BB962C8B-B14F-4D97-AF65-F5344CB8AC3E}">
        <p14:creationId xmlns:p14="http://schemas.microsoft.com/office/powerpoint/2010/main" val="345159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627530" y="533400"/>
            <a:ext cx="9323294" cy="762000"/>
          </a:xfrm>
        </p:spPr>
        <p:txBody>
          <a:bodyPr>
            <a:normAutofit/>
          </a:bodyPr>
          <a:lstStyle/>
          <a:p>
            <a:pPr>
              <a:lnSpc>
                <a:spcPct val="100000"/>
              </a:lnSpc>
              <a:spcBef>
                <a:spcPts val="0"/>
              </a:spcBef>
            </a:pPr>
            <a:r>
              <a:rPr lang="zh-CN" altLang="en-US" sz="4000" b="1" dirty="0">
                <a:solidFill>
                  <a:srgbClr val="535962"/>
                </a:solidFill>
                <a:latin typeface="微软雅黑 Light" panose="020B0502040204020203" pitchFamily="34" charset="-122"/>
                <a:ea typeface="微软雅黑 Light" panose="020B0502040204020203" pitchFamily="34" charset="-122"/>
              </a:rPr>
              <a:t>计算机中常用进制的表示方法</a:t>
            </a:r>
          </a:p>
        </p:txBody>
      </p:sp>
      <p:pic>
        <p:nvPicPr>
          <p:cNvPr id="7" name="图片 6">
            <a:extLst>
              <a:ext uri="{FF2B5EF4-FFF2-40B4-BE49-F238E27FC236}">
                <a16:creationId xmlns:a16="http://schemas.microsoft.com/office/drawing/2014/main" id="{9913A379-70F2-484E-8665-1602F0562B98}"/>
              </a:ext>
            </a:extLst>
          </p:cNvPr>
          <p:cNvPicPr>
            <a:picLocks noChangeAspect="1"/>
          </p:cNvPicPr>
          <p:nvPr/>
        </p:nvPicPr>
        <p:blipFill>
          <a:blip r:embed="rId2"/>
          <a:stretch>
            <a:fillRect/>
          </a:stretch>
        </p:blipFill>
        <p:spPr>
          <a:xfrm>
            <a:off x="2370148" y="1487978"/>
            <a:ext cx="6704841" cy="5228444"/>
          </a:xfrm>
          <a:prstGeom prst="rect">
            <a:avLst/>
          </a:prstGeom>
        </p:spPr>
      </p:pic>
    </p:spTree>
    <p:extLst>
      <p:ext uri="{BB962C8B-B14F-4D97-AF65-F5344CB8AC3E}">
        <p14:creationId xmlns:p14="http://schemas.microsoft.com/office/powerpoint/2010/main" val="1013804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528918" y="533400"/>
            <a:ext cx="6163733" cy="762000"/>
          </a:xfrm>
        </p:spPr>
        <p:txBody>
          <a:bodyPr>
            <a:normAutofit/>
          </a:bodyPr>
          <a:lstStyle/>
          <a:p>
            <a:pPr>
              <a:lnSpc>
                <a:spcPct val="100000"/>
              </a:lnSpc>
              <a:spcBef>
                <a:spcPts val="0"/>
              </a:spcBef>
            </a:pPr>
            <a:r>
              <a:rPr lang="zh-CN" altLang="en-US" sz="4000" b="1" dirty="0">
                <a:solidFill>
                  <a:srgbClr val="535962"/>
                </a:solidFill>
                <a:latin typeface="微软雅黑 Light" panose="020B0502040204020203" pitchFamily="34" charset="-122"/>
                <a:ea typeface="微软雅黑 Light" panose="020B0502040204020203" pitchFamily="34" charset="-122"/>
              </a:rPr>
              <a:t>不同进制数据的区分</a:t>
            </a:r>
          </a:p>
        </p:txBody>
      </p:sp>
      <p:sp>
        <p:nvSpPr>
          <p:cNvPr id="2" name="文本占位符 1">
            <a:extLst>
              <a:ext uri="{FF2B5EF4-FFF2-40B4-BE49-F238E27FC236}">
                <a16:creationId xmlns:a16="http://schemas.microsoft.com/office/drawing/2014/main" id="{784597E8-BF05-45F5-9159-8554E802E6D6}"/>
              </a:ext>
            </a:extLst>
          </p:cNvPr>
          <p:cNvSpPr>
            <a:spLocks noGrp="1"/>
          </p:cNvSpPr>
          <p:nvPr>
            <p:ph type="body" sz="half" idx="1"/>
          </p:nvPr>
        </p:nvSpPr>
        <p:spPr>
          <a:xfrm>
            <a:off x="528918" y="1524000"/>
            <a:ext cx="11498604" cy="4800600"/>
          </a:xfrm>
        </p:spPr>
        <p:txBody>
          <a:bodyPr>
            <a:normAutofit fontScale="92500" lnSpcReduction="10000"/>
          </a:bodyPr>
          <a:lstStyle/>
          <a:p>
            <a:pPr>
              <a:lnSpc>
                <a:spcPct val="150000"/>
              </a:lnSpc>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各种进制数如何区别？</a:t>
            </a:r>
            <a:r>
              <a:rPr lang="en-US" altLang="zh-CN" sz="3600" b="1" dirty="0">
                <a:solidFill>
                  <a:srgbClr val="002060"/>
                </a:solidFill>
                <a:latin typeface="微软雅黑 Light" panose="020B0502040204020203" pitchFamily="34" charset="-122"/>
                <a:ea typeface="微软雅黑 Light" panose="020B0502040204020203" pitchFamily="34" charset="-122"/>
              </a:rPr>
              <a:t>---</a:t>
            </a:r>
            <a:r>
              <a:rPr lang="zh-CN" altLang="en-US" sz="3600" b="1" dirty="0">
                <a:solidFill>
                  <a:srgbClr val="C00000"/>
                </a:solidFill>
                <a:latin typeface="微软雅黑 Light" panose="020B0502040204020203" pitchFamily="34" charset="-122"/>
                <a:ea typeface="微软雅黑 Light" panose="020B0502040204020203" pitchFamily="34" charset="-122"/>
              </a:rPr>
              <a:t>后缀法或前缀法</a:t>
            </a:r>
            <a:endParaRPr lang="en-US" altLang="zh-CN" sz="3600" b="1" dirty="0">
              <a:solidFill>
                <a:srgbClr val="C00000"/>
              </a:solidFill>
              <a:latin typeface="微软雅黑 Light" panose="020B0502040204020203" pitchFamily="34" charset="-122"/>
              <a:ea typeface="微软雅黑 Light" panose="020B0502040204020203" pitchFamily="34" charset="-122"/>
            </a:endParaRPr>
          </a:p>
          <a:p>
            <a:pPr lvl="1">
              <a:lnSpc>
                <a:spcPct val="150000"/>
              </a:lnSpc>
              <a:buClr>
                <a:srgbClr val="002060"/>
              </a:buClr>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在数据后面或前面加写相应的</a:t>
            </a:r>
            <a:r>
              <a:rPr lang="zh-CN" altLang="en-US" sz="3200" b="1" dirty="0">
                <a:solidFill>
                  <a:srgbClr val="00B050"/>
                </a:solidFill>
                <a:latin typeface="微软雅黑 Light" panose="020B0502040204020203" pitchFamily="34" charset="-122"/>
                <a:ea typeface="微软雅黑 Light" panose="020B0502040204020203" pitchFamily="34" charset="-122"/>
              </a:rPr>
              <a:t>英文字母</a:t>
            </a:r>
            <a:r>
              <a:rPr lang="zh-CN" altLang="en-US" sz="3200" b="1" dirty="0">
                <a:solidFill>
                  <a:srgbClr val="002060"/>
                </a:solidFill>
                <a:latin typeface="微软雅黑 Light" panose="020B0502040204020203" pitchFamily="34" charset="-122"/>
                <a:ea typeface="微软雅黑 Light" panose="020B0502040204020203" pitchFamily="34" charset="-122"/>
              </a:rPr>
              <a:t>作为标识</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lvl="2">
              <a:lnSpc>
                <a:spcPct val="150000"/>
              </a:lnSpc>
              <a:buFont typeface="Wingdings" panose="05000000000000000000" pitchFamily="2" charset="2"/>
              <a:buChar char="Ø"/>
            </a:pPr>
            <a:r>
              <a:rPr lang="en-US" altLang="zh-CN" sz="2800" b="1" dirty="0">
                <a:solidFill>
                  <a:srgbClr val="002060"/>
                </a:solidFill>
                <a:latin typeface="微软雅黑 Light" panose="020B0502040204020203" pitchFamily="34" charset="-122"/>
                <a:ea typeface="微软雅黑 Light" panose="020B0502040204020203" pitchFamily="34" charset="-122"/>
              </a:rPr>
              <a:t>B——</a:t>
            </a:r>
            <a:r>
              <a:rPr lang="zh-CN" altLang="en-US" sz="2800" b="1" dirty="0">
                <a:solidFill>
                  <a:srgbClr val="002060"/>
                </a:solidFill>
                <a:latin typeface="微软雅黑 Light" panose="020B0502040204020203" pitchFamily="34" charset="-122"/>
                <a:ea typeface="微软雅黑 Light" panose="020B0502040204020203" pitchFamily="34" charset="-122"/>
              </a:rPr>
              <a:t>表示二进制数。二进制数的</a:t>
            </a:r>
            <a:r>
              <a:rPr lang="en-US" altLang="zh-CN" sz="2800" b="1" dirty="0">
                <a:solidFill>
                  <a:srgbClr val="002060"/>
                </a:solidFill>
                <a:latin typeface="微软雅黑 Light" panose="020B0502040204020203" pitchFamily="34" charset="-122"/>
                <a:ea typeface="微软雅黑 Light" panose="020B0502040204020203" pitchFamily="34" charset="-122"/>
              </a:rPr>
              <a:t>101 </a:t>
            </a:r>
            <a:r>
              <a:rPr lang="zh-CN" altLang="en-US" sz="2800" b="1" dirty="0">
                <a:solidFill>
                  <a:srgbClr val="002060"/>
                </a:solidFill>
                <a:latin typeface="微软雅黑 Light" panose="020B0502040204020203" pitchFamily="34" charset="-122"/>
                <a:ea typeface="微软雅黑 Light" panose="020B0502040204020203" pitchFamily="34" charset="-122"/>
              </a:rPr>
              <a:t>可写成</a:t>
            </a:r>
            <a:r>
              <a:rPr lang="en-US" altLang="zh-CN" sz="2800" b="1" dirty="0">
                <a:solidFill>
                  <a:srgbClr val="002060"/>
                </a:solidFill>
                <a:latin typeface="微软雅黑 Light" panose="020B0502040204020203" pitchFamily="34" charset="-122"/>
                <a:ea typeface="微软雅黑 Light" panose="020B0502040204020203" pitchFamily="34" charset="-122"/>
              </a:rPr>
              <a:t>101 B </a:t>
            </a:r>
            <a:r>
              <a:rPr lang="zh-CN" altLang="en-US" sz="2800" b="1" dirty="0">
                <a:solidFill>
                  <a:srgbClr val="002060"/>
                </a:solidFill>
                <a:latin typeface="微软雅黑 Light" panose="020B0502040204020203" pitchFamily="34" charset="-122"/>
                <a:ea typeface="微软雅黑 Light" panose="020B0502040204020203" pitchFamily="34" charset="-122"/>
              </a:rPr>
              <a:t>。</a:t>
            </a:r>
          </a:p>
          <a:p>
            <a:pPr lvl="2">
              <a:lnSpc>
                <a:spcPct val="150000"/>
              </a:lnSpc>
              <a:buFont typeface="Wingdings" panose="05000000000000000000" pitchFamily="2" charset="2"/>
              <a:buChar char="Ø"/>
            </a:pPr>
            <a:r>
              <a:rPr lang="en-US" altLang="zh-CN" sz="2800" b="1" dirty="0">
                <a:solidFill>
                  <a:srgbClr val="002060"/>
                </a:solidFill>
                <a:latin typeface="微软雅黑 Light" panose="020B0502040204020203" pitchFamily="34" charset="-122"/>
                <a:ea typeface="微软雅黑 Light" panose="020B0502040204020203" pitchFamily="34" charset="-122"/>
              </a:rPr>
              <a:t>O</a:t>
            </a:r>
            <a:r>
              <a:rPr lang="zh-CN" altLang="en-US" sz="2800" b="1" dirty="0">
                <a:solidFill>
                  <a:srgbClr val="002060"/>
                </a:solidFill>
                <a:latin typeface="微软雅黑 Light" panose="020B0502040204020203" pitchFamily="34" charset="-122"/>
                <a:ea typeface="微软雅黑 Light" panose="020B0502040204020203" pitchFamily="34" charset="-122"/>
              </a:rPr>
              <a:t>或</a:t>
            </a:r>
            <a:r>
              <a:rPr lang="en-US" altLang="zh-CN" sz="2800" b="1" dirty="0">
                <a:solidFill>
                  <a:srgbClr val="002060"/>
                </a:solidFill>
                <a:latin typeface="微软雅黑 Light" panose="020B0502040204020203" pitchFamily="34" charset="-122"/>
                <a:ea typeface="微软雅黑 Light" panose="020B0502040204020203" pitchFamily="34" charset="-122"/>
              </a:rPr>
              <a:t>Q——</a:t>
            </a:r>
            <a:r>
              <a:rPr lang="zh-CN" altLang="en-US" sz="2800" b="1" dirty="0">
                <a:solidFill>
                  <a:srgbClr val="002060"/>
                </a:solidFill>
                <a:latin typeface="微软雅黑 Light" panose="020B0502040204020203" pitchFamily="34" charset="-122"/>
                <a:ea typeface="微软雅黑 Light" panose="020B0502040204020203" pitchFamily="34" charset="-122"/>
              </a:rPr>
              <a:t>表示八进制数。八进制数的</a:t>
            </a:r>
            <a:r>
              <a:rPr lang="en-US" altLang="zh-CN" sz="2800" b="1" dirty="0">
                <a:solidFill>
                  <a:srgbClr val="002060"/>
                </a:solidFill>
                <a:latin typeface="微软雅黑 Light" panose="020B0502040204020203" pitchFamily="34" charset="-122"/>
                <a:ea typeface="微软雅黑 Light" panose="020B0502040204020203" pitchFamily="34" charset="-122"/>
              </a:rPr>
              <a:t>101 </a:t>
            </a:r>
            <a:r>
              <a:rPr lang="zh-CN" altLang="en-US" sz="2800" b="1" dirty="0">
                <a:solidFill>
                  <a:srgbClr val="002060"/>
                </a:solidFill>
                <a:latin typeface="微软雅黑 Light" panose="020B0502040204020203" pitchFamily="34" charset="-122"/>
                <a:ea typeface="微软雅黑 Light" panose="020B0502040204020203" pitchFamily="34" charset="-122"/>
              </a:rPr>
              <a:t>可写成</a:t>
            </a:r>
            <a:r>
              <a:rPr lang="en-US" altLang="zh-CN" sz="2800" b="1" dirty="0">
                <a:solidFill>
                  <a:srgbClr val="002060"/>
                </a:solidFill>
                <a:latin typeface="微软雅黑 Light" panose="020B0502040204020203" pitchFamily="34" charset="-122"/>
                <a:ea typeface="微软雅黑 Light" panose="020B0502040204020203" pitchFamily="34" charset="-122"/>
              </a:rPr>
              <a:t>101 O</a:t>
            </a:r>
            <a:r>
              <a:rPr lang="zh-CN" altLang="en-US" sz="2800" b="1" dirty="0">
                <a:solidFill>
                  <a:srgbClr val="002060"/>
                </a:solidFill>
                <a:latin typeface="微软雅黑 Light" panose="020B0502040204020203" pitchFamily="34" charset="-122"/>
                <a:ea typeface="微软雅黑 Light" panose="020B0502040204020203" pitchFamily="34" charset="-122"/>
              </a:rPr>
              <a:t>或</a:t>
            </a:r>
            <a:r>
              <a:rPr lang="en-US" altLang="zh-CN" sz="2800" b="1" dirty="0">
                <a:solidFill>
                  <a:srgbClr val="002060"/>
                </a:solidFill>
                <a:latin typeface="微软雅黑 Light" panose="020B0502040204020203" pitchFamily="34" charset="-122"/>
                <a:ea typeface="微软雅黑 Light" panose="020B0502040204020203" pitchFamily="34" charset="-122"/>
              </a:rPr>
              <a:t>100Q </a:t>
            </a:r>
            <a:r>
              <a:rPr lang="zh-CN" altLang="en-US" sz="2800" b="1" dirty="0">
                <a:solidFill>
                  <a:srgbClr val="002060"/>
                </a:solidFill>
                <a:latin typeface="微软雅黑 Light" panose="020B0502040204020203" pitchFamily="34" charset="-122"/>
                <a:ea typeface="微软雅黑 Light" panose="020B0502040204020203" pitchFamily="34" charset="-122"/>
              </a:rPr>
              <a:t>。</a:t>
            </a:r>
            <a:endParaRPr lang="en-US" altLang="zh-CN" sz="2800" b="1" dirty="0">
              <a:solidFill>
                <a:srgbClr val="002060"/>
              </a:solidFill>
              <a:latin typeface="微软雅黑 Light" panose="020B0502040204020203" pitchFamily="34" charset="-122"/>
              <a:ea typeface="微软雅黑 Light" panose="020B0502040204020203" pitchFamily="34" charset="-122"/>
            </a:endParaRPr>
          </a:p>
          <a:p>
            <a:pPr lvl="2">
              <a:lnSpc>
                <a:spcPct val="150000"/>
              </a:lnSpc>
              <a:buFont typeface="Wingdings" panose="05000000000000000000" pitchFamily="2" charset="2"/>
              <a:buChar char="Ø"/>
            </a:pPr>
            <a:r>
              <a:rPr lang="en-US" altLang="zh-CN" sz="2800" b="1" dirty="0">
                <a:solidFill>
                  <a:srgbClr val="002060"/>
                </a:solidFill>
                <a:latin typeface="微软雅黑 Light" panose="020B0502040204020203" pitchFamily="34" charset="-122"/>
                <a:ea typeface="微软雅黑 Light" panose="020B0502040204020203" pitchFamily="34" charset="-122"/>
              </a:rPr>
              <a:t>D——</a:t>
            </a:r>
            <a:r>
              <a:rPr lang="zh-CN" altLang="en-US" sz="2800" b="1" dirty="0">
                <a:solidFill>
                  <a:srgbClr val="002060"/>
                </a:solidFill>
                <a:latin typeface="微软雅黑 Light" panose="020B0502040204020203" pitchFamily="34" charset="-122"/>
                <a:ea typeface="微软雅黑 Light" panose="020B0502040204020203" pitchFamily="34" charset="-122"/>
              </a:rPr>
              <a:t>表示十进制数。十进制数的</a:t>
            </a:r>
            <a:r>
              <a:rPr lang="en-US" altLang="zh-CN" sz="2800" b="1" dirty="0">
                <a:solidFill>
                  <a:srgbClr val="002060"/>
                </a:solidFill>
                <a:latin typeface="微软雅黑 Light" panose="020B0502040204020203" pitchFamily="34" charset="-122"/>
                <a:ea typeface="微软雅黑 Light" panose="020B0502040204020203" pitchFamily="34" charset="-122"/>
              </a:rPr>
              <a:t>101 </a:t>
            </a:r>
            <a:r>
              <a:rPr lang="zh-CN" altLang="en-US" sz="2800" b="1" dirty="0">
                <a:solidFill>
                  <a:srgbClr val="002060"/>
                </a:solidFill>
                <a:latin typeface="微软雅黑 Light" panose="020B0502040204020203" pitchFamily="34" charset="-122"/>
                <a:ea typeface="微软雅黑 Light" panose="020B0502040204020203" pitchFamily="34" charset="-122"/>
              </a:rPr>
              <a:t>可写成</a:t>
            </a:r>
            <a:r>
              <a:rPr lang="en-US" altLang="zh-CN" sz="2800" b="1" dirty="0">
                <a:solidFill>
                  <a:srgbClr val="002060"/>
                </a:solidFill>
                <a:latin typeface="微软雅黑 Light" panose="020B0502040204020203" pitchFamily="34" charset="-122"/>
                <a:ea typeface="微软雅黑 Light" panose="020B0502040204020203" pitchFamily="34" charset="-122"/>
              </a:rPr>
              <a:t>101 D </a:t>
            </a:r>
            <a:r>
              <a:rPr lang="zh-CN" altLang="en-US" sz="2800" b="1" dirty="0">
                <a:solidFill>
                  <a:srgbClr val="002060"/>
                </a:solidFill>
                <a:latin typeface="微软雅黑 Light" panose="020B0502040204020203" pitchFamily="34" charset="-122"/>
                <a:ea typeface="微软雅黑 Light" panose="020B0502040204020203" pitchFamily="34" charset="-122"/>
              </a:rPr>
              <a:t>。</a:t>
            </a:r>
          </a:p>
          <a:p>
            <a:pPr lvl="2">
              <a:lnSpc>
                <a:spcPct val="150000"/>
              </a:lnSpc>
              <a:buFont typeface="Wingdings" panose="05000000000000000000" pitchFamily="2" charset="2"/>
              <a:buChar char="Ø"/>
            </a:pPr>
            <a:r>
              <a:rPr lang="en-US" altLang="zh-CN" sz="2800" b="1" dirty="0">
                <a:solidFill>
                  <a:srgbClr val="002060"/>
                </a:solidFill>
                <a:latin typeface="微软雅黑 Light" panose="020B0502040204020203" pitchFamily="34" charset="-122"/>
                <a:ea typeface="微软雅黑 Light" panose="020B0502040204020203" pitchFamily="34" charset="-122"/>
              </a:rPr>
              <a:t>H——</a:t>
            </a:r>
            <a:r>
              <a:rPr lang="zh-CN" altLang="en-US" sz="2800" b="1" dirty="0">
                <a:solidFill>
                  <a:srgbClr val="002060"/>
                </a:solidFill>
                <a:latin typeface="微软雅黑 Light" panose="020B0502040204020203" pitchFamily="34" charset="-122"/>
                <a:ea typeface="微软雅黑 Light" panose="020B0502040204020203" pitchFamily="34" charset="-122"/>
              </a:rPr>
              <a:t>表示十六进制数。十六进制数</a:t>
            </a:r>
            <a:r>
              <a:rPr lang="en-US" altLang="zh-CN" sz="2800" b="1" dirty="0">
                <a:solidFill>
                  <a:srgbClr val="002060"/>
                </a:solidFill>
                <a:latin typeface="微软雅黑 Light" panose="020B0502040204020203" pitchFamily="34" charset="-122"/>
                <a:ea typeface="微软雅黑 Light" panose="020B0502040204020203" pitchFamily="34" charset="-122"/>
              </a:rPr>
              <a:t>101 </a:t>
            </a:r>
            <a:r>
              <a:rPr lang="zh-CN" altLang="en-US" sz="2800" b="1" dirty="0">
                <a:solidFill>
                  <a:srgbClr val="002060"/>
                </a:solidFill>
                <a:latin typeface="微软雅黑 Light" panose="020B0502040204020203" pitchFamily="34" charset="-122"/>
                <a:ea typeface="微软雅黑 Light" panose="020B0502040204020203" pitchFamily="34" charset="-122"/>
              </a:rPr>
              <a:t>可写成</a:t>
            </a:r>
            <a:r>
              <a:rPr lang="en-US" altLang="zh-CN" sz="2800" b="1" dirty="0">
                <a:solidFill>
                  <a:srgbClr val="002060"/>
                </a:solidFill>
                <a:latin typeface="微软雅黑 Light" panose="020B0502040204020203" pitchFamily="34" charset="-122"/>
                <a:ea typeface="微软雅黑 Light" panose="020B0502040204020203" pitchFamily="34" charset="-122"/>
              </a:rPr>
              <a:t>101 H </a:t>
            </a:r>
            <a:r>
              <a:rPr lang="zh-CN" altLang="en-US" sz="2800" b="1" dirty="0">
                <a:solidFill>
                  <a:srgbClr val="002060"/>
                </a:solidFill>
                <a:latin typeface="微软雅黑 Light" panose="020B0502040204020203" pitchFamily="34" charset="-122"/>
                <a:ea typeface="微软雅黑 Light" panose="020B0502040204020203" pitchFamily="34" charset="-122"/>
              </a:rPr>
              <a:t>。</a:t>
            </a:r>
          </a:p>
          <a:p>
            <a:pPr lvl="2">
              <a:lnSpc>
                <a:spcPct val="150000"/>
              </a:lnSpc>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一般约定</a:t>
            </a:r>
            <a:r>
              <a:rPr lang="en-US" altLang="zh-CN" sz="2800" b="1" dirty="0">
                <a:solidFill>
                  <a:srgbClr val="002060"/>
                </a:solidFill>
                <a:latin typeface="微软雅黑 Light" panose="020B0502040204020203" pitchFamily="34" charset="-122"/>
                <a:ea typeface="微软雅黑 Light" panose="020B0502040204020203" pitchFamily="34" charset="-122"/>
              </a:rPr>
              <a:t>D </a:t>
            </a:r>
            <a:r>
              <a:rPr lang="zh-CN" altLang="en-US" sz="2800" b="1" dirty="0">
                <a:solidFill>
                  <a:srgbClr val="002060"/>
                </a:solidFill>
                <a:latin typeface="微软雅黑 Light" panose="020B0502040204020203" pitchFamily="34" charset="-122"/>
                <a:ea typeface="微软雅黑 Light" panose="020B0502040204020203" pitchFamily="34" charset="-122"/>
              </a:rPr>
              <a:t>可省略，即</a:t>
            </a:r>
            <a:r>
              <a:rPr lang="zh-CN" altLang="en-US" sz="2800" b="1" dirty="0">
                <a:solidFill>
                  <a:srgbClr val="C00000"/>
                </a:solidFill>
                <a:latin typeface="微软雅黑 Light" panose="020B0502040204020203" pitchFamily="34" charset="-122"/>
                <a:ea typeface="微软雅黑 Light" panose="020B0502040204020203" pitchFamily="34" charset="-122"/>
              </a:rPr>
              <a:t>无后缀的数字为十进制数字</a:t>
            </a:r>
            <a:r>
              <a:rPr lang="zh-CN" altLang="en-US" sz="2800" b="1" dirty="0">
                <a:solidFill>
                  <a:srgbClr val="002060"/>
                </a:solidFill>
                <a:latin typeface="微软雅黑 Light" panose="020B0502040204020203" pitchFamily="34" charset="-122"/>
                <a:ea typeface="微软雅黑 Light" panose="020B0502040204020203" pitchFamily="34" charset="-122"/>
              </a:rPr>
              <a:t>。</a:t>
            </a:r>
          </a:p>
          <a:p>
            <a:endParaRPr lang="zh-CN" altLang="en-US" dirty="0"/>
          </a:p>
        </p:txBody>
      </p:sp>
    </p:spTree>
    <p:extLst>
      <p:ext uri="{BB962C8B-B14F-4D97-AF65-F5344CB8AC3E}">
        <p14:creationId xmlns:p14="http://schemas.microsoft.com/office/powerpoint/2010/main" val="349893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1B338B-3ABB-4359-943F-EF2356E6856E}"/>
              </a:ext>
            </a:extLst>
          </p:cNvPr>
          <p:cNvSpPr>
            <a:spLocks noGrp="1"/>
          </p:cNvSpPr>
          <p:nvPr>
            <p:ph type="title"/>
          </p:nvPr>
        </p:nvSpPr>
        <p:spPr>
          <a:xfrm>
            <a:off x="582706" y="533400"/>
            <a:ext cx="6777318" cy="762000"/>
          </a:xfrm>
        </p:spPr>
        <p:txBody>
          <a:bodyPr>
            <a:normAutofit/>
          </a:bodyPr>
          <a:lstStyle/>
          <a:p>
            <a:pPr>
              <a:lnSpc>
                <a:spcPct val="100000"/>
              </a:lnSpc>
              <a:spcBef>
                <a:spcPts val="0"/>
              </a:spcBef>
            </a:pPr>
            <a:r>
              <a:rPr lang="zh-CN" altLang="en-US" sz="4000" b="1" dirty="0">
                <a:solidFill>
                  <a:srgbClr val="44546A">
                    <a:lumMod val="75000"/>
                  </a:srgbClr>
                </a:solidFill>
                <a:latin typeface="微软雅黑 Light" panose="020B0502040204020203" pitchFamily="34" charset="-122"/>
                <a:ea typeface="微软雅黑 Light" panose="020B0502040204020203" pitchFamily="34" charset="-122"/>
              </a:rPr>
              <a:t>不同进制数据的区分</a:t>
            </a:r>
          </a:p>
        </p:txBody>
      </p:sp>
      <p:sp>
        <p:nvSpPr>
          <p:cNvPr id="2" name="文本占位符 1">
            <a:extLst>
              <a:ext uri="{FF2B5EF4-FFF2-40B4-BE49-F238E27FC236}">
                <a16:creationId xmlns:a16="http://schemas.microsoft.com/office/drawing/2014/main" id="{46A08419-2FC4-4E63-8FA8-89CF8530B4B9}"/>
              </a:ext>
            </a:extLst>
          </p:cNvPr>
          <p:cNvSpPr>
            <a:spLocks noGrp="1"/>
          </p:cNvSpPr>
          <p:nvPr>
            <p:ph type="body" sz="half" idx="1"/>
          </p:nvPr>
        </p:nvSpPr>
        <p:spPr>
          <a:xfrm>
            <a:off x="582706" y="1524000"/>
            <a:ext cx="8692651" cy="4800600"/>
          </a:xfrm>
        </p:spPr>
        <p:txBody>
          <a:bodyPr>
            <a:normAutofit/>
          </a:bodyPr>
          <a:lstStyle/>
          <a:p>
            <a:pPr>
              <a:lnSpc>
                <a:spcPct val="150000"/>
              </a:lnSpc>
              <a:buFont typeface="Wingdings" panose="05000000000000000000" pitchFamily="2" charset="2"/>
              <a:buChar char="Ø"/>
            </a:pPr>
            <a:r>
              <a:rPr lang="zh-CN" altLang="en-US" sz="3600" b="1" dirty="0">
                <a:solidFill>
                  <a:srgbClr val="002060"/>
                </a:solidFill>
                <a:latin typeface="微软雅黑 Light" panose="020B0502040204020203" pitchFamily="34" charset="-122"/>
                <a:ea typeface="微软雅黑 Light" panose="020B0502040204020203" pitchFamily="34" charset="-122"/>
              </a:rPr>
              <a:t>各种进制数如何区别？</a:t>
            </a:r>
            <a:r>
              <a:rPr lang="en-US" altLang="zh-CN" sz="3600" b="1" dirty="0">
                <a:solidFill>
                  <a:srgbClr val="C00000"/>
                </a:solidFill>
                <a:latin typeface="微软雅黑 Light" panose="020B0502040204020203" pitchFamily="34" charset="-122"/>
                <a:ea typeface="微软雅黑 Light" panose="020B0502040204020203" pitchFamily="34" charset="-122"/>
              </a:rPr>
              <a:t>---</a:t>
            </a:r>
            <a:r>
              <a:rPr lang="zh-CN" altLang="en-US" sz="3600" b="1" dirty="0">
                <a:solidFill>
                  <a:srgbClr val="C00000"/>
                </a:solidFill>
                <a:latin typeface="微软雅黑 Light" panose="020B0502040204020203" pitchFamily="34" charset="-122"/>
                <a:ea typeface="微软雅黑 Light" panose="020B0502040204020203" pitchFamily="34" charset="-122"/>
              </a:rPr>
              <a:t>角标法</a:t>
            </a:r>
            <a:endParaRPr lang="en-US" altLang="zh-CN" sz="3600" b="1" dirty="0">
              <a:solidFill>
                <a:srgbClr val="C00000"/>
              </a:solidFill>
              <a:latin typeface="微软雅黑 Light" panose="020B0502040204020203" pitchFamily="34" charset="-122"/>
              <a:ea typeface="微软雅黑 Light" panose="020B0502040204020203" pitchFamily="34" charset="-122"/>
            </a:endParaRPr>
          </a:p>
          <a:p>
            <a:pPr lvl="1">
              <a:lnSpc>
                <a:spcPct val="150000"/>
              </a:lnSpc>
              <a:buClr>
                <a:srgbClr val="002060"/>
              </a:buClr>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在括号外面加</a:t>
            </a:r>
            <a:r>
              <a:rPr lang="zh-CN" altLang="en-US" sz="3200" b="1" dirty="0">
                <a:solidFill>
                  <a:srgbClr val="92D050"/>
                </a:solidFill>
                <a:latin typeface="微软雅黑 Light" panose="020B0502040204020203" pitchFamily="34" charset="-122"/>
                <a:ea typeface="微软雅黑 Light" panose="020B0502040204020203" pitchFamily="34" charset="-122"/>
              </a:rPr>
              <a:t>数字下标</a:t>
            </a:r>
          </a:p>
          <a:p>
            <a:pPr lvl="2">
              <a:lnSpc>
                <a:spcPct val="150000"/>
              </a:lnSpc>
              <a:buClr>
                <a:srgbClr val="002060"/>
              </a:buClr>
              <a:buFont typeface="Wingdings" panose="05000000000000000000" pitchFamily="2" charset="2"/>
              <a:buChar char="Ø"/>
            </a:pPr>
            <a:r>
              <a:rPr lang="en-US" altLang="zh-CN" sz="2800" b="1" dirty="0">
                <a:solidFill>
                  <a:srgbClr val="002060"/>
                </a:solidFill>
                <a:latin typeface="微软雅黑 Light" panose="020B0502040204020203" pitchFamily="34" charset="-122"/>
                <a:ea typeface="微软雅黑 Light" panose="020B0502040204020203" pitchFamily="34" charset="-122"/>
              </a:rPr>
              <a:t>(101)</a:t>
            </a:r>
            <a:r>
              <a:rPr lang="en-US" altLang="zh-CN" sz="2800" b="1" baseline="-25000" dirty="0">
                <a:solidFill>
                  <a:srgbClr val="002060"/>
                </a:solidFill>
                <a:latin typeface="微软雅黑 Light" panose="020B0502040204020203" pitchFamily="34" charset="-122"/>
                <a:ea typeface="微软雅黑 Light" panose="020B0502040204020203" pitchFamily="34" charset="-122"/>
              </a:rPr>
              <a:t>2</a:t>
            </a:r>
            <a:r>
              <a:rPr lang="en-US" altLang="zh-CN" sz="2800" b="1" dirty="0">
                <a:solidFill>
                  <a:srgbClr val="002060"/>
                </a:solidFill>
                <a:latin typeface="微软雅黑 Light" panose="020B0502040204020203" pitchFamily="34" charset="-122"/>
                <a:ea typeface="微软雅黑 Light" panose="020B0502040204020203" pitchFamily="34" charset="-122"/>
              </a:rPr>
              <a:t> ——</a:t>
            </a:r>
            <a:r>
              <a:rPr lang="zh-CN" altLang="en-US" sz="2800" b="1" dirty="0">
                <a:solidFill>
                  <a:srgbClr val="002060"/>
                </a:solidFill>
                <a:latin typeface="微软雅黑 Light" panose="020B0502040204020203" pitchFamily="34" charset="-122"/>
                <a:ea typeface="微软雅黑 Light" panose="020B0502040204020203" pitchFamily="34" charset="-122"/>
              </a:rPr>
              <a:t>表示二进制数的</a:t>
            </a:r>
            <a:r>
              <a:rPr lang="en-US" altLang="zh-CN" sz="2800" b="1" dirty="0">
                <a:solidFill>
                  <a:srgbClr val="002060"/>
                </a:solidFill>
                <a:latin typeface="微软雅黑 Light" panose="020B0502040204020203" pitchFamily="34" charset="-122"/>
                <a:ea typeface="微软雅黑 Light" panose="020B0502040204020203" pitchFamily="34" charset="-122"/>
              </a:rPr>
              <a:t>101</a:t>
            </a:r>
            <a:r>
              <a:rPr lang="zh-CN" altLang="en-US" sz="2800" b="1" dirty="0">
                <a:solidFill>
                  <a:srgbClr val="002060"/>
                </a:solidFill>
                <a:latin typeface="微软雅黑 Light" panose="020B0502040204020203" pitchFamily="34" charset="-122"/>
                <a:ea typeface="微软雅黑 Light" panose="020B0502040204020203" pitchFamily="34" charset="-122"/>
              </a:rPr>
              <a:t>。</a:t>
            </a:r>
          </a:p>
          <a:p>
            <a:pPr lvl="2">
              <a:lnSpc>
                <a:spcPct val="150000"/>
              </a:lnSpc>
              <a:buClr>
                <a:srgbClr val="002060"/>
              </a:buClr>
              <a:buFont typeface="Wingdings" panose="05000000000000000000" pitchFamily="2" charset="2"/>
              <a:buChar char="Ø"/>
            </a:pPr>
            <a:r>
              <a:rPr lang="en-US" altLang="zh-CN" sz="2800" b="1" dirty="0">
                <a:solidFill>
                  <a:srgbClr val="002060"/>
                </a:solidFill>
                <a:latin typeface="微软雅黑 Light" panose="020B0502040204020203" pitchFamily="34" charset="-122"/>
                <a:ea typeface="微软雅黑 Light" panose="020B0502040204020203" pitchFamily="34" charset="-122"/>
              </a:rPr>
              <a:t>(101)</a:t>
            </a:r>
            <a:r>
              <a:rPr lang="en-US" altLang="zh-CN" sz="2800" b="1" baseline="-25000" dirty="0">
                <a:solidFill>
                  <a:srgbClr val="002060"/>
                </a:solidFill>
                <a:latin typeface="微软雅黑 Light" panose="020B0502040204020203" pitchFamily="34" charset="-122"/>
                <a:ea typeface="微软雅黑 Light" panose="020B0502040204020203" pitchFamily="34" charset="-122"/>
              </a:rPr>
              <a:t>8</a:t>
            </a:r>
            <a:r>
              <a:rPr lang="en-US" altLang="zh-CN" sz="2800" b="1" dirty="0">
                <a:solidFill>
                  <a:srgbClr val="002060"/>
                </a:solidFill>
                <a:latin typeface="微软雅黑 Light" panose="020B0502040204020203" pitchFamily="34" charset="-122"/>
                <a:ea typeface="微软雅黑 Light" panose="020B0502040204020203" pitchFamily="34" charset="-122"/>
              </a:rPr>
              <a:t>—— </a:t>
            </a:r>
            <a:r>
              <a:rPr lang="zh-CN" altLang="en-US" sz="2800" b="1" dirty="0">
                <a:solidFill>
                  <a:srgbClr val="002060"/>
                </a:solidFill>
                <a:latin typeface="微软雅黑 Light" panose="020B0502040204020203" pitchFamily="34" charset="-122"/>
                <a:ea typeface="微软雅黑 Light" panose="020B0502040204020203" pitchFamily="34" charset="-122"/>
              </a:rPr>
              <a:t>表示八进制数的</a:t>
            </a:r>
            <a:r>
              <a:rPr lang="en-US" altLang="zh-CN" sz="2800" b="1" dirty="0">
                <a:solidFill>
                  <a:srgbClr val="002060"/>
                </a:solidFill>
                <a:latin typeface="微软雅黑 Light" panose="020B0502040204020203" pitchFamily="34" charset="-122"/>
                <a:ea typeface="微软雅黑 Light" panose="020B0502040204020203" pitchFamily="34" charset="-122"/>
              </a:rPr>
              <a:t>101</a:t>
            </a:r>
            <a:r>
              <a:rPr lang="zh-CN" altLang="en-US" sz="2800" b="1" dirty="0">
                <a:solidFill>
                  <a:srgbClr val="002060"/>
                </a:solidFill>
                <a:latin typeface="微软雅黑 Light" panose="020B0502040204020203" pitchFamily="34" charset="-122"/>
                <a:ea typeface="微软雅黑 Light" panose="020B0502040204020203" pitchFamily="34" charset="-122"/>
              </a:rPr>
              <a:t>。</a:t>
            </a:r>
          </a:p>
          <a:p>
            <a:pPr lvl="2">
              <a:lnSpc>
                <a:spcPct val="150000"/>
              </a:lnSpc>
              <a:buClr>
                <a:srgbClr val="002060"/>
              </a:buClr>
              <a:buFont typeface="Wingdings" panose="05000000000000000000" pitchFamily="2" charset="2"/>
              <a:buChar char="Ø"/>
            </a:pPr>
            <a:r>
              <a:rPr lang="en-US" altLang="zh-CN" sz="2800" b="1" dirty="0">
                <a:solidFill>
                  <a:srgbClr val="002060"/>
                </a:solidFill>
                <a:latin typeface="微软雅黑 Light" panose="020B0502040204020203" pitchFamily="34" charset="-122"/>
                <a:ea typeface="微软雅黑 Light" panose="020B0502040204020203" pitchFamily="34" charset="-122"/>
              </a:rPr>
              <a:t>(101)</a:t>
            </a:r>
            <a:r>
              <a:rPr lang="en-US" altLang="zh-CN" sz="2800" b="1" baseline="-25000" dirty="0">
                <a:solidFill>
                  <a:srgbClr val="002060"/>
                </a:solidFill>
                <a:latin typeface="微软雅黑 Light" panose="020B0502040204020203" pitchFamily="34" charset="-122"/>
                <a:ea typeface="微软雅黑 Light" panose="020B0502040204020203" pitchFamily="34" charset="-122"/>
              </a:rPr>
              <a:t>10</a:t>
            </a:r>
            <a:r>
              <a:rPr lang="en-US" altLang="zh-CN" sz="2800" b="1" dirty="0">
                <a:solidFill>
                  <a:srgbClr val="002060"/>
                </a:solidFill>
                <a:latin typeface="微软雅黑 Light" panose="020B0502040204020203" pitchFamily="34" charset="-122"/>
                <a:ea typeface="微软雅黑 Light" panose="020B0502040204020203" pitchFamily="34" charset="-122"/>
              </a:rPr>
              <a:t>—— </a:t>
            </a:r>
            <a:r>
              <a:rPr lang="zh-CN" altLang="en-US" sz="2800" b="1" dirty="0">
                <a:solidFill>
                  <a:srgbClr val="002060"/>
                </a:solidFill>
                <a:latin typeface="微软雅黑 Light" panose="020B0502040204020203" pitchFamily="34" charset="-122"/>
                <a:ea typeface="微软雅黑 Light" panose="020B0502040204020203" pitchFamily="34" charset="-122"/>
              </a:rPr>
              <a:t>表示十进制数的</a:t>
            </a:r>
            <a:r>
              <a:rPr lang="en-US" altLang="zh-CN" sz="2800" b="1" dirty="0">
                <a:solidFill>
                  <a:srgbClr val="002060"/>
                </a:solidFill>
                <a:latin typeface="微软雅黑 Light" panose="020B0502040204020203" pitchFamily="34" charset="-122"/>
                <a:ea typeface="微软雅黑 Light" panose="020B0502040204020203" pitchFamily="34" charset="-122"/>
              </a:rPr>
              <a:t>101</a:t>
            </a:r>
            <a:r>
              <a:rPr lang="zh-CN" altLang="en-US" sz="2800" b="1" dirty="0">
                <a:solidFill>
                  <a:srgbClr val="002060"/>
                </a:solidFill>
                <a:latin typeface="微软雅黑 Light" panose="020B0502040204020203" pitchFamily="34" charset="-122"/>
                <a:ea typeface="微软雅黑 Light" panose="020B0502040204020203" pitchFamily="34" charset="-122"/>
              </a:rPr>
              <a:t>。</a:t>
            </a:r>
          </a:p>
          <a:p>
            <a:pPr lvl="2">
              <a:lnSpc>
                <a:spcPct val="150000"/>
              </a:lnSpc>
              <a:buClr>
                <a:srgbClr val="002060"/>
              </a:buClr>
              <a:buFont typeface="Wingdings" panose="05000000000000000000" pitchFamily="2" charset="2"/>
              <a:buChar char="Ø"/>
            </a:pPr>
            <a:r>
              <a:rPr lang="en-US" altLang="zh-CN" sz="2800" b="1" dirty="0">
                <a:solidFill>
                  <a:srgbClr val="002060"/>
                </a:solidFill>
                <a:latin typeface="微软雅黑 Light" panose="020B0502040204020203" pitchFamily="34" charset="-122"/>
                <a:ea typeface="微软雅黑 Light" panose="020B0502040204020203" pitchFamily="34" charset="-122"/>
              </a:rPr>
              <a:t>(101)</a:t>
            </a:r>
            <a:r>
              <a:rPr lang="en-US" altLang="zh-CN" sz="2800" b="1" baseline="-25000" dirty="0">
                <a:solidFill>
                  <a:srgbClr val="002060"/>
                </a:solidFill>
                <a:latin typeface="微软雅黑 Light" panose="020B0502040204020203" pitchFamily="34" charset="-122"/>
                <a:ea typeface="微软雅黑 Light" panose="020B0502040204020203" pitchFamily="34" charset="-122"/>
              </a:rPr>
              <a:t>16</a:t>
            </a:r>
            <a:r>
              <a:rPr lang="en-US" altLang="zh-CN" sz="2800" b="1" dirty="0">
                <a:solidFill>
                  <a:srgbClr val="002060"/>
                </a:solidFill>
                <a:latin typeface="微软雅黑 Light" panose="020B0502040204020203" pitchFamily="34" charset="-122"/>
                <a:ea typeface="微软雅黑 Light" panose="020B0502040204020203" pitchFamily="34" charset="-122"/>
              </a:rPr>
              <a:t>——</a:t>
            </a:r>
            <a:r>
              <a:rPr lang="zh-CN" altLang="en-US" sz="2800" b="1" dirty="0">
                <a:solidFill>
                  <a:srgbClr val="002060"/>
                </a:solidFill>
                <a:latin typeface="微软雅黑 Light" panose="020B0502040204020203" pitchFamily="34" charset="-122"/>
                <a:ea typeface="微软雅黑 Light" panose="020B0502040204020203" pitchFamily="34" charset="-122"/>
              </a:rPr>
              <a:t>表示十六进制数的</a:t>
            </a:r>
            <a:r>
              <a:rPr lang="en-US" altLang="zh-CN" sz="2800" b="1" dirty="0">
                <a:solidFill>
                  <a:srgbClr val="002060"/>
                </a:solidFill>
                <a:latin typeface="微软雅黑 Light" panose="020B0502040204020203" pitchFamily="34" charset="-122"/>
                <a:ea typeface="微软雅黑 Light" panose="020B0502040204020203" pitchFamily="34" charset="-122"/>
              </a:rPr>
              <a:t>101</a:t>
            </a:r>
            <a:r>
              <a:rPr lang="zh-CN" altLang="en-US" sz="2800" b="1" dirty="0">
                <a:solidFill>
                  <a:srgbClr val="002060"/>
                </a:solidFill>
                <a:latin typeface="微软雅黑 Light" panose="020B0502040204020203" pitchFamily="34" charset="-122"/>
                <a:ea typeface="微软雅黑 Light" panose="020B0502040204020203" pitchFamily="34" charset="-122"/>
              </a:rPr>
              <a:t>。</a:t>
            </a:r>
          </a:p>
          <a:p>
            <a:endParaRPr lang="zh-CN" altLang="en-US" dirty="0"/>
          </a:p>
        </p:txBody>
      </p:sp>
    </p:spTree>
    <p:extLst>
      <p:ext uri="{BB962C8B-B14F-4D97-AF65-F5344CB8AC3E}">
        <p14:creationId xmlns:p14="http://schemas.microsoft.com/office/powerpoint/2010/main" val="235467823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7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5666</TotalTime>
  <Words>4721</Words>
  <Application>Microsoft Office PowerPoint</Application>
  <PresentationFormat>宽屏</PresentationFormat>
  <Paragraphs>935</Paragraphs>
  <Slides>65</Slides>
  <Notes>2</Notes>
  <HiddenSlides>0</HiddenSlides>
  <MMClips>0</MMClips>
  <ScaleCrop>false</ScaleCrop>
  <HeadingPairs>
    <vt:vector size="6" baseType="variant">
      <vt:variant>
        <vt:lpstr>已用的字体</vt:lpstr>
      </vt:variant>
      <vt:variant>
        <vt:i4>12</vt:i4>
      </vt:variant>
      <vt:variant>
        <vt:lpstr>主题</vt:lpstr>
      </vt:variant>
      <vt:variant>
        <vt:i4>6</vt:i4>
      </vt:variant>
      <vt:variant>
        <vt:lpstr>幻灯片标题</vt:lpstr>
      </vt:variant>
      <vt:variant>
        <vt:i4>65</vt:i4>
      </vt:variant>
    </vt:vector>
  </HeadingPairs>
  <TitlesOfParts>
    <vt:vector size="83" baseType="lpstr">
      <vt:lpstr>等线</vt:lpstr>
      <vt:lpstr>等线 Light</vt:lpstr>
      <vt:lpstr>方正姚体</vt:lpstr>
      <vt:lpstr>楷体_GB2312</vt:lpstr>
      <vt:lpstr>宋体</vt:lpstr>
      <vt:lpstr>微软雅黑</vt:lpstr>
      <vt:lpstr>微软雅黑 Light</vt:lpstr>
      <vt:lpstr>Arial</vt:lpstr>
      <vt:lpstr>Calibri</vt:lpstr>
      <vt:lpstr>Courier New</vt:lpstr>
      <vt:lpstr>Times New Roman</vt:lpstr>
      <vt:lpstr>Wingdings</vt:lpstr>
      <vt:lpstr>Office 主题​​</vt:lpstr>
      <vt:lpstr>1_Office 主题​​</vt:lpstr>
      <vt:lpstr>4_Office 主题​​</vt:lpstr>
      <vt:lpstr>8_Office 主题​​</vt:lpstr>
      <vt:lpstr>6_Office 主题​​</vt:lpstr>
      <vt:lpstr>17_Office 主题​​</vt:lpstr>
      <vt:lpstr>PowerPoint 演示文稿</vt:lpstr>
      <vt:lpstr>目录CONTENTS</vt:lpstr>
      <vt:lpstr>计算机中的进制</vt:lpstr>
      <vt:lpstr>PowerPoint 演示文稿</vt:lpstr>
      <vt:lpstr>进位记数制</vt:lpstr>
      <vt:lpstr>计算机中常用进制的基数和数码</vt:lpstr>
      <vt:lpstr>计算机中常用进制的表示方法</vt:lpstr>
      <vt:lpstr>不同进制数据的区分</vt:lpstr>
      <vt:lpstr>不同进制数据的区分</vt:lpstr>
      <vt:lpstr>计算机存储数据的常用单位</vt:lpstr>
      <vt:lpstr>计算机存储数据的常用单位</vt:lpstr>
      <vt:lpstr>计算机存储数据的常用单位</vt:lpstr>
      <vt:lpstr>不同进制的互相转换</vt:lpstr>
      <vt:lpstr>二进制转换成十进制数</vt:lpstr>
      <vt:lpstr>十进制数转换成二进制数</vt:lpstr>
      <vt:lpstr>十进制数转换成二进制数</vt:lpstr>
      <vt:lpstr>二进制数转换成十六进制数</vt:lpstr>
      <vt:lpstr>二进制数转换成十六进制数</vt:lpstr>
      <vt:lpstr>十六进制数转换成二进制数</vt:lpstr>
      <vt:lpstr>十六进制数转换成二进制数</vt:lpstr>
      <vt:lpstr>二进制数转换成八进制数</vt:lpstr>
      <vt:lpstr>八进制数转换成二进制数</vt:lpstr>
      <vt:lpstr>数值型数据的表示</vt:lpstr>
      <vt:lpstr>数值型数据的表示</vt:lpstr>
      <vt:lpstr>机器数的符号</vt:lpstr>
      <vt:lpstr>机器数的编码</vt:lpstr>
      <vt:lpstr>机器数的编码</vt:lpstr>
      <vt:lpstr>机器数的编码</vt:lpstr>
      <vt:lpstr>机器数的编码</vt:lpstr>
      <vt:lpstr>机器数的编码</vt:lpstr>
      <vt:lpstr>机器数的编码</vt:lpstr>
      <vt:lpstr>机器数的范围</vt:lpstr>
      <vt:lpstr>机器数的范围</vt:lpstr>
      <vt:lpstr>机器数中小数点的位置</vt:lpstr>
      <vt:lpstr>机器数中小数点的位置</vt:lpstr>
      <vt:lpstr>机器数中小数点的位置</vt:lpstr>
      <vt:lpstr>机器数中小数点的位置</vt:lpstr>
      <vt:lpstr>字符型数据的编码表示</vt:lpstr>
      <vt:lpstr>编码表示</vt:lpstr>
      <vt:lpstr>英文字符的编码表示</vt:lpstr>
      <vt:lpstr>PowerPoint 演示文稿</vt:lpstr>
      <vt:lpstr>PowerPoint 演示文稿</vt:lpstr>
      <vt:lpstr>PowerPoint 演示文稿</vt:lpstr>
      <vt:lpstr>英文字符的编码表示</vt:lpstr>
      <vt:lpstr>英文字符的编码表示</vt:lpstr>
      <vt:lpstr>汉字的编码表示</vt:lpstr>
      <vt:lpstr>汉字的编码表示</vt:lpstr>
      <vt:lpstr>汉字的编码表示</vt:lpstr>
      <vt:lpstr>汉字的编码表示</vt:lpstr>
      <vt:lpstr>汉字的编码表示</vt:lpstr>
      <vt:lpstr>汉字的编码表示</vt:lpstr>
      <vt:lpstr>汉字的编码表示</vt:lpstr>
      <vt:lpstr>图像与声音数据的采集与表示</vt:lpstr>
      <vt:lpstr>图像数据的采集与表示</vt:lpstr>
      <vt:lpstr>图像数据的采集与表示</vt:lpstr>
      <vt:lpstr>图像数据的采集与表示</vt:lpstr>
      <vt:lpstr>图像数据的采集与表示</vt:lpstr>
      <vt:lpstr>图像数据的采集与表示</vt:lpstr>
      <vt:lpstr>图像数据的采集与表示</vt:lpstr>
      <vt:lpstr>图像数据的采集与表示</vt:lpstr>
      <vt:lpstr>声音数据的采集与表示</vt:lpstr>
      <vt:lpstr>声音数据的采集与表示</vt:lpstr>
      <vt:lpstr>声音数据的采集与表示</vt:lpstr>
      <vt:lpstr>声音数据的采集与表示</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肖胜刚</dc:creator>
  <cp:lastModifiedBy>YC Niu</cp:lastModifiedBy>
  <cp:revision>385</cp:revision>
  <dcterms:created xsi:type="dcterms:W3CDTF">2018-11-13T07:40:00Z</dcterms:created>
  <dcterms:modified xsi:type="dcterms:W3CDTF">2025-09-24T03:30:03Z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2052-10.8.2.6837</vt:lpwstr>
  </property>
</Properties>
</file>