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23" r:id="rId2"/>
    <p:sldMasterId id="2147483736" r:id="rId3"/>
    <p:sldMasterId id="2147483748" r:id="rId4"/>
    <p:sldMasterId id="2147483772" r:id="rId5"/>
    <p:sldMasterId id="2147483784" r:id="rId6"/>
    <p:sldMasterId id="2147483796" r:id="rId7"/>
  </p:sldMasterIdLst>
  <p:notesMasterIdLst>
    <p:notesMasterId r:id="rId63"/>
  </p:notesMasterIdLst>
  <p:sldIdLst>
    <p:sldId id="508" r:id="rId8"/>
    <p:sldId id="509" r:id="rId9"/>
    <p:sldId id="535" r:id="rId10"/>
    <p:sldId id="258" r:id="rId11"/>
    <p:sldId id="359" r:id="rId12"/>
    <p:sldId id="396" r:id="rId13"/>
    <p:sldId id="360" r:id="rId14"/>
    <p:sldId id="370" r:id="rId15"/>
    <p:sldId id="375" r:id="rId16"/>
    <p:sldId id="528" r:id="rId17"/>
    <p:sldId id="529" r:id="rId18"/>
    <p:sldId id="530" r:id="rId19"/>
    <p:sldId id="531" r:id="rId20"/>
    <p:sldId id="532" r:id="rId21"/>
    <p:sldId id="533" r:id="rId22"/>
    <p:sldId id="534" r:id="rId23"/>
    <p:sldId id="522" r:id="rId24"/>
    <p:sldId id="404" r:id="rId25"/>
    <p:sldId id="406" r:id="rId26"/>
    <p:sldId id="408" r:id="rId27"/>
    <p:sldId id="410" r:id="rId28"/>
    <p:sldId id="412" r:id="rId29"/>
    <p:sldId id="413" r:id="rId30"/>
    <p:sldId id="414" r:id="rId31"/>
    <p:sldId id="415" r:id="rId32"/>
    <p:sldId id="446" r:id="rId33"/>
    <p:sldId id="416" r:id="rId34"/>
    <p:sldId id="418" r:id="rId35"/>
    <p:sldId id="442" r:id="rId36"/>
    <p:sldId id="440" r:id="rId37"/>
    <p:sldId id="441" r:id="rId38"/>
    <p:sldId id="439" r:id="rId39"/>
    <p:sldId id="437" r:id="rId40"/>
    <p:sldId id="447" r:id="rId41"/>
    <p:sldId id="434" r:id="rId42"/>
    <p:sldId id="449" r:id="rId43"/>
    <p:sldId id="432" r:id="rId44"/>
    <p:sldId id="433" r:id="rId45"/>
    <p:sldId id="431" r:id="rId46"/>
    <p:sldId id="430" r:id="rId47"/>
    <p:sldId id="450" r:id="rId48"/>
    <p:sldId id="426" r:id="rId49"/>
    <p:sldId id="428" r:id="rId50"/>
    <p:sldId id="424" r:id="rId51"/>
    <p:sldId id="452" r:id="rId52"/>
    <p:sldId id="453" r:id="rId53"/>
    <p:sldId id="523" r:id="rId54"/>
    <p:sldId id="454" r:id="rId55"/>
    <p:sldId id="421" r:id="rId56"/>
    <p:sldId id="456" r:id="rId57"/>
    <p:sldId id="457" r:id="rId58"/>
    <p:sldId id="419" r:id="rId59"/>
    <p:sldId id="460" r:id="rId60"/>
    <p:sldId id="459" r:id="rId61"/>
    <p:sldId id="632"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52"/>
    <a:srgbClr val="0099FF"/>
    <a:srgbClr val="FFFFFF"/>
    <a:srgbClr val="FFFF00"/>
    <a:srgbClr val="FF3300"/>
    <a:srgbClr val="999100"/>
    <a:srgbClr val="99C1DA"/>
    <a:srgbClr val="7492AF"/>
    <a:srgbClr val="D1DBE4"/>
    <a:srgbClr val="778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5" autoAdjust="0"/>
  </p:normalViewPr>
  <p:slideViewPr>
    <p:cSldViewPr snapToGrid="0">
      <p:cViewPr varScale="1">
        <p:scale>
          <a:sx n="83" d="100"/>
          <a:sy n="83" d="100"/>
        </p:scale>
        <p:origin x="64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D4AB4-4058-45D2-9991-3F95F9D64E36}" type="datetimeFigureOut">
              <a:rPr lang="zh-CN" altLang="en-US" smtClean="0"/>
              <a:t>2025/8/10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26A60-A884-47AE-B54F-A1D5431B02DB}" type="slidenum">
              <a:rPr lang="zh-CN" altLang="en-US" smtClean="0"/>
              <a:t>‹#›</a:t>
            </a:fld>
            <a:endParaRPr lang="zh-CN" altLang="en-US"/>
          </a:p>
        </p:txBody>
      </p:sp>
    </p:spTree>
    <p:extLst>
      <p:ext uri="{BB962C8B-B14F-4D97-AF65-F5344CB8AC3E}">
        <p14:creationId xmlns:p14="http://schemas.microsoft.com/office/powerpoint/2010/main" val="138641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9FBF4B76-6FB4-4537-B67B-42B571F28607}"/>
              </a:ext>
            </a:extLst>
          </p:cNvPr>
          <p:cNvSpPr txBox="1"/>
          <p:nvPr userDrawn="1"/>
        </p:nvSpPr>
        <p:spPr>
          <a:xfrm>
            <a:off x="9349506"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56672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78986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50604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62341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7929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75050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67852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767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12599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64473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696823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234166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C4D2F8AB-4EE7-46E1-BE99-EF0A13769F33}"/>
              </a:ext>
            </a:extLst>
          </p:cNvPr>
          <p:cNvSpPr txBox="1"/>
          <p:nvPr userDrawn="1"/>
        </p:nvSpPr>
        <p:spPr>
          <a:xfrm>
            <a:off x="9298617"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12546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8826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898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4030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8204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737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6008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0897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923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240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2430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3419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606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803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224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659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191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8850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339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5429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5032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45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1518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756904" y="6457569"/>
            <a:ext cx="2743200" cy="365125"/>
          </a:xfrm>
        </p:spPr>
        <p:txBody>
          <a:bodyPr/>
          <a:lstStyle/>
          <a:p>
            <a:fld id="{9079CB58-C6F7-4E3C-8D77-B086E326EC8F}"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52984" y="6329870"/>
            <a:ext cx="438912" cy="365125"/>
          </a:xfrm>
        </p:spPr>
        <p:txBody>
          <a:bodyPr/>
          <a:lstStyle>
            <a:lvl1pP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87200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BFBECB3-0719-40A8-AD6A-61D87FF10BAC}"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860180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6F8E16-0989-4C78-9928-6EAB4577C472}"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4192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1EDCCE-81F0-422A-9226-35A71E730716}"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55290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D2B425-71DE-4248-BAC5-BA5C000AB523}" type="datetime1">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17629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C9CF3F-4023-4A93-8A21-2F3BEBC9D4F2}" type="datetime1">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050090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029AC8-AEED-4B09-B717-113AB0C87790}" type="datetime1">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413558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588F99-54AB-4AF3-B893-2CBA73A6894E}"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99819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645BBD-0534-4A37-BE4B-C1E51F095151}"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32448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A4683A-2E80-4AD4-9427-CF0EDA3948AF}"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202926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AAF23-2944-48A8-A0CB-0DDF620E9383}"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86143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771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278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845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212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2141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2175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16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0385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152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9115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9099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99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4" y="487807"/>
            <a:ext cx="10954599" cy="828460"/>
          </a:xfrm>
        </p:spPr>
        <p:txBody>
          <a:bodyPr/>
          <a:lstStyle>
            <a:lvl1pPr>
              <a:defRPr spc="300" baseline="0"/>
            </a:lvl1pPr>
          </a:lstStyle>
          <a:p>
            <a:r>
              <a:rPr lang="zh-CN" altLang="en-US" dirty="0"/>
              <a:t>单击此处编辑母版标题样式</a:t>
            </a:r>
          </a:p>
        </p:txBody>
      </p:sp>
      <p:sp>
        <p:nvSpPr>
          <p:cNvPr id="3" name="内容占位符 2"/>
          <p:cNvSpPr>
            <a:spLocks noGrp="1"/>
          </p:cNvSpPr>
          <p:nvPr>
            <p:ph idx="1" hasCustomPrompt="1"/>
          </p:nvPr>
        </p:nvSpPr>
        <p:spPr>
          <a:xfrm>
            <a:off x="575153" y="1487980"/>
            <a:ext cx="10954600" cy="4688985"/>
          </a:xfrm>
        </p:spPr>
        <p:txBody>
          <a:bodyPr/>
          <a:lstStyle>
            <a:lvl1pPr marL="432000" indent="-432000" algn="just">
              <a:lnSpc>
                <a:spcPct val="120000"/>
              </a:lnSpc>
              <a:spcBef>
                <a:spcPts val="600"/>
              </a:spcBef>
              <a:buClr>
                <a:srgbClr val="0070C0"/>
              </a:buClr>
              <a:buFont typeface="Wingdings" panose="05000000000000000000" pitchFamily="2" charset="2"/>
              <a:buChar char="Ø"/>
              <a:defRPr sz="3200" b="1" i="0" spc="100" baseline="0">
                <a:solidFill>
                  <a:srgbClr val="002060"/>
                </a:solidFill>
                <a:latin typeface="微软雅黑" panose="020B0503020204020204" pitchFamily="34" charset="-122"/>
                <a:ea typeface="微软雅黑" panose="020B0503020204020204" pitchFamily="34" charset="-122"/>
              </a:defRPr>
            </a:lvl1pPr>
            <a:lvl2pPr marL="864000" indent="-432000" algn="just">
              <a:lnSpc>
                <a:spcPct val="110000"/>
              </a:lnSpc>
              <a:buClr>
                <a:srgbClr val="C00000"/>
              </a:buClr>
              <a:buFont typeface="Wingdings" panose="05000000000000000000" pitchFamily="2" charset="2"/>
              <a:buChar char="Ø"/>
              <a:defRPr sz="3000" b="1" spc="100" baseline="0">
                <a:solidFill>
                  <a:srgbClr val="002060"/>
                </a:solidFill>
                <a:latin typeface="微软雅黑" panose="020B0503020204020204" pitchFamily="34" charset="-122"/>
                <a:ea typeface="微软雅黑" panose="020B0503020204020204" pitchFamily="34" charset="-122"/>
              </a:defRPr>
            </a:lvl2pPr>
            <a:lvl3pPr marL="1143000" indent="-228600" algn="just">
              <a:buFont typeface="Wingdings" panose="05000000000000000000" pitchFamily="2" charset="2"/>
              <a:buChar char="Ø"/>
              <a:defRPr/>
            </a:lvl3pPr>
            <a:lvl4pPr marL="1600200" indent="-228600" algn="just">
              <a:buFont typeface="Wingdings" panose="05000000000000000000" pitchFamily="2" charset="2"/>
              <a:buChar char="Ø"/>
              <a:defRPr/>
            </a:lvl4pPr>
            <a:lvl5pPr marL="2057400" indent="-228600" algn="just">
              <a:buFont typeface="Wingdings" panose="05000000000000000000" pitchFamily="2" charset="2"/>
              <a:buChar char="Ø"/>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7819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2959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533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570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095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146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235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74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419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73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0205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9376" y="260649"/>
            <a:ext cx="111760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9379" y="1700808"/>
            <a:ext cx="11141124" cy="4484092"/>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877300" y="63182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86671" y="715995"/>
            <a:ext cx="13589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6672" y="332106"/>
            <a:ext cx="1290637" cy="121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67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9"/>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7"/>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5589" y="372745"/>
            <a:ext cx="1292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0905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6"/>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5"/>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953500" y="6357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867F-41C1-4E32-995C-A2D9EB44DC86}" type="datetime1">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43256" y="6342781"/>
            <a:ext cx="515112" cy="365125"/>
          </a:xfrm>
          <a:prstGeom prst="rect">
            <a:avLst/>
          </a:prstGeom>
        </p:spPr>
        <p:txBody>
          <a:bodyPr vert="horz" lIns="91440" tIns="45720" rIns="91440" bIns="45720" rtlCol="0" anchor="ctr"/>
          <a:lstStyle>
            <a:lvl1pPr algn="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691439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5169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7"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4296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文本框 6"/>
          <p:cNvSpPr txBox="1"/>
          <p:nvPr/>
        </p:nvSpPr>
        <p:spPr>
          <a:xfrm>
            <a:off x="4335357" y="3298728"/>
            <a:ext cx="6883523" cy="20005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4800" b="1" kern="0" dirty="0">
                <a:solidFill>
                  <a:srgbClr val="FFFF00"/>
                </a:solidFill>
                <a:latin typeface="Courier New"/>
                <a:ea typeface="微软雅黑"/>
                <a:cs typeface="Courier New"/>
                <a:sym typeface="Helvetica Light"/>
              </a:rPr>
              <a:t>大学</a:t>
            </a:r>
            <a:r>
              <a:rPr kumimoji="0" lang="zh-CN" altLang="en-US" sz="4800" b="1" i="0" u="none" strike="noStrike" kern="0" cap="none" normalizeH="0" baseline="0" noProof="0" dirty="0">
                <a:ln>
                  <a:noFill/>
                </a:ln>
                <a:solidFill>
                  <a:srgbClr val="FFFF00"/>
                </a:solidFill>
                <a:effectLst/>
                <a:uLnTx/>
                <a:uFillTx/>
                <a:latin typeface="Courier New"/>
                <a:ea typeface="微软雅黑"/>
                <a:cs typeface="Courier New"/>
                <a:sym typeface="Helvetica Light"/>
              </a:rPr>
              <a:t>计算机与人工智能</a:t>
            </a:r>
            <a:endParaRPr kumimoji="0" lang="en-US" altLang="zh-CN" sz="4800" b="1" i="0" u="none" strike="noStrike" kern="0" cap="none" normalizeH="0" baseline="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袁方 李海峰 主编  高等教育出版社出版</a:t>
            </a:r>
            <a:endParaRPr kumimoji="0" lang="en-US" altLang="zh-CN"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大学</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Helvetica Light"/>
              </a:rPr>
              <a:t>计算机与人工智能</a:t>
            </a:r>
            <a:r>
              <a:rPr kumimoji="0" lang="en-US" altLang="zh-CN"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配套课件</a:t>
            </a:r>
          </a:p>
        </p:txBody>
      </p:sp>
      <p:cxnSp>
        <p:nvCxnSpPr>
          <p:cNvPr id="15" name="直接连接符 14"/>
          <p:cNvCxnSpPr/>
          <p:nvPr/>
        </p:nvCxnSpPr>
        <p:spPr>
          <a:xfrm>
            <a:off x="6495245" y="530224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45056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D2066-0DA5-9E9D-45BA-E923B5FCA3A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AC0B87-1FEC-0317-7C96-B7AF7AF7E670}"/>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spc="400" dirty="0">
                <a:solidFill>
                  <a:schemeClr val="tx2"/>
                </a:solidFill>
                <a:latin typeface="微软雅黑 Light" panose="020B0502040204020203" pitchFamily="34" charset="-122"/>
                <a:ea typeface="微软雅黑 Light" panose="020B0502040204020203" pitchFamily="34" charset="-122"/>
                <a:sym typeface="Helvetica Light"/>
              </a:rPr>
              <a:t>学习哪些人工智能知识</a:t>
            </a:r>
            <a:endParaRPr lang="zh-CN" altLang="en-US" sz="5400" b="1" spc="400"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0209A6A9-9B00-79CB-BA64-04BFD01AF433}"/>
              </a:ext>
            </a:extLst>
          </p:cNvPr>
          <p:cNvCxnSpPr/>
          <p:nvPr/>
        </p:nvCxnSpPr>
        <p:spPr>
          <a:xfrm>
            <a:off x="1122781" y="2700148"/>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9F1365EB-5AA5-76DD-2971-DD3D8155609C}"/>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计算机基础知识</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；人工智能知识；计算思维；人工智能思维；数字素养</a:t>
            </a:r>
          </a:p>
        </p:txBody>
      </p:sp>
      <p:sp>
        <p:nvSpPr>
          <p:cNvPr id="8" name="标题 1">
            <a:extLst>
              <a:ext uri="{FF2B5EF4-FFF2-40B4-BE49-F238E27FC236}">
                <a16:creationId xmlns:a16="http://schemas.microsoft.com/office/drawing/2014/main" id="{241DF4A7-CAA5-5876-6296-D9D518B26244}"/>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/02</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56D54E17-C8E7-1D1A-B227-5858033F239B}"/>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C2350602-3F8E-5E36-97FC-3D1D9B8F65CA}"/>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05E350CA-EBA3-2BED-9724-D2F532F4FFFF}"/>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345867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EE97F62-7C7A-B934-8695-1B542E593774}"/>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AA81E249-579F-7018-9031-17A757E4C8EE}"/>
              </a:ext>
            </a:extLst>
          </p:cNvPr>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学习哪些人工智能知识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0D1AA76B-1B6A-297D-62CE-8381D3A8B254}"/>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大学生学习计算机</a:t>
            </a: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人工智能知识的目的</a:t>
            </a:r>
            <a:endPar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掌握</a:t>
            </a:r>
            <a:r>
              <a:rPr lang="zh-CN" altLang="en-US" sz="2800" b="1" spc="-100" dirty="0">
                <a:solidFill>
                  <a:srgbClr val="C00000"/>
                </a:solidFill>
                <a:latin typeface="微软雅黑 Light" panose="020B0502040204020203" pitchFamily="34" charset="-122"/>
                <a:ea typeface="微软雅黑 Light" panose="020B0502040204020203" pitchFamily="34" charset="-122"/>
              </a:rPr>
              <a:t>计算机知识</a:t>
            </a:r>
            <a:r>
              <a:rPr lang="zh-CN" altLang="en-US" sz="2800" b="1" spc="-100" dirty="0">
                <a:solidFill>
                  <a:srgbClr val="002060"/>
                </a:solidFill>
                <a:latin typeface="微软雅黑 Light" panose="020B0502040204020203" pitchFamily="34" charset="-122"/>
                <a:ea typeface="微软雅黑 Light" panose="020B0502040204020203" pitchFamily="34" charset="-122"/>
              </a:rPr>
              <a:t>和</a:t>
            </a:r>
            <a:r>
              <a:rPr lang="zh-CN" altLang="en-US" sz="2800" b="1" spc="-100" dirty="0">
                <a:solidFill>
                  <a:srgbClr val="C00000"/>
                </a:solidFill>
                <a:latin typeface="微软雅黑 Light" panose="020B0502040204020203" pitchFamily="34" charset="-122"/>
                <a:ea typeface="微软雅黑 Light" panose="020B0502040204020203" pitchFamily="34" charset="-122"/>
              </a:rPr>
              <a:t>人工智能</a:t>
            </a:r>
            <a:r>
              <a:rPr lang="zh-CN" altLang="en-US" sz="2800" b="1" spc="-100" dirty="0">
                <a:solidFill>
                  <a:srgbClr val="002060"/>
                </a:solidFill>
                <a:latin typeface="微软雅黑 Light" panose="020B0502040204020203" pitchFamily="34" charset="-122"/>
                <a:ea typeface="微软雅黑 Light" panose="020B0502040204020203" pitchFamily="34" charset="-122"/>
              </a:rPr>
              <a:t>知识，提高应用计算机技术、人工智能技术分析解决实际问题的能力，培养</a:t>
            </a:r>
            <a:r>
              <a:rPr lang="zh-CN" altLang="en-US" sz="2800" b="1" spc="-100" dirty="0">
                <a:solidFill>
                  <a:srgbClr val="00B050"/>
                </a:solidFill>
                <a:latin typeface="微软雅黑 Light" panose="020B0502040204020203" pitchFamily="34" charset="-122"/>
                <a:ea typeface="微软雅黑 Light" panose="020B0502040204020203" pitchFamily="34" charset="-122"/>
              </a:rPr>
              <a:t>计算思维</a:t>
            </a:r>
            <a:r>
              <a:rPr lang="zh-CN" altLang="en-US" sz="2800" b="1" spc="-100" dirty="0">
                <a:solidFill>
                  <a:srgbClr val="002060"/>
                </a:solidFill>
                <a:latin typeface="微软雅黑 Light" panose="020B0502040204020203" pitchFamily="34" charset="-122"/>
                <a:ea typeface="微软雅黑 Light" panose="020B0502040204020203" pitchFamily="34" charset="-122"/>
              </a:rPr>
              <a:t>、</a:t>
            </a:r>
            <a:r>
              <a:rPr lang="zh-CN" altLang="en-US" sz="2800" b="1" spc="-100" dirty="0">
                <a:solidFill>
                  <a:srgbClr val="C00000"/>
                </a:solidFill>
                <a:latin typeface="微软雅黑 Light" panose="020B0502040204020203" pitchFamily="34" charset="-122"/>
                <a:ea typeface="微软雅黑 Light" panose="020B0502040204020203" pitchFamily="34" charset="-122"/>
              </a:rPr>
              <a:t>人工智能思维</a:t>
            </a:r>
            <a:r>
              <a:rPr lang="zh-CN" altLang="en-US" sz="2800" b="1" spc="-100" dirty="0">
                <a:solidFill>
                  <a:srgbClr val="002060"/>
                </a:solidFill>
                <a:latin typeface="微软雅黑 Light" panose="020B0502040204020203" pitchFamily="34" charset="-122"/>
                <a:ea typeface="微软雅黑 Light" panose="020B0502040204020203" pitchFamily="34" charset="-122"/>
              </a:rPr>
              <a:t>和</a:t>
            </a:r>
            <a:r>
              <a:rPr lang="zh-CN" altLang="en-US" sz="2800" b="1" spc="-100" dirty="0">
                <a:solidFill>
                  <a:srgbClr val="00B050"/>
                </a:solidFill>
                <a:latin typeface="微软雅黑 Light" panose="020B0502040204020203" pitchFamily="34" charset="-122"/>
                <a:ea typeface="微软雅黑 Light" panose="020B0502040204020203" pitchFamily="34" charset="-122"/>
              </a:rPr>
              <a:t>数字素养</a:t>
            </a:r>
            <a:r>
              <a:rPr lang="zh-CN" altLang="en-US" sz="2800" b="1" spc="-100" dirty="0">
                <a:solidFill>
                  <a:srgbClr val="002060"/>
                </a:solidFill>
                <a:latin typeface="微软雅黑 Light" panose="020B0502040204020203" pitchFamily="34" charset="-122"/>
                <a:ea typeface="微软雅黑 Light" panose="020B0502040204020203" pitchFamily="34" charset="-122"/>
              </a:rPr>
              <a:t>，提升综合素质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pic>
        <p:nvPicPr>
          <p:cNvPr id="1026" name="Picture 2">
            <a:extLst>
              <a:ext uri="{FF2B5EF4-FFF2-40B4-BE49-F238E27FC236}">
                <a16:creationId xmlns:a16="http://schemas.microsoft.com/office/drawing/2014/main" id="{6E9A6852-4E47-17D1-A186-228E8D644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049" y="3749965"/>
            <a:ext cx="3809133" cy="234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358A1DE-AC2D-DC27-22B9-01EE94E00C56}"/>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8480D1AF-4DDC-7549-2422-751A93409EF0}"/>
              </a:ext>
            </a:extLst>
          </p:cNvPr>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学习哪些人工智能知识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518D60B8-2AA3-1504-EC13-0285634EF943}"/>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zh-CN" altLang="en-US" sz="3200" b="1" dirty="0">
                <a:solidFill>
                  <a:srgbClr val="00B050"/>
                </a:solidFill>
                <a:latin typeface="微软雅黑 Light" panose="020B0502040204020203" pitchFamily="34" charset="-122"/>
                <a:ea typeface="微软雅黑 Light" panose="020B0502040204020203" pitchFamily="34" charset="-122"/>
              </a:rPr>
              <a:t>计算机基础知识</a:t>
            </a:r>
            <a:endParaRPr kumimoji="0" lang="zh-CN" altLang="en-US" sz="32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endParaRPr>
          </a:p>
          <a:p>
            <a:pPr marL="828000" lvl="1" indent="-396000" algn="just">
              <a:lnSpc>
                <a:spcPct val="114000"/>
              </a:lnSpc>
              <a:spcBef>
                <a:spcPts val="6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包括计算机中的数据表示、计算机与高性能计算、程序与算法设计、互联网与大数据等内容，即了解人工智能发展的三大重要支撑：</a:t>
            </a:r>
            <a:r>
              <a:rPr lang="zh-CN" altLang="en-US" sz="2800" b="1" spc="-100" dirty="0">
                <a:solidFill>
                  <a:srgbClr val="C00000"/>
                </a:solidFill>
                <a:latin typeface="微软雅黑 Light" panose="020B0502040204020203" pitchFamily="34" charset="-122"/>
                <a:ea typeface="微软雅黑 Light" panose="020B0502040204020203" pitchFamily="34" charset="-122"/>
              </a:rPr>
              <a:t>算力</a:t>
            </a:r>
            <a:r>
              <a:rPr lang="zh-CN" altLang="en-US" sz="2800" b="1" spc="-100" dirty="0">
                <a:solidFill>
                  <a:srgbClr val="002060"/>
                </a:solidFill>
                <a:latin typeface="微软雅黑 Light" panose="020B0502040204020203" pitchFamily="34" charset="-122"/>
                <a:ea typeface="微软雅黑 Light" panose="020B0502040204020203" pitchFamily="34" charset="-122"/>
              </a:rPr>
              <a:t>、</a:t>
            </a:r>
            <a:r>
              <a:rPr lang="zh-CN" altLang="en-US" sz="2800" b="1" spc="-100" dirty="0">
                <a:solidFill>
                  <a:srgbClr val="C00000"/>
                </a:solidFill>
                <a:latin typeface="微软雅黑 Light" panose="020B0502040204020203" pitchFamily="34" charset="-122"/>
                <a:ea typeface="微软雅黑 Light" panose="020B0502040204020203" pitchFamily="34" charset="-122"/>
              </a:rPr>
              <a:t>算法</a:t>
            </a:r>
            <a:r>
              <a:rPr lang="zh-CN" altLang="en-US" sz="2800" b="1" spc="-100" dirty="0">
                <a:solidFill>
                  <a:srgbClr val="002060"/>
                </a:solidFill>
                <a:latin typeface="微软雅黑 Light" panose="020B0502040204020203" pitchFamily="34" charset="-122"/>
                <a:ea typeface="微软雅黑 Light" panose="020B0502040204020203" pitchFamily="34" charset="-122"/>
              </a:rPr>
              <a:t>和</a:t>
            </a:r>
            <a:r>
              <a:rPr lang="zh-CN" altLang="en-US" sz="2800" b="1" spc="-100" dirty="0">
                <a:solidFill>
                  <a:srgbClr val="C00000"/>
                </a:solidFill>
                <a:latin typeface="微软雅黑 Light" panose="020B0502040204020203" pitchFamily="34" charset="-122"/>
                <a:ea typeface="微软雅黑 Light" panose="020B0502040204020203" pitchFamily="34" charset="-122"/>
              </a:rPr>
              <a:t>数据</a:t>
            </a:r>
            <a:r>
              <a:rPr lang="zh-CN" altLang="en-US" sz="2800" b="1" spc="-100" dirty="0">
                <a:solidFill>
                  <a:srgbClr val="002060"/>
                </a:solidFill>
                <a:latin typeface="微软雅黑 Light" panose="020B0502040204020203" pitchFamily="34" charset="-122"/>
                <a:ea typeface="微软雅黑 Light" panose="020B0502040204020203" pitchFamily="34" charset="-122"/>
              </a:rPr>
              <a:t>。</a:t>
            </a:r>
          </a:p>
          <a:p>
            <a:pPr marL="370800" indent="-396000" algn="just">
              <a:lnSpc>
                <a:spcPct val="114000"/>
              </a:lnSpc>
              <a:spcBef>
                <a:spcPts val="1200"/>
              </a:spcBef>
              <a:buFont typeface="Wingdings" panose="05000000000000000000" pitchFamily="2" charset="2"/>
              <a:buChar char="Ø"/>
            </a:pPr>
            <a:r>
              <a:rPr lang="zh-CN" altLang="en-US" sz="3200" b="1" spc="-100" dirty="0">
                <a:solidFill>
                  <a:srgbClr val="00B050"/>
                </a:solidFill>
                <a:latin typeface="微软雅黑 Light" panose="020B0502040204020203" pitchFamily="34" charset="-122"/>
                <a:ea typeface="微软雅黑 Light" panose="020B0502040204020203" pitchFamily="34" charset="-122"/>
              </a:rPr>
              <a:t>人工智能基础知识</a:t>
            </a:r>
          </a:p>
          <a:p>
            <a:pPr marL="828000" lvl="1" indent="-396000" algn="just">
              <a:lnSpc>
                <a:spcPct val="114000"/>
              </a:lnSpc>
              <a:spcBef>
                <a:spcPts val="6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包括知识表示与推理、搜索求解、机器学习方法、深度学习方法、计算机视觉、自然语言处理、语音处理、生成式人工智能与大模型应用、人工智能伦理等内容。</a:t>
            </a:r>
            <a:endParaRPr kumimoji="0" lang="zh-CN" altLang="en-US" sz="32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5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2D873A3-1C7E-0A24-4904-07B38E7395D8}"/>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E0AE7605-4FC5-AAD2-8A2E-0605E95EEB44}"/>
              </a:ext>
            </a:extLst>
          </p:cNvPr>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学习哪些人工智能知识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070269AD-2802-CBFB-C72E-FA2B9BDB467C}"/>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zh-CN" altLang="en-US" sz="3200" b="1" dirty="0">
                <a:solidFill>
                  <a:srgbClr val="00B050"/>
                </a:solidFill>
                <a:latin typeface="微软雅黑 Light" panose="020B0502040204020203" pitchFamily="34" charset="-122"/>
                <a:ea typeface="微软雅黑 Light" panose="020B0502040204020203" pitchFamily="34" charset="-122"/>
              </a:rPr>
              <a:t>常用</a:t>
            </a:r>
            <a:r>
              <a:rPr lang="zh-CN" altLang="en-US" sz="3200" b="1" spc="-100" dirty="0">
                <a:solidFill>
                  <a:srgbClr val="00B050"/>
                </a:solidFill>
                <a:latin typeface="微软雅黑 Light" panose="020B0502040204020203" pitchFamily="34" charset="-122"/>
                <a:ea typeface="微软雅黑 Light" panose="020B0502040204020203" pitchFamily="34" charset="-122"/>
              </a:rPr>
              <a:t>软件的操作技能</a:t>
            </a:r>
            <a:endParaRPr kumimoji="0" lang="zh-CN" altLang="en-US" sz="32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endParaRP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包括文字编辑软件、数据处理软件、</a:t>
            </a:r>
            <a:r>
              <a:rPr lang="en-US" altLang="zh-CN" sz="2800" b="1" spc="-100" dirty="0">
                <a:solidFill>
                  <a:srgbClr val="002060"/>
                </a:solidFill>
                <a:latin typeface="微软雅黑 Light" panose="020B0502040204020203" pitchFamily="34" charset="-122"/>
                <a:ea typeface="微软雅黑 Light" panose="020B0502040204020203" pitchFamily="34" charset="-122"/>
              </a:rPr>
              <a:t>PPT</a:t>
            </a:r>
            <a:r>
              <a:rPr lang="zh-CN" altLang="en-US" sz="2800" b="1" spc="-100" dirty="0">
                <a:solidFill>
                  <a:srgbClr val="002060"/>
                </a:solidFill>
                <a:latin typeface="微软雅黑 Light" panose="020B0502040204020203" pitchFamily="34" charset="-122"/>
                <a:ea typeface="微软雅黑 Light" panose="020B0502040204020203" pitchFamily="34" charset="-122"/>
              </a:rPr>
              <a:t>制作软件、互联网应用软件、专业工具软件、</a:t>
            </a:r>
            <a:r>
              <a:rPr lang="en-US" altLang="zh-CN" sz="2800" b="1" spc="-100" dirty="0">
                <a:solidFill>
                  <a:srgbClr val="002060"/>
                </a:solidFill>
                <a:latin typeface="微软雅黑 Light" panose="020B0502040204020203" pitchFamily="34" charset="-122"/>
                <a:ea typeface="微软雅黑 Light" panose="020B0502040204020203" pitchFamily="34" charset="-122"/>
              </a:rPr>
              <a:t>AI</a:t>
            </a:r>
            <a:r>
              <a:rPr lang="zh-CN" altLang="en-US" sz="2800" b="1" spc="-100" dirty="0">
                <a:solidFill>
                  <a:srgbClr val="002060"/>
                </a:solidFill>
                <a:latin typeface="微软雅黑 Light" panose="020B0502040204020203" pitchFamily="34" charset="-122"/>
                <a:ea typeface="微软雅黑 Light" panose="020B0502040204020203" pitchFamily="34" charset="-122"/>
              </a:rPr>
              <a:t>大模型软件等。</a:t>
            </a:r>
          </a:p>
          <a:p>
            <a:pPr marL="370800" indent="-396000" algn="just">
              <a:lnSpc>
                <a:spcPct val="114000"/>
              </a:lnSpc>
              <a:spcBef>
                <a:spcPts val="1200"/>
              </a:spcBef>
              <a:buFont typeface="Wingdings" panose="05000000000000000000" pitchFamily="2" charset="2"/>
              <a:buChar char="Ø"/>
            </a:pPr>
            <a:r>
              <a:rPr lang="zh-CN" altLang="en-US" sz="3200" b="1" spc="-100" dirty="0">
                <a:solidFill>
                  <a:srgbClr val="C00000"/>
                </a:solidFill>
                <a:latin typeface="微软雅黑 Light" panose="020B0502040204020203" pitchFamily="34" charset="-122"/>
                <a:ea typeface="微软雅黑 Light" panose="020B0502040204020203" pitchFamily="34" charset="-122"/>
              </a:rPr>
              <a:t>必要的计算机与人工智能专业知识与技能</a:t>
            </a:r>
          </a:p>
          <a:p>
            <a:pPr marL="828000" lvl="1" indent="-396000" algn="just">
              <a:lnSpc>
                <a:spcPct val="114000"/>
              </a:lnSpc>
              <a:spcBef>
                <a:spcPts val="1200"/>
              </a:spcBef>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包括程序设计与软件开发、多媒体技术与媒体编辑、数据管理与数据分析、大模型本地化部署等。</a:t>
            </a: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156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B0AAE4F-F2F0-3EC6-4811-D8F81766E94A}"/>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148F4C8-2C0A-F0F7-33CE-2B7DB05451D7}"/>
              </a:ext>
            </a:extLst>
          </p:cNvPr>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学习哪些人工智能知识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18E2B8D4-575A-ECA0-15B7-6F0FC50878EA}"/>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培养计算思维</a:t>
            </a: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人工智能思维</a:t>
            </a: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数字素养</a:t>
            </a:r>
            <a:endPar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第一层次：通过学习计算机和人工智能知识，</a:t>
            </a:r>
            <a:r>
              <a:rPr lang="zh-CN" altLang="en-US" sz="2800" b="1" spc="-100" dirty="0">
                <a:solidFill>
                  <a:srgbClr val="C00000"/>
                </a:solidFill>
                <a:latin typeface="微软雅黑 Light" panose="020B0502040204020203" pitchFamily="34" charset="-122"/>
                <a:ea typeface="微软雅黑 Light" panose="020B0502040204020203" pitchFamily="34" charset="-122"/>
              </a:rPr>
              <a:t>逐步培养用计算机与人工智能技术辅助解决本专业问题的意识</a:t>
            </a:r>
            <a:r>
              <a:rPr lang="zh-CN" altLang="en-US" sz="2800" b="1" spc="-100" dirty="0">
                <a:solidFill>
                  <a:srgbClr val="002060"/>
                </a:solidFill>
                <a:latin typeface="微软雅黑 Light" panose="020B0502040204020203" pitchFamily="34" charset="-122"/>
                <a:ea typeface="微软雅黑 Light" panose="020B0502040204020203" pitchFamily="34" charset="-122"/>
              </a:rPr>
              <a:t>。想到结合计算机与人工智能技术或许能使问题得到更好的解决。</a:t>
            </a: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第二层次：对于一些简单应用计算机与人工智能技术就能解决的专业问题，</a:t>
            </a:r>
            <a:r>
              <a:rPr lang="zh-CN" altLang="en-US" sz="2800" b="1" spc="-100" dirty="0">
                <a:solidFill>
                  <a:srgbClr val="C00000"/>
                </a:solidFill>
                <a:latin typeface="微软雅黑 Light" panose="020B0502040204020203" pitchFamily="34" charset="-122"/>
                <a:ea typeface="微软雅黑 Light" panose="020B0502040204020203" pitchFamily="34" charset="-122"/>
              </a:rPr>
              <a:t>具备综合运用自己所学的专业知识和计算机与人工智能知识加以解决的能力</a:t>
            </a:r>
            <a:r>
              <a:rPr lang="zh-CN" altLang="en-US" sz="2800" b="1" spc="-100" dirty="0">
                <a:solidFill>
                  <a:srgbClr val="002060"/>
                </a:solidFill>
                <a:latin typeface="微软雅黑 Light" panose="020B0502040204020203" pitchFamily="34" charset="-122"/>
                <a:ea typeface="微软雅黑 Light" panose="020B0502040204020203" pitchFamily="34" charset="-122"/>
              </a:rPr>
              <a:t>。</a:t>
            </a: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54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E962D00-6474-72D8-DC7C-EC73C7A12BA3}"/>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45BECBBF-2188-9CA3-28F7-409EEA38405C}"/>
              </a:ext>
            </a:extLst>
          </p:cNvPr>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学习哪些人工智能知识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E1E491E5-6472-4EE8-ACD5-EE42904D66C6}"/>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培养计算思维</a:t>
            </a: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人工智能思维</a:t>
            </a:r>
            <a:r>
              <a:rPr lang="en-US" altLang="zh-CN" sz="3200" b="1" dirty="0">
                <a:solidFill>
                  <a:srgbClr val="002060"/>
                </a:solidFill>
                <a:latin typeface="微软雅黑 Light" panose="020B0502040204020203" pitchFamily="34" charset="-122"/>
                <a:ea typeface="微软雅黑 Light" panose="020B0502040204020203" pitchFamily="34" charset="-122"/>
              </a:rPr>
              <a:t>/</a:t>
            </a:r>
            <a:r>
              <a:rPr lang="zh-CN" altLang="en-US" sz="3200" b="1" dirty="0">
                <a:solidFill>
                  <a:srgbClr val="002060"/>
                </a:solidFill>
                <a:latin typeface="微软雅黑 Light" panose="020B0502040204020203" pitchFamily="34" charset="-122"/>
                <a:ea typeface="微软雅黑 Light" panose="020B0502040204020203" pitchFamily="34" charset="-122"/>
              </a:rPr>
              <a:t>数字素养</a:t>
            </a:r>
            <a:endPar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第三层次：对于需要比较复杂深入的计算机与人工智能知识才能解决的本专业问题，</a:t>
            </a:r>
            <a:r>
              <a:rPr lang="zh-CN" altLang="en-US" sz="2800" b="1" spc="-100" dirty="0">
                <a:solidFill>
                  <a:srgbClr val="C00000"/>
                </a:solidFill>
                <a:latin typeface="微软雅黑 Light" panose="020B0502040204020203" pitchFamily="34" charset="-122"/>
                <a:ea typeface="微软雅黑 Light" panose="020B0502040204020203" pitchFamily="34" charset="-122"/>
              </a:rPr>
              <a:t>能够提出基于计算机的问题求解思路</a:t>
            </a:r>
            <a:r>
              <a:rPr lang="zh-CN" altLang="en-US" sz="2800" b="1" spc="-100" dirty="0">
                <a:solidFill>
                  <a:srgbClr val="002060"/>
                </a:solidFill>
                <a:latin typeface="微软雅黑 Light" panose="020B0502040204020203" pitchFamily="34" charset="-122"/>
                <a:ea typeface="微软雅黑 Light" panose="020B0502040204020203" pitchFamily="34" charset="-122"/>
              </a:rPr>
              <a:t>，在与计算机、人工智能专业人员良好沟通与合作的基础上，共同找到解决问题的有效方法和技术路径。</a:t>
            </a: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第四层次：</a:t>
            </a:r>
            <a:r>
              <a:rPr lang="zh-CN" altLang="en-US" sz="2800" b="1" spc="-100" dirty="0">
                <a:solidFill>
                  <a:srgbClr val="C00000"/>
                </a:solidFill>
                <a:latin typeface="微软雅黑 Light" panose="020B0502040204020203" pitchFamily="34" charset="-122"/>
                <a:ea typeface="微软雅黑 Light" panose="020B0502040204020203" pitchFamily="34" charset="-122"/>
              </a:rPr>
              <a:t>了解人工智能技术的发展趋势及给所学专业发展带来的机遇和挑战</a:t>
            </a:r>
            <a:r>
              <a:rPr lang="zh-CN" altLang="en-US" sz="2800" b="1" spc="-100" dirty="0">
                <a:solidFill>
                  <a:srgbClr val="002060"/>
                </a:solidFill>
                <a:latin typeface="微软雅黑 Light" panose="020B0502040204020203" pitchFamily="34" charset="-122"/>
                <a:ea typeface="微软雅黑 Light" panose="020B0502040204020203" pitchFamily="34" charset="-122"/>
              </a:rPr>
              <a:t>。充分利用机遇，努力化解挑战，提升适应数智化时代经济社会发展的综合素质与能力。</a:t>
            </a:r>
          </a:p>
          <a:p>
            <a:pPr marL="432000" lvl="1" indent="0" algn="just">
              <a:lnSpc>
                <a:spcPct val="114000"/>
              </a:lnSpc>
              <a:spcBef>
                <a:spcPts val="1200"/>
              </a:spcBef>
              <a:buNone/>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023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BCD8-01F0-10D9-ABAD-330A71D25E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655D57-F30B-EE18-F9A4-9686E4634D50}"/>
              </a:ext>
            </a:extLst>
          </p:cNvPr>
          <p:cNvSpPr>
            <a:spLocks noGrp="1"/>
          </p:cNvSpPr>
          <p:nvPr>
            <p:ph type="title"/>
          </p:nvPr>
        </p:nvSpPr>
        <p:spPr>
          <a:xfrm>
            <a:off x="1309399" y="1391493"/>
            <a:ext cx="9759820" cy="1325563"/>
          </a:xfrm>
        </p:spPr>
        <p:txBody>
          <a:bodyPr>
            <a:noAutofit/>
          </a:bodyPr>
          <a:lstStyle/>
          <a:p>
            <a:pPr lvl="0" algn="ctr">
              <a:lnSpc>
                <a:spcPct val="100000"/>
              </a:lnSpc>
              <a:spcBef>
                <a:spcPts val="0"/>
              </a:spcBef>
            </a:pPr>
            <a:r>
              <a:rPr lang="zh-CN" altLang="en-US" sz="4800" b="1" spc="400" dirty="0">
                <a:solidFill>
                  <a:schemeClr val="tx2"/>
                </a:solidFill>
                <a:latin typeface="微软雅黑 Light" panose="020B0502040204020203" pitchFamily="34" charset="-122"/>
                <a:ea typeface="微软雅黑 Light" panose="020B0502040204020203" pitchFamily="34" charset="-122"/>
                <a:sym typeface="Helvetica Light"/>
              </a:rPr>
              <a:t>计算机</a:t>
            </a:r>
            <a:r>
              <a:rPr lang="en-US" altLang="zh-CN" sz="4800" b="1" spc="400" dirty="0">
                <a:solidFill>
                  <a:schemeClr val="tx2"/>
                </a:solidFill>
                <a:latin typeface="微软雅黑 Light" panose="020B0502040204020203" pitchFamily="34" charset="-122"/>
                <a:ea typeface="微软雅黑 Light" panose="020B0502040204020203" pitchFamily="34" charset="-122"/>
                <a:sym typeface="Helvetica Light"/>
              </a:rPr>
              <a:t>/</a:t>
            </a:r>
            <a:r>
              <a:rPr lang="zh-CN" altLang="en-US" sz="4800" b="1" spc="400" dirty="0">
                <a:solidFill>
                  <a:schemeClr val="tx2"/>
                </a:solidFill>
                <a:latin typeface="微软雅黑 Light" panose="020B0502040204020203" pitchFamily="34" charset="-122"/>
                <a:ea typeface="微软雅黑 Light" panose="020B0502040204020203" pitchFamily="34" charset="-122"/>
                <a:sym typeface="Helvetica Light"/>
              </a:rPr>
              <a:t>人工智能与各专业的关系</a:t>
            </a:r>
            <a:endParaRPr lang="zh-CN" altLang="en-US" sz="4800" b="1" spc="400"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4AB969BA-96E1-7561-23E4-50B3ECEBC74D}"/>
              </a:ext>
            </a:extLst>
          </p:cNvPr>
          <p:cNvCxnSpPr/>
          <p:nvPr/>
        </p:nvCxnSpPr>
        <p:spPr>
          <a:xfrm>
            <a:off x="1122781" y="2700148"/>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B983DB02-2A49-8B0A-5C6E-9742C6031F01}"/>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几乎所有专业的工作都与计算机</a:t>
            </a:r>
            <a:r>
              <a:rPr kumimoji="0" lang="en-US"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人工智能技术密切</a:t>
            </a: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相关</a:t>
            </a:r>
            <a:endPar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8" name="标题 1">
            <a:extLst>
              <a:ext uri="{FF2B5EF4-FFF2-40B4-BE49-F238E27FC236}">
                <a16:creationId xmlns:a16="http://schemas.microsoft.com/office/drawing/2014/main" id="{1EA1A43E-E833-19AE-7E2B-F39977A4C4C4}"/>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a:t>
            </a:r>
            <a:r>
              <a:rPr lang="en-US" altLang="zh-CN" sz="5400" b="1" spc="800" dirty="0">
                <a:solidFill>
                  <a:srgbClr val="FF0000"/>
                </a:solidFill>
                <a:latin typeface="微软雅黑" panose="020B0503020204020204" pitchFamily="34" charset="-122"/>
                <a:ea typeface="微软雅黑" panose="020B0503020204020204" pitchFamily="34" charset="-122"/>
              </a:rPr>
              <a:t>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E74133D0-84D3-F370-01A8-CC1885D17954}"/>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C0A42238-57AC-F188-75A3-D5B5EA0FBBE0}"/>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D5AFEAD6-B98E-2E76-2697-F8AA346354EA}"/>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415684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indent="0">
              <a:lnSpc>
                <a:spcPct val="100000"/>
              </a:lnSpc>
              <a:buNone/>
            </a:pPr>
            <a:r>
              <a:rPr lang="zh-CN" altLang="en-US" sz="4000" b="1" dirty="0">
                <a:solidFill>
                  <a:srgbClr val="002060"/>
                </a:solidFill>
                <a:latin typeface="微软雅黑 Light" panose="020B0502040204020203" pitchFamily="34" charset="-122"/>
                <a:ea typeface="微软雅黑 Light" panose="020B0502040204020203" pitchFamily="34" charset="-122"/>
                <a:cs typeface="+mj-cs"/>
              </a:rPr>
              <a:t>计算机</a:t>
            </a:r>
            <a:r>
              <a:rPr lang="en-US" altLang="zh-CN" sz="40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4000" b="1" dirty="0">
                <a:solidFill>
                  <a:srgbClr val="002060"/>
                </a:solidFill>
                <a:latin typeface="微软雅黑 Light" panose="020B0502040204020203" pitchFamily="34" charset="-122"/>
                <a:ea typeface="微软雅黑 Light" panose="020B0502040204020203" pitchFamily="34" charset="-122"/>
                <a:cs typeface="+mj-cs"/>
              </a:rPr>
              <a:t>人工智能与各专业的关系</a:t>
            </a:r>
            <a:endParaRPr lang="zh-CN" altLang="en-US" sz="4000" b="1" dirty="0">
              <a:solidFill>
                <a:srgbClr val="002060"/>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数学专业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罗纳德</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利维斯特、阿迪</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沙米尔、伦纳德</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阿德勒曼因发明</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公匙加密算法</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RSA</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获得</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2002</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年度的图灵奖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RSA</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是目前最有影响力的加密算法</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，只要其密钥的长度足够长，用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RSA</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加密的信息实际上用现有技术和工具是不能被破解的。</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RSA</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算法基于一个十分简单的数论事实：将两个大素数相乘十分容易，但是要想</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将其乘积分解成两个素数却极其困难，</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因此可以将两个大素数的乘积值公开作为加密密钥。</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5052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a:t>
            </a:r>
            <a:r>
              <a:rPr kumimoji="0" lang="en-US" altLang="zh-CN"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554616" y="1298144"/>
            <a:ext cx="10889734" cy="5268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3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数学专业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3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不仅数学研究能够有力支撑计算机技术的发展</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计算机技术也能为数学研究提供有效支持：</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四色定理就是在计算机的辅助下完成证明的；借助于计算机能够把圆周率</a:t>
            </a:r>
            <a:r>
              <a:rPr kumimoji="0" lang="el-GR"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π</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的值计算到小数点后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31.4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万亿位；</a:t>
            </a:r>
            <a:r>
              <a:rPr kumimoji="0" lang="zh-CN" altLang="en-US" sz="28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很多复杂的实际问题都是基于数学知识和计算机技术的结合来解决的</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3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在人脸识别、机器翻译、智能聊天等领域得到广泛应用的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深度学习模型（多层神经网络）</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，就是基于数学知识设计出高质量的训练算法，再依据算法编写出程序在高性能计算机上完成训练的。</a:t>
            </a:r>
          </a:p>
        </p:txBody>
      </p:sp>
    </p:spTree>
    <p:extLst>
      <p:ext uri="{BB962C8B-B14F-4D97-AF65-F5344CB8AC3E}">
        <p14:creationId xmlns:p14="http://schemas.microsoft.com/office/powerpoint/2010/main" val="21875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物理学专业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法国科学家阿尔贝</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费尔和德国科学家彼得</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格林贝格尔因分别独立发现</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巨磁阻效应</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而共同荣获</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2007</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年度诺贝尔物理学奖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巨磁阻效应</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：非常弱小的磁性变化就能导致磁性材料发生非常显著的电阻变化。</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硬盘要向小体积高密度方向发展，势必要求磁盘上每一个被划分出来的独立区域越来越小，这就导致了每个独立区域所能记录的磁信号也越来越弱。</a:t>
            </a:r>
          </a:p>
        </p:txBody>
      </p:sp>
    </p:spTree>
    <p:extLst>
      <p:ext uri="{BB962C8B-B14F-4D97-AF65-F5344CB8AC3E}">
        <p14:creationId xmlns:p14="http://schemas.microsoft.com/office/powerpoint/2010/main" val="39514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64655"/>
            <a:ext cx="12192000" cy="6858000"/>
          </a:xfrm>
          <a:prstGeom prst="rect">
            <a:avLst/>
          </a:prstGeom>
        </p:spPr>
      </p:pic>
      <p:sp>
        <p:nvSpPr>
          <p:cNvPr id="7" name="文本框 6"/>
          <p:cNvSpPr txBox="1"/>
          <p:nvPr/>
        </p:nvSpPr>
        <p:spPr>
          <a:xfrm>
            <a:off x="4152912" y="3318897"/>
            <a:ext cx="7021583" cy="1725472"/>
          </a:xfrm>
          <a:prstGeom prst="rect">
            <a:avLst/>
          </a:prstGeom>
          <a:noFill/>
        </p:spPr>
        <p:txBody>
          <a:bodyPr wrap="square" rtlCol="0">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zh-CN" altLang="en-US"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rPr>
              <a:t>大学计算机与</a:t>
            </a:r>
            <a:r>
              <a:rPr kumimoji="0" lang="zh-CN" altLang="en-US" sz="4800" b="1" i="0" u="none" strike="noStrike" kern="0" cap="none" spc="-100" normalizeH="0" noProof="0" dirty="0">
                <a:ln>
                  <a:noFill/>
                </a:ln>
                <a:solidFill>
                  <a:srgbClr val="FFFF00"/>
                </a:solidFill>
                <a:effectLst/>
                <a:uLnTx/>
                <a:uFillTx/>
                <a:latin typeface="Courier New"/>
                <a:ea typeface="微软雅黑"/>
                <a:cs typeface="Courier New"/>
                <a:sym typeface="Helvetica Light"/>
              </a:rPr>
              <a:t>人工智能</a:t>
            </a:r>
            <a:endParaRPr kumimoji="0" lang="en-US" altLang="zh-CN" sz="4800" b="1" i="0" u="none" strike="noStrike" kern="0" cap="none" spc="-100" normalizeH="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25000"/>
              </a:lnSpc>
              <a:spcBef>
                <a:spcPts val="600"/>
              </a:spcBef>
              <a:spcAft>
                <a:spcPts val="0"/>
              </a:spcAft>
              <a:buClrTx/>
              <a:buSzTx/>
              <a:buFontTx/>
              <a:buNone/>
              <a:tabLst/>
              <a:defRPr/>
            </a:pPr>
            <a:r>
              <a:rPr kumimoji="0" lang="zh-CN" altLang="en-US" sz="3600" b="1" i="0" u="none" strike="noStrike" kern="0" cap="none"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kumimoji="0" lang="en-US" altLang="zh-CN" sz="3600" b="1" i="0" u="none" strike="noStrike" kern="0" cap="none"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1</a:t>
            </a:r>
            <a:r>
              <a:rPr kumimoji="0" lang="zh-CN" altLang="en-US" sz="3600" b="1" i="0" u="none" strike="noStrike" kern="0" cap="none"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章 人工智能与数智社会</a:t>
            </a:r>
            <a:endParaRPr kumimoji="0" lang="zh-CN" altLang="en-US" sz="4000" b="1" i="0" u="none" strike="noStrike" kern="1200" cap="none"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5" name="直接连接符 14"/>
          <p:cNvCxnSpPr/>
          <p:nvPr/>
        </p:nvCxnSpPr>
        <p:spPr>
          <a:xfrm>
            <a:off x="6582929" y="526746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7000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物理学专业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2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借助巨磁阻效应，人们能够</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制造出更加灵敏的数据读写头</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，将越来越弱的磁信号读出后因为电阻的巨大变化而转换为明显的电流变化，使得大容量的小硬盘成为可能。</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2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目前，存储容量为</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TB</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级的</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3.5</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英寸硬盘</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是很常见的。</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2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2013</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年度的诺贝尔物理学奖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授予比利时的弗朗索瓦</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恩格勒特和英国的彼得</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希格斯，两位科学家在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50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年前预测了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希格斯玻色子</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的存在。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2012</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年这一预言在位于瑞士的欧洲核子中心粒子物理实验室得到了证实，而这一证实是</a:t>
            </a:r>
            <a:r>
              <a:rPr kumimoji="0" lang="zh-CN" altLang="en-US" sz="28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借助于高性能计算机实现的。</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7596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化学专业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英国化学家约翰</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波普尔因发展了化学中的计算方法成为</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1998</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年诺贝尔化学奖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的两位得主之一。基于薛定谔等人所建立的量子力学基本方法，波普尔发展了多种量子化学计算方法。</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随着计算机科学的快速发展，量子化学计算已成为与实验技术相得益彰、相辅相成的重要手段。</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波普尔的量子化学计算方法</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使得在理论上研究分子的性质以及它们在化学反应中的行为成为可能。</a:t>
            </a:r>
          </a:p>
        </p:txBody>
      </p:sp>
    </p:spTree>
    <p:extLst>
      <p:ext uri="{BB962C8B-B14F-4D97-AF65-F5344CB8AC3E}">
        <p14:creationId xmlns:p14="http://schemas.microsoft.com/office/powerpoint/2010/main" val="9664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化学专业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应用波普尔的方法（程序），人们把一个分子或一个化学反应的特征输入计算机中，所得到的输出结果就是该分子的性质或该化学反应可能如何发生的具体描述。</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波普尔的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GAUSSIAN</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程序库已成为成千上万化学工作者的重要研究工具。对于今天的化学家来说，</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计算机分子模拟已经变得和试管实验同等重要。</a:t>
            </a:r>
          </a:p>
        </p:txBody>
      </p:sp>
    </p:spTree>
    <p:extLst>
      <p:ext uri="{BB962C8B-B14F-4D97-AF65-F5344CB8AC3E}">
        <p14:creationId xmlns:p14="http://schemas.microsoft.com/office/powerpoint/2010/main" val="236527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1" y="1373700"/>
            <a:ext cx="11055493"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生物学专业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生物信息学</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是生命科学和计算机科学相结合形成的新兴交叉学科。</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生物信息学的主要任务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是研究生物信息的采集、处理、存储、传播、分析和解释，综合利用生物学、计算机科学和计算机技术而揭示大量而复杂的生物数据所蕴含的生物学奥秘。</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生物芯片是生物信息学的一个重要分支</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。芯片上集成的成千上万的密集排列的分子微阵列，能够在短时间内分析大量的生物分子，使人们快速准确地获取样品中的生物信息，效率是传统检测手段的成千上万倍。</a:t>
            </a:r>
          </a:p>
        </p:txBody>
      </p:sp>
    </p:spTree>
    <p:extLst>
      <p:ext uri="{BB962C8B-B14F-4D97-AF65-F5344CB8AC3E}">
        <p14:creationId xmlns:p14="http://schemas.microsoft.com/office/powerpoint/2010/main" val="24138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生物学专业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在一块指甲大小的玻片、硅片、尼龙膜等材料上放上生物探针，它首先与待检测样品进行反应，然后对与反应结果相关的信号进行收集，最后再用计算机或其他方法分析数据结果。</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能够对细胞、蛋白质、</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DNA</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以及其他生物组分进行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准确、快速、大信息量的检测。</a:t>
            </a: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0924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药学专业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借助于高性能计算机技术可大大提高</a:t>
            </a:r>
            <a:r>
              <a:rPr kumimoji="0" lang="zh-CN" altLang="en-US" sz="30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药物设计</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与</a:t>
            </a:r>
            <a:r>
              <a:rPr kumimoji="0" lang="zh-CN" altLang="en-US" sz="30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药物筛选</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的工作质量与效率。</a:t>
            </a:r>
            <a:endPar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计算机技术可以帮助药物研发人员从</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数以百万计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的候选化合物中筛选出最有可能有预期治疗效果的化合物。</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通过</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人工智能分析系统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，可以分析大量已知药物的结构、性质和活性，预测哪些化合物具有潜在的生物活性，加速药物研发的流程。</a:t>
            </a:r>
          </a:p>
        </p:txBody>
      </p:sp>
    </p:spTree>
    <p:extLst>
      <p:ext uri="{BB962C8B-B14F-4D97-AF65-F5344CB8AC3E}">
        <p14:creationId xmlns:p14="http://schemas.microsoft.com/office/powerpoint/2010/main" val="343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药学专业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利用计算机技术，可以通过模拟分子动力学和分子对接等技术，精准地预测化合物与靶标的相互作用，有助于制定更好的药物设计方案。</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依托目前我国运算速度最快的超级计算机“神威</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太湖之光”，上海药物研究所开展的药物筛选和疾病机理研究，</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短短</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周就完成了常规需要</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个月的计算</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，大大加速了白血病、癌症、禽流感等方向的药物设计进度。</a:t>
            </a:r>
          </a:p>
        </p:txBody>
      </p:sp>
    </p:spTree>
    <p:extLst>
      <p:ext uri="{BB962C8B-B14F-4D97-AF65-F5344CB8AC3E}">
        <p14:creationId xmlns:p14="http://schemas.microsoft.com/office/powerpoint/2010/main" val="29887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1009312"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电子技术专业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0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电子技术类专业的主要培养目标之一就是胜任研制、生产集成电路芯片的相关工作。目前，集成电路芯片的设计与分析已经离不开计算机的辅助。</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0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随着芯片上集成的晶体管个数越来越多，电路的复杂性也越来越高，使得</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人工分析、计算电路性能和人工设计版图越来越困难。</a:t>
            </a:r>
            <a:endPar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0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CPU</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芯片的设计主要包括两项工作：设计指令集和画出电路图。使用</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硬件描述语言（</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HDL</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电子设计自动化（</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EDA</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）软件</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辅助</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CPU</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芯片设计与分析，会大大提高设计质量和效率。</a:t>
            </a:r>
            <a:endPar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13708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自动化专业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自动驾驶汽车</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是一种通过计算机控制系统实现无人驾驶的智能汽车，是自动化领域的典型代表。</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汽车车顶上的扫描器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发射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64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束激光射线，激光碰到车辆周围的物体，又反射回来，这样就能计算出汽车与周围物体的距离。</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汽车底部的测控系统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测量出车辆在三个方向上的加速度、角速度等数据，然后结合</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GPS</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数据计算出车辆的位置。</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所有这些数据与车载摄像机捕获的图像一起输入计算机，</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系统以极高的速度处理这些数据</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，可以非常迅速的作出判断与控制。</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135757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机械制造专业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研发具有深度感知、智慧决策、自动执行功能的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高档数控机床、工业机器人、增材制造装备</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等智能制造装备以及智能化生产线，突破新型传感器、智能测量仪表、工业控制系统、伺服电机及驱动器和减速器等智能核心装置，推进工程化和产业化。</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加快机械、航空、船舶、汽车、轻工、纺织、食品、电子等行业生产设备的智能化改造</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，提高精准制造、敏捷制造能力。统筹布局和推动智能交通工具、智能工程机械、服务机器人、智能家电、智能照明电器、可穿戴设备等产品研发和产业化。</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37940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807357"/>
            <a:ext cx="3030539" cy="677621"/>
          </a:xfrm>
          <a:prstGeom prst="rect">
            <a:avLst/>
          </a:prstGeom>
        </p:spPr>
        <p:txBody>
          <a:bodyPr vert="horz" wrap="square" lIns="0" tIns="12700" rIns="0" bIns="0" rtlCol="0">
            <a:spAutoFit/>
          </a:bodyPr>
          <a:lstStyle/>
          <a:p>
            <a:pPr marL="12700">
              <a:spcBef>
                <a:spcPts val="100"/>
              </a:spcBef>
            </a:pPr>
            <a:r>
              <a:rPr sz="4800" b="1" i="0" spc="-5" dirty="0">
                <a:solidFill>
                  <a:srgbClr val="002060"/>
                </a:solidFill>
                <a:latin typeface="微软雅黑 Light" panose="020B0502040204020203" pitchFamily="34" charset="-122"/>
                <a:ea typeface="微软雅黑 Light" panose="020B0502040204020203" pitchFamily="34" charset="-122"/>
              </a:rPr>
              <a:t>目</a:t>
            </a:r>
            <a:r>
              <a:rPr sz="4800" b="1" i="0" spc="595" dirty="0">
                <a:solidFill>
                  <a:srgbClr val="002060"/>
                </a:solidFill>
                <a:latin typeface="微软雅黑 Light" panose="020B0502040204020203" pitchFamily="34" charset="-122"/>
                <a:ea typeface="微软雅黑 Light" panose="020B0502040204020203" pitchFamily="34" charset="-122"/>
              </a:rPr>
              <a:t>录</a:t>
            </a:r>
            <a:r>
              <a:rPr sz="2400" b="1" i="0" spc="-5" dirty="0">
                <a:solidFill>
                  <a:srgbClr val="002060"/>
                </a:solidFill>
                <a:latin typeface="微软雅黑 Light" panose="020B0502040204020203" pitchFamily="34" charset="-122"/>
                <a:ea typeface="微软雅黑 Light" panose="020B0502040204020203" pitchFamily="34" charset="-122"/>
              </a:rPr>
              <a:t>CONTENTS</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7"/>
            <a:ext cx="12119992" cy="2534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3331240" y="3445040"/>
            <a:ext cx="7009317" cy="584621"/>
            <a:chOff x="5288" y="3307"/>
            <a:chExt cx="9149"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人工智能与各专业的关系</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3318216" y="2045869"/>
            <a:ext cx="7022341" cy="584621"/>
            <a:chOff x="5271" y="3136"/>
            <a:chExt cx="9166"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610" y="3136"/>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为什么要学习人工智能知识</a:t>
              </a: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3318216" y="2742913"/>
            <a:ext cx="7022341" cy="584621"/>
            <a:chOff x="5271" y="3129"/>
            <a:chExt cx="9166"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610" y="3129"/>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学习哪些人工智能知识</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grpSp>
    </p:spTree>
    <p:extLst>
      <p:ext uri="{BB962C8B-B14F-4D97-AF65-F5344CB8AC3E}">
        <p14:creationId xmlns:p14="http://schemas.microsoft.com/office/powerpoint/2010/main" val="243692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建筑学专业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计算机辅助建筑设计（</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CAAD</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利用计算机技术辅助设计人员完成计算、信息存储和制图等工作。</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在设计中通常要用计算机对不同方案进行大量的计算、分析和比较，以确定最优方案。</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CAAD</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能够</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大大减轻设计人员的脑力与体力消耗</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，有效提高设计效率和设计质量。</a:t>
            </a:r>
          </a:p>
        </p:txBody>
      </p:sp>
    </p:spTree>
    <p:extLst>
      <p:ext uri="{BB962C8B-B14F-4D97-AF65-F5344CB8AC3E}">
        <p14:creationId xmlns:p14="http://schemas.microsoft.com/office/powerpoint/2010/main" val="39181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建筑学专业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虚拟现实技术的应用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可以将建筑设计方案在计算机上进行三维仿真，建筑设计内容以虚拟的方式展现在人们面前，使得人们可以更为直观形象的感知设计效果，从而能够更准确的对设计方案进行比较和评判。</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虚拟现实建筑设计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包括建筑物模拟、室内设计模拟、城市景观模拟、施工过程模拟、物理环境模拟、防灾模拟、历史性建筑模拟等。</a:t>
            </a:r>
          </a:p>
        </p:txBody>
      </p:sp>
    </p:spTree>
    <p:extLst>
      <p:ext uri="{BB962C8B-B14F-4D97-AF65-F5344CB8AC3E}">
        <p14:creationId xmlns:p14="http://schemas.microsoft.com/office/powerpoint/2010/main" val="27687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文学专业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随着数字技术在出版领域的应用，</a:t>
            </a:r>
            <a:r>
              <a:rPr kumimoji="0" lang="zh-CN" altLang="en-US"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数字化形态的文学作品越来越多</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，一些专家学者尝试用基于计算机技术的文本挖掘方法进行文学作品分析，为文学作品研究提供了新思路与新视角。</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美国内布拉斯加大学的马修</a:t>
            </a: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乔卡斯教授曾经利用文本挖掘技术对</a:t>
            </a: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1780—1900</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年出版的</a:t>
            </a: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3592</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部著作进行了词频和主题分析，</a:t>
            </a:r>
            <a:r>
              <a:rPr kumimoji="0" lang="zh-CN" altLang="en-US"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数据分析能窥探出简</a:t>
            </a:r>
            <a:r>
              <a:rPr kumimoji="0" lang="en-US" altLang="zh-CN"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奥斯汀等著名作家的写作风格受何人影响。</a:t>
            </a:r>
            <a:endParaRPr kumimoji="0" lang="en-US" altLang="zh-CN"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ChatGPT</a:t>
            </a:r>
            <a:r>
              <a:rPr kumimoji="0" lang="zh-CN" altLang="en-US"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等</a:t>
            </a:r>
            <a:r>
              <a:rPr kumimoji="0" lang="en-US" altLang="zh-CN"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AI</a:t>
            </a:r>
            <a:r>
              <a:rPr kumimoji="0" lang="zh-CN" altLang="en-US"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大模型</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具有文本的自动生成、语法检查、校对等功能，可以辅助人们完成一些文稿的初稿写作、成稿校对等工作。</a:t>
            </a:r>
          </a:p>
        </p:txBody>
      </p:sp>
    </p:spTree>
    <p:extLst>
      <p:ext uri="{BB962C8B-B14F-4D97-AF65-F5344CB8AC3E}">
        <p14:creationId xmlns:p14="http://schemas.microsoft.com/office/powerpoint/2010/main" val="20298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indent="0">
              <a:lnSpc>
                <a:spcPct val="100000"/>
              </a:lnSpc>
              <a:buNone/>
            </a:pPr>
            <a:r>
              <a:rPr lang="zh-CN" altLang="en-US" sz="4000" b="1" dirty="0">
                <a:solidFill>
                  <a:srgbClr val="002060"/>
                </a:solidFill>
                <a:latin typeface="微软雅黑 Light" panose="020B0502040204020203" pitchFamily="34" charset="-122"/>
                <a:ea typeface="微软雅黑 Light" panose="020B0502040204020203" pitchFamily="34" charset="-122"/>
                <a:cs typeface="+mj-cs"/>
              </a:rPr>
              <a:t>计算机与各专业的关系</a:t>
            </a:r>
            <a:endParaRPr lang="zh-CN" altLang="en-US" sz="4000" b="1" dirty="0">
              <a:solidFill>
                <a:srgbClr val="002060"/>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历史学专业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历史文献的数字化存储与检索</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：从浩繁的传统纸质历史文献中查找所需信息，传统的人工阅读方式效率低下。把历史文献数字化并存储在计算机中，结合智能化的检索方法，将会大大提高史料的查找、检索效率。</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史学成果的表现与传播交流</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：在可视化技术、虚拟现实技术的支持下，史学资料与史学研究成果可以用丰富多彩的形式表现与还原，进行更生动、形象、有效的传播交流与推介。</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3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402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历史学专业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历史数据的挖掘与分析</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历史文献中蕴含着人物与人物间、事件与事件间、人物与事件间丰富、复杂的关联与相互影响关系，在人机共读、人工智能辅助挖掘分析的基础上，既能有效提高工作效率，还能够更充分的挖掘各种关系与影响，已有研究实践显示，能挖掘分析出超出传统认知的重大新发现。</a:t>
            </a:r>
          </a:p>
        </p:txBody>
      </p:sp>
    </p:spTree>
    <p:extLst>
      <p:ext uri="{BB962C8B-B14F-4D97-AF65-F5344CB8AC3E}">
        <p14:creationId xmlns:p14="http://schemas.microsoft.com/office/powerpoint/2010/main" val="37391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新闻学专业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近几年，数据新闻成为新闻学专业的一个热门发展方向。</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数据新闻</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，又称数据驱动新闻。是指在计算机技术的支持下，基于数据的自动抓取采集、统计汇总、挖掘分析和可视化呈现的一种新型新闻报道方式。</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随着大数据技术、人工智能技术等新兴计算机技术在新闻业的深入应用，促进了数据新闻的快速发展，</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在一定程度上改变了传统新闻的生成模式</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spTree>
    <p:extLst>
      <p:ext uri="{BB962C8B-B14F-4D97-AF65-F5344CB8AC3E}">
        <p14:creationId xmlns:p14="http://schemas.microsoft.com/office/powerpoint/2010/main" val="25835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新闻学专业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已有高校在新闻学专业设置了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数据新闻专业方向</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，在注重培养传统的新闻能力素质的基础上，强化基于计算机技术的</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数据采集、数据挖掘分析、数据可视化呈现</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能力的培养。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实际上，新闻稿的自动生成、版面的智能编辑、虚拟主播、虚拟主持人都已经出现，“</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传媒</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人工智能</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”的优势越来越明显，既掌握扎实的传播理论知识和媒体传播规律，又掌握大数据、人工智能知识的</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复合型新闻人才</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，将会更好地适应人工智能时代的新闻传播工作。</a:t>
            </a:r>
          </a:p>
        </p:txBody>
      </p:sp>
    </p:spTree>
    <p:extLst>
      <p:ext uri="{BB962C8B-B14F-4D97-AF65-F5344CB8AC3E}">
        <p14:creationId xmlns:p14="http://schemas.microsoft.com/office/powerpoint/2010/main" val="6999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经济学专业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宏观调控、经济发展趋势预测、经济统计分析等都属于经济学研究的范畴。</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以宏观调控为例，</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宏观调控</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对于保持经济总量平衡，促进重大经济结构协调和生产力布局优化，减缓经济周期波动影响，防范区域性、系统性风险，稳定市场预期，实现经济持续健康发展具有重要作用。</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计算机技术、大数据技术、人工智能技术能够为提升宏观调控水平提供有力支持。</a:t>
            </a:r>
          </a:p>
        </p:txBody>
      </p:sp>
    </p:spTree>
    <p:extLst>
      <p:ext uri="{BB962C8B-B14F-4D97-AF65-F5344CB8AC3E}">
        <p14:creationId xmlns:p14="http://schemas.microsoft.com/office/powerpoint/2010/main" val="42450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经济学专业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建立和完善资源消耗、环境损害、生态效益、产能过剩、科技创新、安全生产、新增债务、劳动就业、居民收入、社会保障、人民健康状况等</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统计指标数据库</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，推进部门数据的整合与共享。</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为要出台的调控政策、调控措施进行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模拟计算</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，为调控可能带来的各种影响进行</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定量分析和预测</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，基于数据分析制定调控政策和调控措施，提高调控政策与调控措施的有效性和调控结果的可预见性。</a:t>
            </a:r>
          </a:p>
        </p:txBody>
      </p:sp>
    </p:spTree>
    <p:extLst>
      <p:ext uri="{BB962C8B-B14F-4D97-AF65-F5344CB8AC3E}">
        <p14:creationId xmlns:p14="http://schemas.microsoft.com/office/powerpoint/2010/main" val="25104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管理学专业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管理类专业包括行政管理、企业管理、人力资源管理、旅游管理、教育管理等专业。</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目前的管理活动中会产生大量的数据，</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基于数据分析的管理才能实现科学、高效的管理</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，而数据的采集、存储、分析处理、呈现显示都离不开计算机技术的支持。</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数字化时代的管理人员要适应数字化转型的需要，</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具备基于数据分析作决策的素养与能力。</a:t>
            </a:r>
          </a:p>
        </p:txBody>
      </p:sp>
    </p:spTree>
    <p:extLst>
      <p:ext uri="{BB962C8B-B14F-4D97-AF65-F5344CB8AC3E}">
        <p14:creationId xmlns:p14="http://schemas.microsoft.com/office/powerpoint/2010/main" val="992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为什么要学习人工智能知识</a:t>
            </a:r>
            <a:endParaRPr lang="zh-CN" altLang="en-US" sz="54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计算机应用；互联网应用</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；人工智能</a:t>
            </a:r>
            <a:r>
              <a:rPr kumimoji="0" lang="en-US"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大模型应用</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/01</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1" y="1373700"/>
            <a:ext cx="10953893"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外语专业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外语类专业人才可以从事基本的翻译工作和跨文化交流工作。</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目前，</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机器翻译系统</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可以完成一些简单、重复、标准化的基本翻译任务，如科技领域学术报告会的实时翻译、文本翻译等。</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政治、经济、文学、历史、教育、娱乐等领域的跨文化交流不仅是一个基本的翻译工作，还涉及到文化、思维、价值观等多方面的沟通和理解，仍需要具备</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更广泛的知识面、更敏锐的洞察力、</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更灵活的应变能力和更高的创造力</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的人来完成。</a:t>
            </a:r>
          </a:p>
        </p:txBody>
      </p:sp>
    </p:spTree>
    <p:extLst>
      <p:ext uri="{BB962C8B-B14F-4D97-AF65-F5344CB8AC3E}">
        <p14:creationId xmlns:p14="http://schemas.microsoft.com/office/powerpoint/2010/main" val="21287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44546A">
                    <a:lumMod val="75000"/>
                  </a:srgbClr>
                </a:solidFill>
                <a:effectLst/>
                <a:uLnTx/>
                <a:uFillTx/>
                <a:latin typeface="微软雅黑 Light" panose="020B0502040204020203" pitchFamily="34" charset="-122"/>
                <a:ea typeface="微软雅黑 Light" panose="020B0502040204020203" pitchFamily="34" charset="-122"/>
                <a:cs typeface="+mn-cs"/>
              </a:rPr>
              <a:t>计算机与各专业的关系</a:t>
            </a:r>
            <a:endPar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外语专业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学习外语类专业，在传统的知识学习与能力培养上，要更加</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注重拓展知识面</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，更深入了解不同国家和地区的文化背景、文化差异、文化冲突和文化融合。</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除此之外，还需要学习必要的人工智能知识，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了解机器翻译的基本原理及其优势与不足</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熟练掌握机器翻译工具的使用</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，做到人机协同，让机器翻译工具辅助完成一些基本翻译工作，把更多的时间和精力用于高端的翻译和跨文化交流工作。</a:t>
            </a:r>
          </a:p>
        </p:txBody>
      </p:sp>
    </p:spTree>
    <p:extLst>
      <p:ext uri="{BB962C8B-B14F-4D97-AF65-F5344CB8AC3E}">
        <p14:creationId xmlns:p14="http://schemas.microsoft.com/office/powerpoint/2010/main" val="30308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艺术学专业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计算机可以辅助舞蹈家进行舞蹈训练与创作，可以辅助鉴别画作的真伪，可以辅助音乐人创作乐曲。</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舞美设计、</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3D</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电影、动漫设计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更是多媒体技术与虚拟现实、混合现实的大放光彩之地。</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2009</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12</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月开始上映的贺岁巨片</a:t>
            </a:r>
            <a:r>
              <a:rPr kumimoji="0" lang="en-US" altLang="zh-CN"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阿凡达</a:t>
            </a:r>
            <a:r>
              <a:rPr kumimoji="0" lang="en-US" altLang="zh-CN" sz="27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，凭借</a:t>
            </a:r>
            <a:r>
              <a:rPr kumimoji="0" lang="en-US" altLang="zh-CN"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3D</a:t>
            </a:r>
            <a:r>
              <a:rPr kumimoji="0" lang="zh-CN" altLang="en-US" sz="27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虚拟影像摄影系统、虚拟摄影棚与协同工作摄影机、动作捕捉技术、面部表情捕捉系统</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的使用，呈现出了视听震撼和美轮美奂的奇幻空间。以全球累计</a:t>
            </a:r>
            <a:r>
              <a:rPr kumimoji="0" lang="en-US" altLang="zh-CN"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27.5</a:t>
            </a:r>
            <a:r>
              <a:rPr kumimoji="0" lang="zh-CN" altLang="en-US" sz="27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亿美元的票房，刷新了电影史上的票房纪录。</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48916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艺术学专业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2019</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年度的图灵奖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授予计算机科学家、皮克斯动画工作室联合创始人艾德</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卡特姆和斯坦福大学计算机图形学实验室教授帕特里克</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汉拉汗，以表彰他们</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对</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3D</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计算机图形学的贡献，以及对电影制作和计算机生成图像等应用的革命性影响。</a:t>
            </a:r>
            <a:endPar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2024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月，美国</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OpenAI</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公司发布了人工智能</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文生视频大模型</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Sora</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，该模型可以根据用户的文本提示自动生成最长</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秒的逼真视频，该模型可以深度模拟真实物理世界，能生成具有多个角色、包含特定运动的复杂场景。</a:t>
            </a:r>
          </a:p>
        </p:txBody>
      </p:sp>
    </p:spTree>
    <p:extLst>
      <p:ext uri="{BB962C8B-B14F-4D97-AF65-F5344CB8AC3E}">
        <p14:creationId xmlns:p14="http://schemas.microsoft.com/office/powerpoint/2010/main" val="5431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19704" y="621225"/>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法学专业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endParaRPr kumimoji="0" lang="zh-CN" altLang="en-US" sz="32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计算机技术在司法领域的应用</a:t>
            </a:r>
            <a:r>
              <a:rPr kumimoji="0" lang="en-US" altLang="zh-CN" sz="2800" b="1" i="0" u="none" strike="noStrike" kern="1200" cap="none" spc="-19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9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以智慧法庭为例</a:t>
            </a:r>
            <a:endParaRPr kumimoji="0" lang="en-US" altLang="zh-CN" sz="28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600" b="1" i="0" u="none" strike="noStrike" kern="1200" cap="none" spc="-19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智慧法庭</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就是建设集审判、人员、数据应用、司法公开和动态监控于一体的智慧法庭数据平台，促进人工智能在证据收集、案例分析、法律文件阅读与分析中的应用，实现法院审判体系和审判能力智能化。</a:t>
            </a:r>
            <a:endParaRPr kumimoji="0" lang="en-US" altLang="zh-CN"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600" b="1" i="0" u="none" strike="noStrike" kern="1200" cap="none" spc="-19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智慧法庭系统的主要功能</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包括证据标准指引、单一证据审查、逮捕条件审查、证据链和全案证据审查判断、办案程序合法性审查监督、庭审示证、类案推送、量刑参考、文书生成、全程录音录像等。</a:t>
            </a:r>
            <a:endParaRPr kumimoji="0" lang="en-US" altLang="zh-CN"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法官在智能法庭系统的辅助下，能够</a:t>
            </a:r>
            <a:r>
              <a:rPr kumimoji="0" lang="zh-CN" altLang="en-US" sz="2600" b="1" i="0" u="none" strike="noStrike" kern="1200" cap="none" spc="-19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有效提高审判工作的质量与效率</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p:txBody>
      </p:sp>
    </p:spTree>
    <p:extLst>
      <p:ext uri="{BB962C8B-B14F-4D97-AF65-F5344CB8AC3E}">
        <p14:creationId xmlns:p14="http://schemas.microsoft.com/office/powerpoint/2010/main" val="6832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法学专业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司法工作要保证人工智能</a:t>
            </a:r>
            <a:r>
              <a:rPr kumimoji="0" lang="zh-CN" altLang="en-US" sz="2800" b="1" i="0" u="none" strike="noStrike" kern="1200" cap="none" spc="-19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安全、可靠、可控发展</a:t>
            </a:r>
            <a:endParaRPr kumimoji="0" lang="en-US" altLang="zh-CN" sz="2800" b="1" i="0" u="none" strike="noStrike" kern="1200" cap="none" spc="-19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计算机技术、互联网技术、人工智能技术的应用，改变了人们的工作方式与生活方式，</a:t>
            </a:r>
            <a:r>
              <a:rPr kumimoji="0" lang="zh-CN" altLang="en-US" sz="2600" b="1" i="0" u="none" strike="noStrike" kern="1200" cap="none" spc="-19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在给人们带来很大便利的同时，也带来了一些新的冲突与纠纷，甚至于犯罪行为</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，如网上购物的虚假营销、以次充好、缺斤短两等，网络诈骗、</a:t>
            </a:r>
            <a:r>
              <a:rPr kumimoji="0" lang="en-US" altLang="zh-CN"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AI </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换脸诈骗等。</a:t>
            </a:r>
            <a:endParaRPr kumimoji="0" lang="en-US" altLang="zh-CN"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包括研究、立法、司法、法律咨询等各领域的法学专业人员要深入研究数字时代的法律体系建设，</a:t>
            </a:r>
            <a:r>
              <a:rPr kumimoji="0" lang="zh-CN" altLang="en-US" sz="2600" b="1" i="0" u="none" strike="noStrike" kern="1200" cap="none" spc="-19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建立更加完善的法律法规、伦理规范和政策体系</a:t>
            </a:r>
            <a:r>
              <a:rPr kumimoji="0" lang="zh-CN" altLang="en-US" sz="2600" b="1" i="0" u="none" strike="noStrike" kern="1200" cap="none" spc="-19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，确保互联网和人工智能安全、可靠、可控发展。</a:t>
            </a:r>
          </a:p>
        </p:txBody>
      </p:sp>
    </p:spTree>
    <p:extLst>
      <p:ext uri="{BB962C8B-B14F-4D97-AF65-F5344CB8AC3E}">
        <p14:creationId xmlns:p14="http://schemas.microsoft.com/office/powerpoint/2010/main" val="8771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医学专业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计算机技术与医学类专业的结合推动了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智能医疗</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的快速发展。</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推广应用人工智能治疗新模式新手段，建立快速精准的智能医疗体系。探索智慧医院建设，开发人机协同的手术机器人、智能诊疗助手，研发柔性可穿戴、生物兼容的生理监测系统，研发人机协同临床智能诊疗方案，实现智能影像识别、病理分型和智能多学科会诊。</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基于</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AI</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开展大规模基因组识别、蛋白组学、代谢组学等研究和新药研发，推进医药监管智能化。加强流行病智能监测和防控。</a:t>
            </a:r>
          </a:p>
        </p:txBody>
      </p:sp>
    </p:spTree>
    <p:extLst>
      <p:ext uri="{BB962C8B-B14F-4D97-AF65-F5344CB8AC3E}">
        <p14:creationId xmlns:p14="http://schemas.microsoft.com/office/powerpoint/2010/main" val="86280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医学专业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目前已有多款手术机器人进入临床应用</a:t>
            </a:r>
            <a:endPar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产自美国的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达</a:t>
            </a:r>
            <a:r>
              <a:rPr kumimoji="0" lang="en-US" altLang="zh-CN"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芬奇手术机器人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已经成为世界上领先的微创外科手术系统之一，用于普通外科、泌尿外科、心脏外科、胸外科、妇科等多领域的高难度手术。</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我国国产手术机器人有</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“睿米”神经外科手术机器人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“天玑”骨科手术机器人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等。“睿米”已成功应用于脑出血、帕金森、癫痫等疾病的治疗中，“天玑”能够开展脊柱全节段、骨盆骨折、四肢骨折等创伤骨折和骨肿瘤等手术。</a:t>
            </a:r>
          </a:p>
        </p:txBody>
      </p:sp>
    </p:spTree>
    <p:extLst>
      <p:ext uri="{BB962C8B-B14F-4D97-AF65-F5344CB8AC3E}">
        <p14:creationId xmlns:p14="http://schemas.microsoft.com/office/powerpoint/2010/main" val="19978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医学专业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人工智能临床辅助决策系统</a:t>
            </a:r>
            <a:endParaRPr kumimoji="0" lang="en-US" altLang="zh-CN" sz="30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这类系统通过深度学习海量教材、临床指南、药典及三甲医院优质病历，</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使多种常见疾病的最优知识库以及专家的经验得以复制、沉淀</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，具有辅助问诊、辅助诊断、治疗方案推荐、相似病历推荐、医嘱质控、病历内涵质控、医学知识查询等功能，是临床医生的好助手。</a:t>
            </a:r>
          </a:p>
        </p:txBody>
      </p:sp>
    </p:spTree>
    <p:extLst>
      <p:ext uri="{BB962C8B-B14F-4D97-AF65-F5344CB8AC3E}">
        <p14:creationId xmlns:p14="http://schemas.microsoft.com/office/powerpoint/2010/main" val="1000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物流专业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随着互联网、移动互联网、物联网的快速发展和广泛应用，</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物流的作用日显重要</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，便捷、高效的网上购物就是在强大的物流系统的支持下完成的。</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在快递数量首次突破</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亿件的</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2018</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年的“双</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，快递运送的速度大幅度提高。究其原因，是因为有</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大量的智能机器人参与了网购、物流全流程的服务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。自此之后，每年“双</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的网购快递都能比较快地送达网购用户。</a:t>
            </a:r>
          </a:p>
        </p:txBody>
      </p:sp>
    </p:spTree>
    <p:extLst>
      <p:ext uri="{BB962C8B-B14F-4D97-AF65-F5344CB8AC3E}">
        <p14:creationId xmlns:p14="http://schemas.microsoft.com/office/powerpoint/2010/main" val="19810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537665"/>
            <a:ext cx="7956550" cy="752475"/>
          </a:xfrm>
        </p:spPr>
        <p:txBody>
          <a:bodyPr>
            <a:noAutofit/>
          </a:bodyPr>
          <a:lstStyle/>
          <a:p>
            <a:pPr marL="0" indent="0">
              <a:lnSpc>
                <a:spcPct val="100000"/>
              </a:lnSpc>
              <a:spcBef>
                <a:spcPts val="0"/>
              </a:spcBef>
              <a:buNone/>
            </a:pPr>
            <a:r>
              <a:rPr lang="zh-CN" altLang="en-US" sz="4000" b="1" dirty="0">
                <a:solidFill>
                  <a:srgbClr val="002060"/>
                </a:solidFill>
                <a:latin typeface="微软雅黑 Light" panose="020B0502040204020203" pitchFamily="34" charset="-122"/>
                <a:ea typeface="微软雅黑 Light" panose="020B0502040204020203" pitchFamily="34" charset="-122"/>
                <a:cs typeface="+mj-cs"/>
              </a:rPr>
              <a:t>为什么要学习人工智能知识</a:t>
            </a:r>
            <a:endParaRPr lang="zh-CN" altLang="en-US" sz="40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先看一个统计数据</a:t>
            </a:r>
            <a:endParaRPr lang="zh-CN" altLang="zh-CN" sz="3200" dirty="0"/>
          </a:p>
          <a:p>
            <a:pPr marL="828000" lvl="1" indent="-396000"/>
            <a:r>
              <a:rPr lang="zh-CN" altLang="en-US" sz="2800" dirty="0">
                <a:latin typeface="微软雅黑 Light" panose="020B0502040204020203" pitchFamily="34" charset="-122"/>
                <a:ea typeface="微软雅黑 Light" panose="020B0502040204020203" pitchFamily="34" charset="-122"/>
              </a:rPr>
              <a:t>根据中国互联网络信息中心的统计，截至</a:t>
            </a:r>
            <a:r>
              <a:rPr lang="en-US" altLang="zh-CN" sz="2800" dirty="0">
                <a:latin typeface="微软雅黑 Light" panose="020B0502040204020203" pitchFamily="34" charset="-122"/>
                <a:ea typeface="微软雅黑 Light" panose="020B0502040204020203" pitchFamily="34" charset="-122"/>
              </a:rPr>
              <a:t>2024</a:t>
            </a:r>
            <a:r>
              <a:rPr lang="zh-CN" altLang="en-US" sz="2800" dirty="0">
                <a:latin typeface="微软雅黑 Light" panose="020B0502040204020203" pitchFamily="34" charset="-122"/>
                <a:ea typeface="微软雅黑 Light" panose="020B0502040204020203" pitchFamily="34" charset="-122"/>
              </a:rPr>
              <a:t>年</a:t>
            </a:r>
            <a:r>
              <a:rPr lang="en-US" altLang="zh-CN" sz="2800" dirty="0">
                <a:latin typeface="微软雅黑 Light" panose="020B0502040204020203" pitchFamily="34" charset="-122"/>
                <a:ea typeface="微软雅黑 Light" panose="020B0502040204020203" pitchFamily="34" charset="-122"/>
              </a:rPr>
              <a:t>12</a:t>
            </a:r>
            <a:r>
              <a:rPr lang="zh-CN" altLang="en-US" sz="2800" dirty="0">
                <a:latin typeface="微软雅黑 Light" panose="020B0502040204020203" pitchFamily="34" charset="-122"/>
                <a:ea typeface="微软雅黑 Light" panose="020B0502040204020203" pitchFamily="34" charset="-122"/>
              </a:rPr>
              <a:t>月，我国网民规模达</a:t>
            </a:r>
            <a:r>
              <a:rPr lang="en-US" altLang="zh-CN" sz="2800" dirty="0">
                <a:solidFill>
                  <a:srgbClr val="C00000"/>
                </a:solidFill>
                <a:latin typeface="微软雅黑 Light" panose="020B0502040204020203" pitchFamily="34" charset="-122"/>
                <a:ea typeface="微软雅黑 Light" panose="020B0502040204020203" pitchFamily="34" charset="-122"/>
              </a:rPr>
              <a:t>11.08</a:t>
            </a:r>
            <a:r>
              <a:rPr lang="zh-CN" altLang="en-US" sz="2800" dirty="0">
                <a:solidFill>
                  <a:srgbClr val="C00000"/>
                </a:solidFill>
                <a:latin typeface="微软雅黑 Light" panose="020B0502040204020203" pitchFamily="34" charset="-122"/>
                <a:ea typeface="微软雅黑 Light" panose="020B0502040204020203" pitchFamily="34" charset="-122"/>
              </a:rPr>
              <a:t>亿人</a:t>
            </a:r>
            <a:r>
              <a:rPr lang="zh-CN" altLang="en-US" sz="2800" dirty="0">
                <a:latin typeface="微软雅黑 Light" panose="020B0502040204020203" pitchFamily="34" charset="-122"/>
                <a:ea typeface="微软雅黑 Light" panose="020B0502040204020203" pitchFamily="34" charset="-122"/>
              </a:rPr>
              <a:t>，互联网普及率达</a:t>
            </a:r>
            <a:r>
              <a:rPr lang="en-US" altLang="zh-CN" sz="2800" dirty="0">
                <a:solidFill>
                  <a:srgbClr val="C00000"/>
                </a:solidFill>
                <a:latin typeface="微软雅黑 Light" panose="020B0502040204020203" pitchFamily="34" charset="-122"/>
                <a:ea typeface="微软雅黑 Light" panose="020B0502040204020203" pitchFamily="34" charset="-122"/>
              </a:rPr>
              <a:t>78.6%</a:t>
            </a:r>
            <a:r>
              <a:rPr lang="zh-CN" altLang="en-US" sz="2800" dirty="0">
                <a:latin typeface="微软雅黑 Light" panose="020B0502040204020203" pitchFamily="34" charset="-122"/>
                <a:ea typeface="微软雅黑 Light" panose="020B0502040204020203" pitchFamily="34" charset="-122"/>
              </a:rPr>
              <a:t>。</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网民数据是通过抽样调查得到的，这里说的网民是指距离调查日过去半年内使用过互联网的</a:t>
            </a:r>
            <a:r>
              <a:rPr lang="en-US" altLang="zh-CN" sz="2800" dirty="0">
                <a:latin typeface="微软雅黑 Light" panose="020B0502040204020203" pitchFamily="34" charset="-122"/>
                <a:ea typeface="微软雅黑 Light" panose="020B0502040204020203" pitchFamily="34" charset="-122"/>
              </a:rPr>
              <a:t>6</a:t>
            </a:r>
            <a:r>
              <a:rPr lang="zh-CN" altLang="en-US" sz="2800" dirty="0">
                <a:latin typeface="微软雅黑 Light" panose="020B0502040204020203" pitchFamily="34" charset="-122"/>
                <a:ea typeface="微软雅黑 Light" panose="020B0502040204020203" pitchFamily="34" charset="-122"/>
              </a:rPr>
              <a:t>周岁及以上中国居民。</a:t>
            </a:r>
            <a:endParaRPr lang="zh-CN" altLang="zh-CN" sz="2800" dirty="0">
              <a:latin typeface="微软雅黑 Light" panose="020B0502040204020203" pitchFamily="34" charset="-122"/>
              <a:ea typeface="微软雅黑 Light" panose="020B0502040204020203" pitchFamily="34" charset="-122"/>
            </a:endParaRPr>
          </a:p>
        </p:txBody>
      </p:sp>
      <p:pic>
        <p:nvPicPr>
          <p:cNvPr id="5" name="图片 2">
            <a:extLst>
              <a:ext uri="{FF2B5EF4-FFF2-40B4-BE49-F238E27FC236}">
                <a16:creationId xmlns:a16="http://schemas.microsoft.com/office/drawing/2014/main" id="{21E4B6B0-FC5A-4093-89D8-493E707D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197" y="4490221"/>
            <a:ext cx="4043424" cy="1655093"/>
          </a:xfrm>
          <a:prstGeom prst="rect">
            <a:avLst/>
          </a:prstGeom>
        </p:spPr>
      </p:pic>
    </p:spTree>
    <p:extLst>
      <p:ext uri="{BB962C8B-B14F-4D97-AF65-F5344CB8AC3E}">
        <p14:creationId xmlns:p14="http://schemas.microsoft.com/office/powerpoint/2010/main" val="34758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物流专业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机器人“天巡”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接替了数据中心运维人员</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以上的重复性工作，</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AI</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调度官“达灵”将数据中心资源利用率提升到</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90%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以上，大大提高了系统处理用户单订单的速度。</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机器人“阿里小蜜”</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承担了</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95%</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的客服咨询工作，凭借阿里在大数据、自然语言分析、机器学习等方面的技术积累，</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精炼为几千万条真实有趣且实用的语料库</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，实现了超越简单人机问答的自然交互，最终成长为客户的私人购物助理。</a:t>
            </a:r>
          </a:p>
        </p:txBody>
      </p:sp>
    </p:spTree>
    <p:extLst>
      <p:ext uri="{BB962C8B-B14F-4D97-AF65-F5344CB8AC3E}">
        <p14:creationId xmlns:p14="http://schemas.microsoft.com/office/powerpoint/2010/main" val="321737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物流专业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客户下单之后，</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智慧货仓机器人</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便会接到相应的指令，机器人会自动前往相应的货架，将货架拉到拣货员的面前，由拣货员将客户购买的物品放置在购物箱内，随后进行打包配送。</a:t>
            </a:r>
          </a:p>
          <a:p>
            <a:pPr marL="792000" marR="0" lvl="1" indent="-396000" algn="just" defTabSz="914400" rtl="0" eaLnBrk="1" fontAlgn="auto" latinLnBrk="0" hangingPunct="1">
              <a:lnSpc>
                <a:spcPct val="114000"/>
              </a:lnSpc>
              <a:spcBef>
                <a:spcPts val="300"/>
              </a:spcBef>
              <a:spcAft>
                <a:spcPts val="0"/>
              </a:spcAft>
              <a:buClrTx/>
              <a:buSzTx/>
              <a:buFont typeface="Wingdings" panose="05000000000000000000" pitchFamily="2" charset="2"/>
              <a:buChar char="Ø"/>
              <a:tabLst/>
              <a:defRPr/>
            </a:pP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AI</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设计师“鹿班”</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在“双</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11”</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期间要设计了几亿张商品海报，“鹿班”一秒钟可以设计</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8000</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张海报。</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“鹿班”一秒钟的设计工作，人工设计师需要</a:t>
            </a:r>
            <a:r>
              <a:rPr kumimoji="0" lang="en-US" altLang="zh-CN"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6</a:t>
            </a: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个多小时才能完成</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，而且，“鹿班”还可以连续</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24</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小时工作。</a:t>
            </a:r>
          </a:p>
        </p:txBody>
      </p:sp>
    </p:spTree>
    <p:extLst>
      <p:ext uri="{BB962C8B-B14F-4D97-AF65-F5344CB8AC3E}">
        <p14:creationId xmlns:p14="http://schemas.microsoft.com/office/powerpoint/2010/main" val="16844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教育学专业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计算机技术应用于教育领域催生了</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智慧教育</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。智慧教育就是利用智能技术加快推动人才培养模式、教学方法改革，构建包含智能学习、交互式学习的新型教育体系。</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智慧教育的</a:t>
            </a:r>
            <a:r>
              <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个典型应用场景</a:t>
            </a: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智能教育环境</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：以</a:t>
            </a:r>
            <a:r>
              <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AI</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技术作为智能引擎，建立支持多样化学习需求的智能感知能力和服务能力平台，实现以泛在性、社会性、情境性、适应性、连接性为核心特征的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泛在学习</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zh-CN" altLang="en-US" sz="3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7984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计算机与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教育学专业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智慧教育的</a:t>
            </a:r>
            <a:r>
              <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个典型应用场景</a:t>
            </a: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智能学习过程支持</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：针对学习过程中的各类场景进行智能化支持，形成诸如智能学科工具、智能机器人、</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机器人学伴与玩具</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、特殊教育智能助手等学习过程中的支持工具。</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智能教育评价：</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人工智能技术不仅仅会在试题生成、自动批阅、学习问题诊断等方面发挥重要作用，更重要的是可以对学习者学习过程中知识、身体、心理状态进行</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诊断和反馈</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，在学生综合素质评价中发挥不可替代的作用。</a:t>
            </a:r>
          </a:p>
        </p:txBody>
      </p:sp>
    </p:spTree>
    <p:extLst>
      <p:ext uri="{BB962C8B-B14F-4D97-AF65-F5344CB8AC3E}">
        <p14:creationId xmlns:p14="http://schemas.microsoft.com/office/powerpoint/2010/main" val="2562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计算机</a:t>
            </a:r>
            <a:r>
              <a:rPr kumimoji="0" lang="en-US" altLang="zh-CN"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4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人工智能与各专业的关系</a:t>
            </a:r>
          </a:p>
        </p:txBody>
      </p:sp>
      <p:sp>
        <p:nvSpPr>
          <p:cNvPr id="6" name="内容占位符 2">
            <a:extLst>
              <a:ext uri="{FF2B5EF4-FFF2-40B4-BE49-F238E27FC236}">
                <a16:creationId xmlns:a16="http://schemas.microsoft.com/office/drawing/2014/main" id="{F085407C-D85A-4242-B58D-F54A3A86797C}"/>
              </a:ext>
            </a:extLst>
          </p:cNvPr>
          <p:cNvSpPr txBox="1">
            <a:spLocks/>
          </p:cNvSpPr>
          <p:nvPr/>
        </p:nvSpPr>
        <p:spPr>
          <a:xfrm>
            <a:off x="665452" y="1373700"/>
            <a:ext cx="10889734" cy="4765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5000"/>
              </a:lnSpc>
              <a:spcBef>
                <a:spcPts val="1000"/>
              </a:spcBef>
              <a:spcAft>
                <a:spcPts val="0"/>
              </a:spcAft>
              <a:buClrTx/>
              <a:buSzTx/>
              <a:buFont typeface="Wingdings" pitchFamily="2" charset="2"/>
              <a:buChar char="Ø"/>
              <a:tabLst/>
              <a:defRPr/>
            </a:pPr>
            <a:r>
              <a:rPr kumimoji="0" lang="zh-CN" altLang="en-US" sz="3200" b="1" i="0" u="none" strike="noStrike" kern="1200" cap="none" spc="0" normalizeH="0" baseline="0" noProof="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与</a:t>
            </a:r>
            <a:r>
              <a:rPr kumimoji="0" lang="zh-CN" altLang="en-US" sz="3200" b="1" i="0" u="none" strike="noStrike" kern="1200" cap="none" spc="0" normalizeH="0" baseline="0" noProof="0" dirty="0">
                <a:ln>
                  <a:noFill/>
                </a:ln>
                <a:solidFill>
                  <a:srgbClr val="0070C0"/>
                </a:solidFill>
                <a:effectLst/>
                <a:uLnTx/>
                <a:uFillTx/>
                <a:latin typeface="微软雅黑 Light" panose="020B0502040204020203" pitchFamily="34" charset="-122"/>
                <a:ea typeface="微软雅黑 Light" panose="020B0502040204020203" pitchFamily="34" charset="-122"/>
                <a:cs typeface="+mn-cs"/>
              </a:rPr>
              <a:t>教育学专业</a:t>
            </a:r>
            <a:r>
              <a:rPr kumimoji="0" lang="zh-CN" altLang="en-US" sz="3200" b="1" i="0" u="none" strike="noStrike" kern="1200" cap="none" spc="0" normalizeH="0" baseline="0" noProof="0" dirty="0">
                <a:ln>
                  <a:noFill/>
                </a:ln>
                <a:solidFill>
                  <a:prstClr val="black">
                    <a:lumMod val="65000"/>
                    <a:lumOff val="35000"/>
                  </a:prstClr>
                </a:solidFill>
                <a:effectLst/>
                <a:uLnTx/>
                <a:uFillTx/>
                <a:latin typeface="微软雅黑 Light" panose="020B0502040204020203" pitchFamily="34" charset="-122"/>
                <a:ea typeface="微软雅黑 Light" panose="020B0502040204020203" pitchFamily="34" charset="-122"/>
                <a:cs typeface="+mn-cs"/>
              </a:rPr>
              <a:t>的关系</a:t>
            </a:r>
          </a:p>
          <a:p>
            <a:pPr marL="792000" marR="0" lvl="1"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智慧教育的</a:t>
            </a:r>
            <a:r>
              <a:rPr kumimoji="0" lang="en-US" altLang="zh-CN"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3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个典型应用场景</a:t>
            </a: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智能教师助理：</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人工智能将代替教师日常工作中重复、单调、规则的工作，缓解教师的工作压力。使得教师能够对学生提供以前无法提供的</a:t>
            </a:r>
            <a:r>
              <a:rPr kumimoji="0" lang="zh-CN" altLang="en-US" sz="28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个性化、精准化</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的支持。</a:t>
            </a: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249200" marR="0" lvl="2" indent="-3960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28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教育智能管理与服务：</a:t>
            </a:r>
            <a:r>
              <a:rPr kumimoji="0" lang="zh-CN" altLang="en-US"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通过大数据的收集和分析建立起智能化的管理手段，形成人机协同的决策模式，可以洞察教育系统运行过程中的问题本质与发展趋势，有效提升教育质量并促进教育公平。</a:t>
            </a:r>
          </a:p>
        </p:txBody>
      </p:sp>
    </p:spTree>
    <p:extLst>
      <p:ext uri="{BB962C8B-B14F-4D97-AF65-F5344CB8AC3E}">
        <p14:creationId xmlns:p14="http://schemas.microsoft.com/office/powerpoint/2010/main" val="35416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1240" y="2512244"/>
            <a:ext cx="10954600" cy="1442302"/>
          </a:xfrm>
        </p:spPr>
        <p:txBody>
          <a:bodyPr/>
          <a:lstStyle/>
          <a:p>
            <a:pPr marL="0" indent="0" algn="ctr">
              <a:buNone/>
            </a:pPr>
            <a:r>
              <a:rPr lang="zh-CN" altLang="en-US" sz="6000" b="1" spc="1200" dirty="0">
                <a:solidFill>
                  <a:srgbClr val="002060"/>
                </a:solidFill>
                <a:latin typeface="微软雅黑 Light" panose="020B0502040204020203" pitchFamily="34" charset="-122"/>
                <a:ea typeface="微软雅黑 Light" panose="020B0502040204020203" pitchFamily="34" charset="-122"/>
              </a:rPr>
              <a:t>本章结束</a:t>
            </a:r>
          </a:p>
          <a:p>
            <a:pPr lvl="2"/>
            <a:endParaRPr lang="zh-CN" altLang="en-US" dirty="0"/>
          </a:p>
        </p:txBody>
      </p:sp>
    </p:spTree>
    <p:extLst>
      <p:ext uri="{BB962C8B-B14F-4D97-AF65-F5344CB8AC3E}">
        <p14:creationId xmlns:p14="http://schemas.microsoft.com/office/powerpoint/2010/main" val="34515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61998" y="1440667"/>
            <a:ext cx="10728037" cy="48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3000"/>
              </a:lnSpc>
              <a:buFont typeface="Wingdings" panose="05000000000000000000"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再来看互联网应用</a:t>
            </a:r>
          </a:p>
          <a:p>
            <a:pPr marL="914247" lvl="1" indent="-457200">
              <a:lnSpc>
                <a:spcPct val="113000"/>
              </a:lnSpc>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根据 </a:t>
            </a:r>
            <a:r>
              <a:rPr lang="en-US" altLang="zh-CN" sz="2800" b="1" dirty="0">
                <a:solidFill>
                  <a:srgbClr val="002060"/>
                </a:solidFill>
                <a:latin typeface="微软雅黑 Light" panose="020B0502040204020203" pitchFamily="34" charset="-122"/>
                <a:ea typeface="微软雅黑 Light" panose="020B0502040204020203" pitchFamily="34" charset="-122"/>
              </a:rPr>
              <a:t>2024</a:t>
            </a:r>
            <a:r>
              <a:rPr lang="zh-CN" altLang="en-US" sz="2800" b="1" dirty="0">
                <a:solidFill>
                  <a:srgbClr val="002060"/>
                </a:solidFill>
                <a:latin typeface="微软雅黑 Light" panose="020B0502040204020203" pitchFamily="34" charset="-122"/>
                <a:ea typeface="微软雅黑 Light" panose="020B0502040204020203" pitchFamily="34" charset="-122"/>
              </a:rPr>
              <a:t>年</a:t>
            </a:r>
            <a:r>
              <a:rPr lang="en-US" altLang="zh-CN" sz="2800" b="1" dirty="0">
                <a:solidFill>
                  <a:srgbClr val="002060"/>
                </a:solidFill>
                <a:latin typeface="微软雅黑 Light" panose="020B0502040204020203" pitchFamily="34" charset="-122"/>
                <a:ea typeface="微软雅黑 Light" panose="020B0502040204020203" pitchFamily="34" charset="-122"/>
              </a:rPr>
              <a:t>12</a:t>
            </a:r>
            <a:r>
              <a:rPr lang="zh-CN" altLang="en-US" sz="2800" b="1" dirty="0">
                <a:solidFill>
                  <a:srgbClr val="002060"/>
                </a:solidFill>
                <a:latin typeface="微软雅黑 Light" panose="020B0502040204020203" pitchFamily="34" charset="-122"/>
                <a:ea typeface="微软雅黑 Light" panose="020B0502040204020203" pitchFamily="34" charset="-122"/>
              </a:rPr>
              <a:t>月的调查，我国的</a:t>
            </a:r>
            <a:r>
              <a:rPr lang="zh-CN" altLang="en-US" sz="2800" b="1" dirty="0">
                <a:solidFill>
                  <a:srgbClr val="C00000"/>
                </a:solidFill>
                <a:latin typeface="微软雅黑 Light" panose="020B0502040204020203" pitchFamily="34" charset="-122"/>
                <a:ea typeface="微软雅黑 Light" panose="020B0502040204020203" pitchFamily="34" charset="-122"/>
              </a:rPr>
              <a:t>互联网主要应用</a:t>
            </a:r>
            <a:r>
              <a:rPr lang="zh-CN" altLang="en-US" sz="2800" b="1" dirty="0">
                <a:solidFill>
                  <a:srgbClr val="002060"/>
                </a:solidFill>
                <a:latin typeface="微软雅黑 Light" panose="020B0502040204020203" pitchFamily="34" charset="-122"/>
                <a:ea typeface="微软雅黑 Light" panose="020B0502040204020203" pitchFamily="34" charset="-122"/>
              </a:rPr>
              <a:t>如下：</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marL="457047" lvl="1" indent="0">
              <a:lnSpc>
                <a:spcPct val="113000"/>
              </a:lnSpc>
              <a:buNone/>
            </a:pPr>
            <a:endParaRPr lang="en-US" altLang="zh-CN" sz="2800" b="1" dirty="0">
              <a:solidFill>
                <a:srgbClr val="002060"/>
              </a:solidFill>
              <a:latin typeface="微软雅黑 Light" panose="020B0502040204020203" pitchFamily="34" charset="-122"/>
              <a:ea typeface="微软雅黑 Light" panose="020B0502040204020203" pitchFamily="34" charset="-122"/>
            </a:endParaRPr>
          </a:p>
        </p:txBody>
      </p:sp>
      <p:sp>
        <p:nvSpPr>
          <p:cNvPr id="5" name="Rectangle 3"/>
          <p:cNvSpPr>
            <a:spLocks noGrp="1" noChangeArrowheads="1"/>
          </p:cNvSpPr>
          <p:nvPr>
            <p:ph type="body" sz="half" idx="1"/>
          </p:nvPr>
        </p:nvSpPr>
        <p:spPr>
          <a:xfrm>
            <a:off x="644130" y="470168"/>
            <a:ext cx="7956550" cy="752475"/>
          </a:xfrm>
        </p:spPr>
        <p:txBody>
          <a:bodyPr>
            <a:noAutofit/>
          </a:bodyPr>
          <a:lstStyle/>
          <a:p>
            <a:pPr marL="0" indent="0">
              <a:lnSpc>
                <a:spcPct val="100000"/>
              </a:lnSpc>
              <a:spcBef>
                <a:spcPts val="0"/>
              </a:spcBef>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为什么要学习人工智能知识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699BB871-3EF1-2D56-023D-5716EDD871F2}"/>
              </a:ext>
            </a:extLst>
          </p:cNvPr>
          <p:cNvPicPr>
            <a:picLocks noChangeAspect="1"/>
          </p:cNvPicPr>
          <p:nvPr/>
        </p:nvPicPr>
        <p:blipFill>
          <a:blip r:embed="rId2"/>
          <a:stretch>
            <a:fillRect/>
          </a:stretch>
        </p:blipFill>
        <p:spPr>
          <a:xfrm>
            <a:off x="1397216" y="2524703"/>
            <a:ext cx="9397567" cy="3767029"/>
          </a:xfrm>
          <a:prstGeom prst="rect">
            <a:avLst/>
          </a:prstGeom>
        </p:spPr>
      </p:pic>
    </p:spTree>
    <p:extLst>
      <p:ext uri="{BB962C8B-B14F-4D97-AF65-F5344CB8AC3E}">
        <p14:creationId xmlns:p14="http://schemas.microsoft.com/office/powerpoint/2010/main" val="42751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44130" y="1376749"/>
            <a:ext cx="11092068" cy="27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lvl1pPr indent="93663">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再来看同学们的日常生活</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a:lnSpc>
                <a:spcPct val="114000"/>
              </a:lnSpc>
              <a:spcBef>
                <a:spcPts val="600"/>
              </a:spcBef>
              <a:buFont typeface="Wingdings"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高考后查询分数、填报志愿。</a:t>
            </a:r>
            <a:endParaRPr lang="en-US" altLang="zh-CN" sz="2800" b="1" dirty="0">
              <a:solidFill>
                <a:srgbClr val="002060"/>
              </a:solidFill>
              <a:latin typeface="微软雅黑 Light" panose="020B0502040204020203" pitchFamily="34" charset="-122"/>
              <a:ea typeface="微软雅黑 Light" panose="020B0502040204020203" pitchFamily="34" charset="-122"/>
            </a:endParaRPr>
          </a:p>
          <a:p>
            <a:pPr lvl="1">
              <a:lnSpc>
                <a:spcPct val="114000"/>
              </a:lnSpc>
              <a:spcBef>
                <a:spcPts val="600"/>
              </a:spcBef>
              <a:buFont typeface="Wingdings" pitchFamily="2" charset="2"/>
              <a:buChar char="Ø"/>
            </a:pPr>
            <a:r>
              <a:rPr lang="zh-CN" altLang="en-US" sz="2800" b="1" dirty="0">
                <a:solidFill>
                  <a:srgbClr val="C00000"/>
                </a:solidFill>
                <a:latin typeface="微软雅黑 Light" panose="020B0502040204020203" pitchFamily="34" charset="-122"/>
                <a:ea typeface="微软雅黑 Light" panose="020B0502040204020203" pitchFamily="34" charset="-122"/>
              </a:rPr>
              <a:t>外出旅行</a:t>
            </a:r>
            <a:r>
              <a:rPr lang="zh-CN" altLang="en-US" sz="2800" b="1" spc="-150" dirty="0">
                <a:solidFill>
                  <a:srgbClr val="002060"/>
                </a:solidFill>
                <a:latin typeface="微软雅黑 Light" panose="020B0502040204020203" pitchFamily="34" charset="-122"/>
                <a:ea typeface="微软雅黑 Light" panose="020B0502040204020203" pitchFamily="34" charset="-122"/>
              </a:rPr>
              <a:t>（订火车票、飞机票，预定宾馆，打车坐公交车）。</a:t>
            </a:r>
            <a:endParaRPr lang="en-US" altLang="zh-CN" sz="2800" b="1" spc="-150" dirty="0">
              <a:solidFill>
                <a:srgbClr val="002060"/>
              </a:solidFill>
              <a:latin typeface="微软雅黑 Light" panose="020B0502040204020203" pitchFamily="34" charset="-122"/>
              <a:ea typeface="微软雅黑 Light" panose="020B0502040204020203" pitchFamily="34" charset="-122"/>
            </a:endParaRPr>
          </a:p>
          <a:p>
            <a:pPr lvl="1">
              <a:lnSpc>
                <a:spcPct val="114000"/>
              </a:lnSpc>
              <a:spcBef>
                <a:spcPts val="600"/>
              </a:spcBef>
              <a:buFont typeface="Wingdings" pitchFamily="2" charset="2"/>
              <a:buChar char="Ø"/>
            </a:pPr>
            <a:r>
              <a:rPr lang="zh-CN" altLang="en-US" sz="2800" b="1" dirty="0">
                <a:solidFill>
                  <a:srgbClr val="0070C0"/>
                </a:solidFill>
                <a:latin typeface="微软雅黑 Light" panose="020B0502040204020203" pitchFamily="34" charset="-122"/>
                <a:ea typeface="微软雅黑 Light" panose="020B0502040204020203" pitchFamily="34" charset="-122"/>
              </a:rPr>
              <a:t>同学间联系、购书购物。</a:t>
            </a:r>
            <a:endParaRPr lang="en-US" altLang="zh-CN" sz="2800" b="1" dirty="0">
              <a:solidFill>
                <a:srgbClr val="0070C0"/>
              </a:solidFill>
              <a:latin typeface="微软雅黑 Light" panose="020B0502040204020203" pitchFamily="34" charset="-122"/>
              <a:ea typeface="微软雅黑 Light" panose="020B0502040204020203" pitchFamily="34" charset="-122"/>
            </a:endParaRPr>
          </a:p>
          <a:p>
            <a:pPr lvl="1">
              <a:lnSpc>
                <a:spcPct val="114000"/>
              </a:lnSpc>
              <a:spcBef>
                <a:spcPts val="600"/>
              </a:spcBef>
              <a:buFont typeface="Wingdings"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看新闻、查信息。</a:t>
            </a:r>
          </a:p>
          <a:p>
            <a:pPr>
              <a:buFont typeface="Wingdings" pitchFamily="2" charset="2"/>
              <a:buChar char="Ø"/>
            </a:pPr>
            <a:endParaRPr lang="zh-CN" altLang="en-US" sz="3600" dirty="0"/>
          </a:p>
          <a:p>
            <a:pPr indent="0" algn="just">
              <a:lnSpc>
                <a:spcPct val="120000"/>
              </a:lnSpc>
              <a:buNone/>
            </a:pPr>
            <a:endParaRPr lang="en-US" altLang="zh-CN" sz="3600" b="1" kern="0" dirty="0">
              <a:latin typeface="微软雅黑" panose="020B0503020204020204" pitchFamily="34" charset="-122"/>
              <a:ea typeface="微软雅黑" panose="020B0503020204020204" pitchFamily="34" charset="-122"/>
            </a:endParaRPr>
          </a:p>
        </p:txBody>
      </p:sp>
      <p:pic>
        <p:nvPicPr>
          <p:cNvPr id="10" name="Picture 4" descr="12306">
            <a:extLst>
              <a:ext uri="{FF2B5EF4-FFF2-40B4-BE49-F238E27FC236}">
                <a16:creationId xmlns:a16="http://schemas.microsoft.com/office/drawing/2014/main" id="{1F8395A4-37EB-4C96-A847-D17BBEDB73E3}"/>
              </a:ext>
            </a:extLst>
          </p:cNvPr>
          <p:cNvPicPr>
            <a:picLocks noChangeAspect="1" noChangeArrowheads="1"/>
          </p:cNvPicPr>
          <p:nvPr/>
        </p:nvPicPr>
        <p:blipFill>
          <a:blip r:embed="rId2"/>
          <a:srcRect/>
          <a:stretch>
            <a:fillRect/>
          </a:stretch>
        </p:blipFill>
        <p:spPr bwMode="auto">
          <a:xfrm>
            <a:off x="5226318" y="4297144"/>
            <a:ext cx="1857447" cy="1526552"/>
          </a:xfrm>
          <a:prstGeom prst="rect">
            <a:avLst/>
          </a:prstGeom>
          <a:noFill/>
          <a:ln w="9525">
            <a:noFill/>
            <a:miter lim="800000"/>
            <a:headEnd/>
            <a:tailEnd/>
          </a:ln>
        </p:spPr>
      </p:pic>
      <p:sp>
        <p:nvSpPr>
          <p:cNvPr id="9" name="Rectangle 3">
            <a:extLst>
              <a:ext uri="{FF2B5EF4-FFF2-40B4-BE49-F238E27FC236}">
                <a16:creationId xmlns:a16="http://schemas.microsoft.com/office/drawing/2014/main" id="{0CA5ABEE-91BB-4B1B-B241-ABA35D12A9DD}"/>
              </a:ext>
            </a:extLst>
          </p:cNvPr>
          <p:cNvSpPr txBox="1">
            <a:spLocks noChangeArrowheads="1"/>
          </p:cNvSpPr>
          <p:nvPr/>
        </p:nvSpPr>
        <p:spPr>
          <a:xfrm>
            <a:off x="644130" y="470168"/>
            <a:ext cx="7956550" cy="752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为什么要学习人工智能知识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pic>
        <p:nvPicPr>
          <p:cNvPr id="6" name="图片 5">
            <a:extLst>
              <a:ext uri="{FF2B5EF4-FFF2-40B4-BE49-F238E27FC236}">
                <a16:creationId xmlns:a16="http://schemas.microsoft.com/office/drawing/2014/main" id="{119D93C5-2868-4C1C-836B-5D2A8919AA03}"/>
              </a:ext>
            </a:extLst>
          </p:cNvPr>
          <p:cNvPicPr>
            <a:picLocks noChangeAspect="1"/>
          </p:cNvPicPr>
          <p:nvPr/>
        </p:nvPicPr>
        <p:blipFill>
          <a:blip r:embed="rId3"/>
          <a:stretch>
            <a:fillRect/>
          </a:stretch>
        </p:blipFill>
        <p:spPr>
          <a:xfrm>
            <a:off x="976760" y="4297144"/>
            <a:ext cx="4131477" cy="1566820"/>
          </a:xfrm>
          <a:prstGeom prst="rect">
            <a:avLst/>
          </a:prstGeom>
        </p:spPr>
      </p:pic>
      <p:pic>
        <p:nvPicPr>
          <p:cNvPr id="13" name="图片 12">
            <a:extLst>
              <a:ext uri="{FF2B5EF4-FFF2-40B4-BE49-F238E27FC236}">
                <a16:creationId xmlns:a16="http://schemas.microsoft.com/office/drawing/2014/main" id="{5255AF30-0984-49AF-9F26-F224A472E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6816" y="4317277"/>
            <a:ext cx="2367945" cy="1526553"/>
          </a:xfrm>
          <a:prstGeom prst="rect">
            <a:avLst/>
          </a:prstGeom>
        </p:spPr>
      </p:pic>
      <p:pic>
        <p:nvPicPr>
          <p:cNvPr id="3" name="图片 2">
            <a:extLst>
              <a:ext uri="{FF2B5EF4-FFF2-40B4-BE49-F238E27FC236}">
                <a16:creationId xmlns:a16="http://schemas.microsoft.com/office/drawing/2014/main" id="{0F6D89E7-C073-E067-362E-875306FDF52B}"/>
              </a:ext>
            </a:extLst>
          </p:cNvPr>
          <p:cNvPicPr>
            <a:picLocks noChangeAspect="1"/>
          </p:cNvPicPr>
          <p:nvPr/>
        </p:nvPicPr>
        <p:blipFill>
          <a:blip r:embed="rId5"/>
          <a:stretch>
            <a:fillRect/>
          </a:stretch>
        </p:blipFill>
        <p:spPr>
          <a:xfrm>
            <a:off x="7313035" y="4282814"/>
            <a:ext cx="1755697" cy="1665404"/>
          </a:xfrm>
          <a:prstGeom prst="rect">
            <a:avLst/>
          </a:prstGeom>
        </p:spPr>
      </p:pic>
    </p:spTree>
    <p:extLst>
      <p:ext uri="{BB962C8B-B14F-4D97-AF65-F5344CB8AC3E}">
        <p14:creationId xmlns:p14="http://schemas.microsoft.com/office/powerpoint/2010/main" val="1621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522E205D-384C-47A8-A3CA-9373EFC78F1E}"/>
              </a:ext>
            </a:extLst>
          </p:cNvPr>
          <p:cNvSpPr txBox="1">
            <a:spLocks/>
          </p:cNvSpPr>
          <p:nvPr/>
        </p:nvSpPr>
        <p:spPr>
          <a:xfrm>
            <a:off x="539547" y="1353745"/>
            <a:ext cx="10931134" cy="3090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再看同学们毕业后的就业创业</a:t>
            </a:r>
            <a:endParaRPr lang="en-US" altLang="zh-CN" sz="3200" b="1" dirty="0">
              <a:solidFill>
                <a:srgbClr val="002060"/>
              </a:solidFill>
              <a:latin typeface="微软雅黑 Light" panose="020B0502040204020203" pitchFamily="34" charset="-122"/>
              <a:ea typeface="微软雅黑 Light" panose="020B0502040204020203" pitchFamily="34" charset="-122"/>
            </a:endParaRPr>
          </a:p>
          <a:p>
            <a:pPr lvl="1">
              <a:lnSpc>
                <a:spcPct val="120000"/>
              </a:lnSpc>
              <a:buFont typeface="Wingdings" pitchFamily="2" charset="2"/>
              <a:buChar char="Ø"/>
            </a:pPr>
            <a:r>
              <a:rPr lang="zh-CN" altLang="en-US" sz="2800" b="1" spc="-300" dirty="0">
                <a:solidFill>
                  <a:srgbClr val="002060"/>
                </a:solidFill>
                <a:latin typeface="微软雅黑 Light" panose="020B0502040204020203" pitchFamily="34" charset="-122"/>
                <a:ea typeface="微软雅黑 Light" panose="020B0502040204020203" pitchFamily="34" charset="-122"/>
              </a:rPr>
              <a:t>人工智能快速发展，出现了一大批实用化的</a:t>
            </a:r>
            <a:r>
              <a:rPr lang="zh-CN" altLang="en-US" sz="2800" b="1" spc="-300" dirty="0">
                <a:solidFill>
                  <a:srgbClr val="C00000"/>
                </a:solidFill>
                <a:latin typeface="微软雅黑 Light" panose="020B0502040204020203" pitchFamily="34" charset="-122"/>
                <a:ea typeface="微软雅黑 Light" panose="020B0502040204020203" pitchFamily="34" charset="-122"/>
              </a:rPr>
              <a:t>人工智能系统</a:t>
            </a:r>
            <a:r>
              <a:rPr lang="zh-CN" altLang="en-US" sz="2800" b="1" spc="-300" dirty="0">
                <a:solidFill>
                  <a:srgbClr val="002060"/>
                </a:solidFill>
                <a:latin typeface="微软雅黑 Light" panose="020B0502040204020203" pitchFamily="34" charset="-122"/>
                <a:ea typeface="微软雅黑 Light" panose="020B0502040204020203" pitchFamily="34" charset="-122"/>
              </a:rPr>
              <a:t>和</a:t>
            </a:r>
            <a:r>
              <a:rPr lang="zh-CN" altLang="en-US" sz="2800" b="1" spc="-300" dirty="0">
                <a:solidFill>
                  <a:srgbClr val="C00000"/>
                </a:solidFill>
                <a:latin typeface="微软雅黑 Light" panose="020B0502040204020203" pitchFamily="34" charset="-122"/>
                <a:ea typeface="微软雅黑 Light" panose="020B0502040204020203" pitchFamily="34" charset="-122"/>
              </a:rPr>
              <a:t>智能机器人。</a:t>
            </a:r>
            <a:endParaRPr lang="en-US" altLang="zh-CN" sz="2800" b="1" spc="-300" dirty="0">
              <a:solidFill>
                <a:srgbClr val="C00000"/>
              </a:solidFill>
              <a:latin typeface="微软雅黑 Light" panose="020B0502040204020203" pitchFamily="34" charset="-122"/>
              <a:ea typeface="微软雅黑 Light" panose="020B0502040204020203" pitchFamily="34" charset="-122"/>
            </a:endParaRPr>
          </a:p>
          <a:p>
            <a:pPr lvl="1">
              <a:lnSpc>
                <a:spcPct val="120000"/>
              </a:lnSpc>
              <a:buFont typeface="Wingdings" pitchFamily="2" charset="2"/>
              <a:buChar char="Ø"/>
            </a:pPr>
            <a:r>
              <a:rPr lang="zh-CN" altLang="en-US" sz="2800" b="1" dirty="0">
                <a:solidFill>
                  <a:srgbClr val="0070C0"/>
                </a:solidFill>
                <a:latin typeface="微软雅黑 Light" panose="020B0502040204020203" pitchFamily="34" charset="-122"/>
                <a:ea typeface="微软雅黑 Light" panose="020B0502040204020203" pitchFamily="34" charset="-122"/>
              </a:rPr>
              <a:t>人工智能大模型（</a:t>
            </a:r>
            <a:r>
              <a:rPr lang="en-US" altLang="zh-CN" sz="2800" b="1" dirty="0">
                <a:solidFill>
                  <a:srgbClr val="0070C0"/>
                </a:solidFill>
                <a:latin typeface="微软雅黑 Light" panose="020B0502040204020203" pitchFamily="34" charset="-122"/>
                <a:ea typeface="微软雅黑 Light" panose="020B0502040204020203" pitchFamily="34" charset="-122"/>
              </a:rPr>
              <a:t>AI</a:t>
            </a:r>
            <a:r>
              <a:rPr lang="zh-CN" altLang="en-US" sz="2800" b="1" dirty="0">
                <a:solidFill>
                  <a:srgbClr val="0070C0"/>
                </a:solidFill>
                <a:latin typeface="微软雅黑 Light" panose="020B0502040204020203" pitchFamily="34" charset="-122"/>
                <a:ea typeface="微软雅黑 Light" panose="020B0502040204020203" pitchFamily="34" charset="-122"/>
              </a:rPr>
              <a:t>大模型）发展迅速并得到广泛应用。</a:t>
            </a:r>
            <a:endParaRPr lang="en-US" altLang="zh-CN" sz="2800" b="1" dirty="0">
              <a:solidFill>
                <a:srgbClr val="0070C0"/>
              </a:solidFill>
              <a:latin typeface="微软雅黑 Light" panose="020B0502040204020203" pitchFamily="34" charset="-122"/>
              <a:ea typeface="微软雅黑 Light" panose="020B0502040204020203" pitchFamily="34" charset="-122"/>
            </a:endParaRPr>
          </a:p>
          <a:p>
            <a:pPr lvl="1">
              <a:lnSpc>
                <a:spcPct val="120000"/>
              </a:lnSpc>
              <a:buFont typeface="Wingdings"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近几年入学的大学生正好赶上人工智能、大数据、物联网等新一代计算机技术大发展的机遇期。</a:t>
            </a:r>
            <a:endParaRPr lang="en-US" altLang="zh-CN" sz="2800" dirty="0">
              <a:solidFill>
                <a:srgbClr val="002060"/>
              </a:solidFill>
              <a:latin typeface="微软雅黑 Light" panose="020B0502040204020203" pitchFamily="34" charset="-122"/>
              <a:ea typeface="微软雅黑 Light" panose="020B0502040204020203" pitchFamily="34" charset="-122"/>
            </a:endParaRPr>
          </a:p>
          <a:p>
            <a:pPr>
              <a:lnSpc>
                <a:spcPct val="140000"/>
              </a:lnSpc>
              <a:buFont typeface="Wingdings" pitchFamily="2" charset="2"/>
              <a:buChar char="Ø"/>
            </a:pPr>
            <a:endParaRPr lang="en-US" altLang="zh-CN" sz="4000" dirty="0"/>
          </a:p>
          <a:p>
            <a:pPr marL="742702" lvl="1" indent="-285655">
              <a:lnSpc>
                <a:spcPct val="140000"/>
              </a:lnSpc>
              <a:buFont typeface="Arial" panose="020B0604020202020204" pitchFamily="34" charset="0"/>
              <a:buNone/>
            </a:pPr>
            <a:endParaRPr lang="zh-CN" altLang="zh-CN" sz="3200" dirty="0"/>
          </a:p>
          <a:p>
            <a:endParaRPr lang="zh-CN" altLang="en-US" sz="3200" dirty="0"/>
          </a:p>
        </p:txBody>
      </p:sp>
      <p:sp>
        <p:nvSpPr>
          <p:cNvPr id="8" name="内容占位符 2">
            <a:extLst>
              <a:ext uri="{FF2B5EF4-FFF2-40B4-BE49-F238E27FC236}">
                <a16:creationId xmlns:a16="http://schemas.microsoft.com/office/drawing/2014/main" id="{F0EF1E49-B8FD-408B-BF6E-9F8FC5F746F4}"/>
              </a:ext>
            </a:extLst>
          </p:cNvPr>
          <p:cNvSpPr txBox="1">
            <a:spLocks/>
          </p:cNvSpPr>
          <p:nvPr/>
        </p:nvSpPr>
        <p:spPr>
          <a:xfrm>
            <a:off x="230819" y="3848553"/>
            <a:ext cx="7865616" cy="1004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702" lvl="1" indent="-285655">
              <a:lnSpc>
                <a:spcPct val="140000"/>
              </a:lnSpc>
              <a:buFont typeface="Arial" panose="020B0604020202020204" pitchFamily="34" charset="0"/>
              <a:buNone/>
            </a:pPr>
            <a:endParaRPr lang="zh-CN" altLang="zh-CN" sz="3200" dirty="0"/>
          </a:p>
          <a:p>
            <a:endParaRPr lang="zh-CN" altLang="en-US" sz="3200" dirty="0"/>
          </a:p>
        </p:txBody>
      </p:sp>
      <p:sp>
        <p:nvSpPr>
          <p:cNvPr id="10" name="Rectangle 3">
            <a:extLst>
              <a:ext uri="{FF2B5EF4-FFF2-40B4-BE49-F238E27FC236}">
                <a16:creationId xmlns:a16="http://schemas.microsoft.com/office/drawing/2014/main" id="{9EEFC799-E532-4C51-AA5B-DF192C28ACEE}"/>
              </a:ext>
            </a:extLst>
          </p:cNvPr>
          <p:cNvSpPr txBox="1">
            <a:spLocks noChangeArrowheads="1"/>
          </p:cNvSpPr>
          <p:nvPr/>
        </p:nvSpPr>
        <p:spPr>
          <a:xfrm>
            <a:off x="644130" y="470168"/>
            <a:ext cx="7956550" cy="752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为什么要学习人工智能知识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pic>
        <p:nvPicPr>
          <p:cNvPr id="2" name="Picture 2">
            <a:extLst>
              <a:ext uri="{FF2B5EF4-FFF2-40B4-BE49-F238E27FC236}">
                <a16:creationId xmlns:a16="http://schemas.microsoft.com/office/drawing/2014/main" id="{3BB034D4-491B-F577-7298-FA9754B18B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267" y="4558438"/>
            <a:ext cx="2656867" cy="153172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6CBD65DB-6670-6FCB-EA10-BFBC3186845C}"/>
              </a:ext>
            </a:extLst>
          </p:cNvPr>
          <p:cNvPicPr>
            <a:picLocks noChangeAspect="1"/>
          </p:cNvPicPr>
          <p:nvPr/>
        </p:nvPicPr>
        <p:blipFill>
          <a:blip r:embed="rId3"/>
          <a:stretch>
            <a:fillRect/>
          </a:stretch>
        </p:blipFill>
        <p:spPr>
          <a:xfrm>
            <a:off x="1340994" y="4557767"/>
            <a:ext cx="2174226" cy="1531728"/>
          </a:xfrm>
          <a:prstGeom prst="rect">
            <a:avLst/>
          </a:prstGeom>
        </p:spPr>
      </p:pic>
      <p:pic>
        <p:nvPicPr>
          <p:cNvPr id="5" name="图片 4">
            <a:extLst>
              <a:ext uri="{FF2B5EF4-FFF2-40B4-BE49-F238E27FC236}">
                <a16:creationId xmlns:a16="http://schemas.microsoft.com/office/drawing/2014/main" id="{EFE29F7C-5842-3B39-B8F1-69E15837EE22}"/>
              </a:ext>
            </a:extLst>
          </p:cNvPr>
          <p:cNvPicPr>
            <a:picLocks noChangeAspect="1"/>
          </p:cNvPicPr>
          <p:nvPr/>
        </p:nvPicPr>
        <p:blipFill>
          <a:blip r:embed="rId4"/>
          <a:stretch>
            <a:fillRect/>
          </a:stretch>
        </p:blipFill>
        <p:spPr>
          <a:xfrm>
            <a:off x="8311402" y="4549681"/>
            <a:ext cx="2174226" cy="1547896"/>
          </a:xfrm>
          <a:prstGeom prst="rect">
            <a:avLst/>
          </a:prstGeom>
        </p:spPr>
      </p:pic>
      <p:pic>
        <p:nvPicPr>
          <p:cNvPr id="3" name="Picture 2">
            <a:extLst>
              <a:ext uri="{FF2B5EF4-FFF2-40B4-BE49-F238E27FC236}">
                <a16:creationId xmlns:a16="http://schemas.microsoft.com/office/drawing/2014/main" id="{DF1C68A3-6E5C-0E75-19A1-69F3FF50E1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1813" y="4557767"/>
            <a:ext cx="2087910" cy="153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21"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1)">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Grp="1" noChangeArrowheads="1"/>
          </p:cNvSpPr>
          <p:nvPr>
            <p:ph type="body" sz="half" idx="1"/>
          </p:nvPr>
        </p:nvSpPr>
        <p:spPr>
          <a:xfrm>
            <a:off x="627352" y="545669"/>
            <a:ext cx="7956550" cy="752475"/>
          </a:xfrm>
        </p:spPr>
        <p:txBody>
          <a:bodyPr>
            <a:normAutofit/>
          </a:bodyPr>
          <a:lstStyle/>
          <a:p>
            <a:pPr marL="0" indent="0">
              <a:lnSpc>
                <a:spcPct val="100000"/>
              </a:lnSpc>
              <a:buNone/>
            </a:pPr>
            <a:r>
              <a:rPr lang="zh-CN" altLang="en-US" sz="4000" b="1" dirty="0">
                <a:solidFill>
                  <a:srgbClr val="44546A">
                    <a:lumMod val="75000"/>
                  </a:srgbClr>
                </a:solidFill>
                <a:latin typeface="微软雅黑 Light" panose="020B0502040204020203" pitchFamily="34" charset="-122"/>
                <a:ea typeface="微软雅黑 Light" panose="020B0502040204020203" pitchFamily="34" charset="-122"/>
                <a:cs typeface="+mj-cs"/>
              </a:rPr>
              <a:t>为什么要学习人工智能知识</a:t>
            </a:r>
            <a:endParaRPr lang="zh-CN" altLang="en-US" sz="4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6" name="内容占位符 2">
            <a:extLst>
              <a:ext uri="{FF2B5EF4-FFF2-40B4-BE49-F238E27FC236}">
                <a16:creationId xmlns:a16="http://schemas.microsoft.com/office/drawing/2014/main" id="{8FC4D16F-D861-42A2-A53F-4B9D6096C152}"/>
              </a:ext>
            </a:extLst>
          </p:cNvPr>
          <p:cNvSpPr txBox="1">
            <a:spLocks/>
          </p:cNvSpPr>
          <p:nvPr/>
        </p:nvSpPr>
        <p:spPr>
          <a:xfrm>
            <a:off x="653906" y="1353939"/>
            <a:ext cx="10902662" cy="447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zh-CN" altLang="en-US" sz="3200" b="1" dirty="0">
                <a:solidFill>
                  <a:srgbClr val="002060"/>
                </a:solidFill>
                <a:latin typeface="微软雅黑 Light" panose="020B0502040204020203" pitchFamily="34" charset="-122"/>
                <a:ea typeface="微软雅黑 Light" panose="020B0502040204020203" pitchFamily="34" charset="-122"/>
              </a:rPr>
              <a:t>计算机和人工智能发展给我们的启示</a:t>
            </a:r>
          </a:p>
          <a:p>
            <a:pPr marL="828000" lvl="1" indent="-396000" algn="just">
              <a:lnSpc>
                <a:spcPct val="114000"/>
              </a:lnSpc>
              <a:spcBef>
                <a:spcPts val="1200"/>
              </a:spcBef>
              <a:buFont typeface="Wingdings" panose="05000000000000000000" pitchFamily="2" charset="2"/>
              <a:buChar char="Ø"/>
            </a:pPr>
            <a:r>
              <a:rPr lang="zh-CN" altLang="en-US" sz="2800" b="1" spc="-100" dirty="0">
                <a:solidFill>
                  <a:srgbClr val="002060"/>
                </a:solidFill>
                <a:latin typeface="微软雅黑 Light" panose="020B0502040204020203" pitchFamily="34" charset="-122"/>
                <a:ea typeface="微软雅黑 Light" panose="020B0502040204020203" pitchFamily="34" charset="-122"/>
              </a:rPr>
              <a:t>计算机</a:t>
            </a:r>
            <a:r>
              <a:rPr lang="en-US" altLang="zh-CN" sz="2800" b="1" spc="-100" dirty="0">
                <a:solidFill>
                  <a:srgbClr val="002060"/>
                </a:solidFill>
                <a:latin typeface="微软雅黑 Light" panose="020B0502040204020203" pitchFamily="34" charset="-122"/>
                <a:ea typeface="微软雅黑 Light" panose="020B0502040204020203" pitchFamily="34" charset="-122"/>
              </a:rPr>
              <a:t>/</a:t>
            </a:r>
            <a:r>
              <a:rPr lang="zh-CN" altLang="en-US" sz="2800" b="1" spc="-100" dirty="0">
                <a:solidFill>
                  <a:srgbClr val="002060"/>
                </a:solidFill>
                <a:latin typeface="微软雅黑 Light" panose="020B0502040204020203" pitchFamily="34" charset="-122"/>
                <a:ea typeface="微软雅黑 Light" panose="020B0502040204020203" pitchFamily="34" charset="-122"/>
              </a:rPr>
              <a:t>人工智能技术已与我们的</a:t>
            </a:r>
            <a:r>
              <a:rPr lang="zh-CN" altLang="en-US" sz="2800" b="1" spc="-100" dirty="0">
                <a:solidFill>
                  <a:srgbClr val="C00000"/>
                </a:solidFill>
                <a:latin typeface="微软雅黑 Light" panose="020B0502040204020203" pitchFamily="34" charset="-122"/>
                <a:ea typeface="微软雅黑 Light" panose="020B0502040204020203" pitchFamily="34" charset="-122"/>
              </a:rPr>
              <a:t>工作、</a:t>
            </a:r>
            <a:r>
              <a:rPr lang="zh-CN" altLang="en-US" sz="2800" b="1" spc="-100" dirty="0">
                <a:solidFill>
                  <a:srgbClr val="002060"/>
                </a:solidFill>
                <a:latin typeface="微软雅黑 Light" panose="020B0502040204020203" pitchFamily="34" charset="-122"/>
                <a:ea typeface="微软雅黑 Light" panose="020B0502040204020203" pitchFamily="34" charset="-122"/>
              </a:rPr>
              <a:t>学习、</a:t>
            </a:r>
            <a:r>
              <a:rPr lang="zh-CN" altLang="en-US" sz="2800" b="1" spc="-100" dirty="0">
                <a:solidFill>
                  <a:srgbClr val="0070C0"/>
                </a:solidFill>
                <a:latin typeface="微软雅黑 Light" panose="020B0502040204020203" pitchFamily="34" charset="-122"/>
                <a:ea typeface="微软雅黑 Light" panose="020B0502040204020203" pitchFamily="34" charset="-122"/>
              </a:rPr>
              <a:t>生活</a:t>
            </a:r>
            <a:r>
              <a:rPr lang="zh-CN" altLang="en-US" sz="2800" b="1" spc="-100" dirty="0">
                <a:solidFill>
                  <a:srgbClr val="002060"/>
                </a:solidFill>
                <a:latin typeface="微软雅黑 Light" panose="020B0502040204020203" pitchFamily="34" charset="-122"/>
                <a:ea typeface="微软雅黑 Light" panose="020B0502040204020203" pitchFamily="34" charset="-122"/>
              </a:rPr>
              <a:t>密不可分</a:t>
            </a:r>
            <a:r>
              <a:rPr lang="zh-CN" altLang="en-US" sz="2800" b="1" spc="-100" dirty="0">
                <a:latin typeface="微软雅黑 Light" panose="020B0502040204020203" pitchFamily="34" charset="-122"/>
                <a:ea typeface="微软雅黑 Light" panose="020B0502040204020203" pitchFamily="34" charset="-122"/>
              </a:rPr>
              <a:t>。</a:t>
            </a:r>
            <a:endParaRPr lang="en-US" altLang="zh-CN" sz="2800" b="1" spc="-100" dirty="0">
              <a:latin typeface="微软雅黑 Light" panose="020B0502040204020203" pitchFamily="34" charset="-122"/>
              <a:ea typeface="微软雅黑 Light" panose="020B0502040204020203" pitchFamily="34" charset="-122"/>
            </a:endParaRPr>
          </a:p>
          <a:p>
            <a:pPr marL="828000" lvl="1" indent="-396000" algn="just">
              <a:lnSpc>
                <a:spcPct val="114000"/>
              </a:lnSpc>
              <a:spcBef>
                <a:spcPts val="1200"/>
              </a:spcBef>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积极主动应用计算机</a:t>
            </a:r>
            <a:r>
              <a:rPr lang="en-US" altLang="zh-CN" sz="2800" b="1" dirty="0">
                <a:solidFill>
                  <a:srgbClr val="00206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人工智能技术，将会提高</a:t>
            </a:r>
            <a:r>
              <a:rPr lang="zh-CN" altLang="en-US" sz="2800" b="1" dirty="0">
                <a:solidFill>
                  <a:srgbClr val="C00000"/>
                </a:solidFill>
                <a:latin typeface="微软雅黑 Light" panose="020B0502040204020203" pitchFamily="34" charset="-122"/>
                <a:ea typeface="微软雅黑 Light" panose="020B0502040204020203" pitchFamily="34" charset="-122"/>
              </a:rPr>
              <a:t>工作效率</a:t>
            </a:r>
            <a:r>
              <a:rPr lang="zh-CN" altLang="en-US" sz="2800" b="1" dirty="0">
                <a:solidFill>
                  <a:srgbClr val="80000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提高</a:t>
            </a:r>
            <a:r>
              <a:rPr lang="zh-CN" altLang="en-US" sz="2800" b="1" dirty="0">
                <a:solidFill>
                  <a:srgbClr val="C00000"/>
                </a:solidFill>
                <a:latin typeface="微软雅黑 Light" panose="020B0502040204020203" pitchFamily="34" charset="-122"/>
                <a:ea typeface="微软雅黑 Light" panose="020B0502040204020203" pitchFamily="34" charset="-122"/>
              </a:rPr>
              <a:t>学习质量</a:t>
            </a:r>
            <a:r>
              <a:rPr lang="zh-CN" altLang="en-US" sz="2800" b="1" dirty="0">
                <a:solidFill>
                  <a:srgbClr val="800000"/>
                </a:solidFill>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提升</a:t>
            </a:r>
            <a:r>
              <a:rPr lang="zh-CN" altLang="en-US" sz="2800" b="1" dirty="0">
                <a:solidFill>
                  <a:srgbClr val="C00000"/>
                </a:solidFill>
                <a:latin typeface="微软雅黑 Light" panose="020B0502040204020203" pitchFamily="34" charset="-122"/>
                <a:ea typeface="微软雅黑 Light" panose="020B0502040204020203" pitchFamily="34" charset="-122"/>
              </a:rPr>
              <a:t>生活品味。</a:t>
            </a:r>
            <a:endParaRPr lang="en-US" altLang="zh-CN" sz="2800" b="1" dirty="0">
              <a:solidFill>
                <a:srgbClr val="C00000"/>
              </a:solidFill>
              <a:latin typeface="微软雅黑 Light" panose="020B0502040204020203" pitchFamily="34" charset="-122"/>
              <a:ea typeface="微软雅黑 Light" panose="020B0502040204020203" pitchFamily="34" charset="-122"/>
            </a:endParaRPr>
          </a:p>
          <a:p>
            <a:pPr marL="828000" lvl="1" indent="-396000" algn="just">
              <a:lnSpc>
                <a:spcPct val="114000"/>
              </a:lnSpc>
              <a:spcBef>
                <a:spcPts val="1200"/>
              </a:spcBef>
              <a:buFont typeface="Wingdings" panose="05000000000000000000" pitchFamily="2" charset="2"/>
              <a:buChar char="Ø"/>
            </a:pPr>
            <a:r>
              <a:rPr lang="zh-CN" altLang="en-US" sz="2800" b="1" dirty="0">
                <a:solidFill>
                  <a:srgbClr val="002060"/>
                </a:solidFill>
                <a:latin typeface="微软雅黑 Light" panose="020B0502040204020203" pitchFamily="34" charset="-122"/>
                <a:ea typeface="微软雅黑 Light" panose="020B0502040204020203" pitchFamily="34" charset="-122"/>
              </a:rPr>
              <a:t>在数智化社会，无论哪个专业的学生都应学习一些</a:t>
            </a:r>
            <a:r>
              <a:rPr lang="zh-CN" altLang="en-US" sz="2800" b="1" dirty="0">
                <a:solidFill>
                  <a:srgbClr val="0070C0"/>
                </a:solidFill>
                <a:latin typeface="微软雅黑 Light" panose="020B0502040204020203" pitchFamily="34" charset="-122"/>
                <a:ea typeface="微软雅黑 Light" panose="020B0502040204020203" pitchFamily="34" charset="-122"/>
              </a:rPr>
              <a:t>计算机</a:t>
            </a:r>
            <a:r>
              <a:rPr lang="en-US" altLang="zh-CN" sz="2800" b="1" dirty="0">
                <a:solidFill>
                  <a:srgbClr val="0070C0"/>
                </a:solidFill>
                <a:latin typeface="微软雅黑 Light" panose="020B0502040204020203" pitchFamily="34" charset="-122"/>
                <a:ea typeface="微软雅黑 Light" panose="020B0502040204020203" pitchFamily="34" charset="-122"/>
              </a:rPr>
              <a:t>/</a:t>
            </a:r>
            <a:r>
              <a:rPr lang="zh-CN" altLang="en-US" sz="2800" b="1" dirty="0">
                <a:solidFill>
                  <a:srgbClr val="0070C0"/>
                </a:solidFill>
                <a:latin typeface="微软雅黑 Light" panose="020B0502040204020203" pitchFamily="34" charset="-122"/>
                <a:ea typeface="微软雅黑 Light" panose="020B0502040204020203" pitchFamily="34" charset="-122"/>
              </a:rPr>
              <a:t>人工智能知识与应用技能</a:t>
            </a:r>
            <a:r>
              <a:rPr lang="zh-CN" altLang="en-US" sz="2800" b="1" dirty="0">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培养</a:t>
            </a:r>
            <a:r>
              <a:rPr lang="zh-CN" altLang="en-US" sz="2800" b="1" dirty="0">
                <a:solidFill>
                  <a:srgbClr val="C00000"/>
                </a:solidFill>
                <a:latin typeface="微软雅黑 Light" panose="020B0502040204020203" pitchFamily="34" charset="-122"/>
                <a:ea typeface="微软雅黑 Light" panose="020B0502040204020203" pitchFamily="34" charset="-122"/>
              </a:rPr>
              <a:t>计算思维</a:t>
            </a:r>
            <a:r>
              <a:rPr lang="en-US" altLang="zh-CN" sz="2800" b="1" dirty="0">
                <a:solidFill>
                  <a:srgbClr val="C00000"/>
                </a:solidFill>
                <a:latin typeface="微软雅黑 Light" panose="020B0502040204020203" pitchFamily="34" charset="-122"/>
                <a:ea typeface="微软雅黑 Light" panose="020B0502040204020203" pitchFamily="34" charset="-122"/>
              </a:rPr>
              <a:t>/</a:t>
            </a:r>
            <a:r>
              <a:rPr lang="zh-CN" altLang="en-US" sz="2800" b="1" dirty="0">
                <a:solidFill>
                  <a:srgbClr val="C00000"/>
                </a:solidFill>
                <a:latin typeface="微软雅黑 Light" panose="020B0502040204020203" pitchFamily="34" charset="-122"/>
                <a:ea typeface="微软雅黑 Light" panose="020B0502040204020203" pitchFamily="34" charset="-122"/>
              </a:rPr>
              <a:t>人工智能思维</a:t>
            </a:r>
            <a:r>
              <a:rPr lang="en-US" altLang="zh-CN" sz="2800" b="1" dirty="0">
                <a:solidFill>
                  <a:srgbClr val="C00000"/>
                </a:solidFill>
                <a:latin typeface="微软雅黑 Light" panose="020B0502040204020203" pitchFamily="34" charset="-122"/>
                <a:ea typeface="微软雅黑 Light" panose="020B0502040204020203" pitchFamily="34" charset="-122"/>
              </a:rPr>
              <a:t>/</a:t>
            </a:r>
            <a:r>
              <a:rPr lang="zh-CN" altLang="en-US" sz="2800" b="1" dirty="0">
                <a:solidFill>
                  <a:srgbClr val="C00000"/>
                </a:solidFill>
                <a:latin typeface="微软雅黑 Light" panose="020B0502040204020203" pitchFamily="34" charset="-122"/>
                <a:ea typeface="微软雅黑 Light" panose="020B0502040204020203" pitchFamily="34" charset="-122"/>
              </a:rPr>
              <a:t>数字素养</a:t>
            </a:r>
            <a:r>
              <a:rPr lang="zh-CN" altLang="en-US" sz="2800" b="1" dirty="0">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这对于提高</a:t>
            </a:r>
            <a:r>
              <a:rPr lang="zh-CN" altLang="en-US" sz="2800" b="1" dirty="0">
                <a:solidFill>
                  <a:srgbClr val="00B050"/>
                </a:solidFill>
                <a:latin typeface="微软雅黑 Light" panose="020B0502040204020203" pitchFamily="34" charset="-122"/>
                <a:ea typeface="微软雅黑 Light" panose="020B0502040204020203" pitchFamily="34" charset="-122"/>
              </a:rPr>
              <a:t>创新能力和综合素质</a:t>
            </a:r>
            <a:r>
              <a:rPr lang="zh-CN" altLang="en-US" sz="2800" b="1" dirty="0">
                <a:latin typeface="微软雅黑 Light" panose="020B0502040204020203" pitchFamily="34" charset="-122"/>
                <a:ea typeface="微软雅黑 Light" panose="020B0502040204020203" pitchFamily="34" charset="-122"/>
              </a:rPr>
              <a:t>，</a:t>
            </a:r>
            <a:r>
              <a:rPr lang="zh-CN" altLang="en-US" sz="2800" b="1" dirty="0">
                <a:solidFill>
                  <a:srgbClr val="002060"/>
                </a:solidFill>
                <a:latin typeface="微软雅黑 Light" panose="020B0502040204020203" pitchFamily="34" charset="-122"/>
                <a:ea typeface="微软雅黑 Light" panose="020B0502040204020203" pitchFamily="34" charset="-122"/>
              </a:rPr>
              <a:t>促进学习和职业发展都是非常重要的。 </a:t>
            </a:r>
            <a:r>
              <a:rPr lang="en-US" altLang="zh-CN" sz="2800" b="1" dirty="0">
                <a:solidFill>
                  <a:srgbClr val="002060"/>
                </a:solidFill>
                <a:latin typeface="微软雅黑 Light" panose="020B0502040204020203" pitchFamily="34" charset="-122"/>
                <a:ea typeface="微软雅黑 Light" panose="020B0502040204020203" pitchFamily="34" charset="-122"/>
              </a:rPr>
              <a:t> </a:t>
            </a:r>
            <a:endParaRPr lang="zh-CN" altLang="en-US" sz="2800" b="1" dirty="0">
              <a:solidFill>
                <a:srgbClr val="002060"/>
              </a:solidFill>
              <a:latin typeface="微软雅黑 Light" panose="020B0502040204020203" pitchFamily="34" charset="-122"/>
              <a:ea typeface="微软雅黑 Light" panose="020B0502040204020203" pitchFamily="34" charset="-122"/>
            </a:endParaRPr>
          </a:p>
          <a:p>
            <a:pPr marL="457200" lvl="1" indent="0">
              <a:lnSpc>
                <a:spcPct val="120000"/>
              </a:lnSpc>
              <a:buNone/>
            </a:pPr>
            <a:endParaRPr lang="zh-CN" altLang="en-US" sz="3200" dirty="0"/>
          </a:p>
        </p:txBody>
      </p:sp>
    </p:spTree>
    <p:extLst>
      <p:ext uri="{BB962C8B-B14F-4D97-AF65-F5344CB8AC3E}">
        <p14:creationId xmlns:p14="http://schemas.microsoft.com/office/powerpoint/2010/main" val="39337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5050</TotalTime>
  <Words>5061</Words>
  <Application>Microsoft Office PowerPoint</Application>
  <PresentationFormat>宽屏</PresentationFormat>
  <Paragraphs>243</Paragraphs>
  <Slides>55</Slides>
  <Notes>0</Notes>
  <HiddenSlides>0</HiddenSlides>
  <MMClips>0</MMClips>
  <ScaleCrop>false</ScaleCrop>
  <HeadingPairs>
    <vt:vector size="6" baseType="variant">
      <vt:variant>
        <vt:lpstr>已用的字体</vt:lpstr>
      </vt:variant>
      <vt:variant>
        <vt:i4>7</vt:i4>
      </vt:variant>
      <vt:variant>
        <vt:lpstr>主题</vt:lpstr>
      </vt:variant>
      <vt:variant>
        <vt:i4>7</vt:i4>
      </vt:variant>
      <vt:variant>
        <vt:lpstr>幻灯片标题</vt:lpstr>
      </vt:variant>
      <vt:variant>
        <vt:i4>55</vt:i4>
      </vt:variant>
    </vt:vector>
  </HeadingPairs>
  <TitlesOfParts>
    <vt:vector size="69" baseType="lpstr">
      <vt:lpstr>等线</vt:lpstr>
      <vt:lpstr>等线 Light</vt:lpstr>
      <vt:lpstr>微软雅黑</vt:lpstr>
      <vt:lpstr>微软雅黑 Light</vt:lpstr>
      <vt:lpstr>Arial</vt:lpstr>
      <vt:lpstr>Courier New</vt:lpstr>
      <vt:lpstr>Wingdings</vt:lpstr>
      <vt:lpstr>Office 主题​​</vt:lpstr>
      <vt:lpstr>1_Office 主题​​</vt:lpstr>
      <vt:lpstr>3_Office 主题​​</vt:lpstr>
      <vt:lpstr>4_Office 主题​​</vt:lpstr>
      <vt:lpstr>8_Office 主题​​</vt:lpstr>
      <vt:lpstr>6_Office 主题​​</vt:lpstr>
      <vt:lpstr>17_Office 主题​​</vt:lpstr>
      <vt:lpstr>PowerPoint 演示文稿</vt:lpstr>
      <vt:lpstr>PowerPoint 演示文稿</vt:lpstr>
      <vt:lpstr>目录CONTENTS</vt:lpstr>
      <vt:lpstr>为什么要学习人工智能知识</vt:lpstr>
      <vt:lpstr>PowerPoint 演示文稿</vt:lpstr>
      <vt:lpstr>PowerPoint 演示文稿</vt:lpstr>
      <vt:lpstr>PowerPoint 演示文稿</vt:lpstr>
      <vt:lpstr>PowerPoint 演示文稿</vt:lpstr>
      <vt:lpstr>PowerPoint 演示文稿</vt:lpstr>
      <vt:lpstr>学习哪些人工智能知识</vt:lpstr>
      <vt:lpstr>PowerPoint 演示文稿</vt:lpstr>
      <vt:lpstr>PowerPoint 演示文稿</vt:lpstr>
      <vt:lpstr>PowerPoint 演示文稿</vt:lpstr>
      <vt:lpstr>PowerPoint 演示文稿</vt:lpstr>
      <vt:lpstr>PowerPoint 演示文稿</vt:lpstr>
      <vt:lpstr>计算机/人工智能与各专业的关系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肖胜刚</dc:creator>
  <cp:lastModifiedBy>DCT</cp:lastModifiedBy>
  <cp:revision>330</cp:revision>
  <dcterms:created xsi:type="dcterms:W3CDTF">2018-11-13T07:40:00Z</dcterms:created>
  <dcterms:modified xsi:type="dcterms:W3CDTF">2025-08-10T13:52:53Z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